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64" r:id="rId2"/>
    <p:sldId id="256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167E3-B80D-4AF1-A4A1-4E393843A54B}" type="datetimeFigureOut">
              <a:rPr lang="de-DE" smtClean="0"/>
              <a:pPr/>
              <a:t>13.12.2012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E115-89BB-4FF8-BA8A-90601F3A23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E115-89BB-4FF8-BA8A-90601F3A239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 cstate="print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Detailpräsentation Technik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LOG </a:t>
            </a:r>
            <a:r>
              <a:rPr lang="de-DE" sz="3000" b="1" dirty="0" err="1" smtClean="0">
                <a:solidFill>
                  <a:srgbClr val="FFFFFF"/>
                </a:solidFill>
              </a:rPr>
              <a:t>Lochgreifer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4557" cy="960702"/>
          </a:xfrm>
        </p:spPr>
        <p:txBody>
          <a:bodyPr/>
          <a:lstStyle/>
          <a:p>
            <a:r>
              <a:rPr lang="de-DE" dirty="0" smtClean="0"/>
              <a:t>LOG Lochgreifer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1938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52" y="1917240"/>
            <a:ext cx="2452845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475656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Baugröße 20-31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0112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Baugröße 32-40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074557" cy="960702"/>
          </a:xfrm>
        </p:spPr>
        <p:txBody>
          <a:bodyPr/>
          <a:lstStyle/>
          <a:p>
            <a:r>
              <a:rPr lang="de-DE" dirty="0" smtClean="0"/>
              <a:t>Standard-LOG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39552" y="1124744"/>
            <a:ext cx="8066089" cy="4279899"/>
          </a:xfrm>
        </p:spPr>
        <p:txBody>
          <a:bodyPr>
            <a:normAutofit/>
          </a:bodyPr>
          <a:lstStyle/>
          <a:p>
            <a:r>
              <a:rPr lang="de-DE" sz="1800" dirty="0" smtClean="0"/>
              <a:t>Der LOG </a:t>
            </a:r>
            <a:r>
              <a:rPr lang="de-DE" sz="1800" dirty="0" err="1" smtClean="0"/>
              <a:t>Lochgreifer</a:t>
            </a:r>
            <a:r>
              <a:rPr lang="de-DE" sz="1800" dirty="0" smtClean="0"/>
              <a:t> ist ab Größe 20 erhältlich. Kleiner Ø20 mm kann mit diesem Prinzip keine sinnvolle Lösung mehr erzielt werden.</a:t>
            </a:r>
          </a:p>
          <a:p>
            <a:r>
              <a:rPr lang="de-DE" sz="1800" dirty="0" smtClean="0"/>
              <a:t>Als „Standard“ jede Größe Ø von 20-40 verfügbar. Größer Ø40 mm ist prinzipiell möglich (als „Sonder“).</a:t>
            </a:r>
            <a:endParaRPr lang="de-DE" sz="1800" dirty="0"/>
          </a:p>
          <a:p>
            <a:r>
              <a:rPr lang="de-DE" sz="1800" dirty="0" err="1" smtClean="0"/>
              <a:t>Identnummern</a:t>
            </a:r>
            <a:r>
              <a:rPr lang="de-DE" sz="1800" dirty="0" smtClean="0"/>
              <a:t> sind reserviert von 03989</a:t>
            </a:r>
            <a:r>
              <a:rPr lang="de-DE" sz="1800" dirty="0" smtClean="0">
                <a:solidFill>
                  <a:srgbClr val="FF0000"/>
                </a:solidFill>
              </a:rPr>
              <a:t>20</a:t>
            </a:r>
            <a:r>
              <a:rPr lang="de-DE" sz="1800" dirty="0" smtClean="0"/>
              <a:t>-03989</a:t>
            </a:r>
            <a:r>
              <a:rPr lang="de-DE" sz="1800" dirty="0" smtClean="0">
                <a:solidFill>
                  <a:srgbClr val="FF0000"/>
                </a:solidFill>
              </a:rPr>
              <a:t>40 </a:t>
            </a:r>
            <a:r>
              <a:rPr lang="de-DE" sz="1800" dirty="0" smtClean="0"/>
              <a:t>(… bis 0398999)</a:t>
            </a:r>
          </a:p>
          <a:p>
            <a:r>
              <a:rPr lang="de-DE" sz="1800" dirty="0" smtClean="0"/>
              <a:t>Die LOGs werden erst in AS400 angelegt wenn </a:t>
            </a:r>
          </a:p>
          <a:p>
            <a:r>
              <a:rPr lang="de-DE" sz="1800" dirty="0" smtClean="0"/>
              <a:t>ein Bedarf hinter der jeweiligen Größe steht (</a:t>
            </a:r>
            <a:r>
              <a:rPr lang="de-DE" sz="1800" dirty="0" smtClean="0">
                <a:sym typeface="Wingdings" pitchFamily="2" charset="2"/>
              </a:rPr>
              <a:t> Info an S. Wütherich)</a:t>
            </a:r>
            <a:endParaRPr lang="de-DE" sz="1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425511" cy="2376264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Befestigungsmöglichkeiten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217091" cy="3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664296" cy="35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83568" y="17728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Befestigung mit Gewindebohrung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499992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Durchgangsbohrung mit Kontermutter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Luftanschlüsse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574" y="2276872"/>
            <a:ext cx="4208898" cy="36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70759"/>
            <a:ext cx="2526432" cy="39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99592" y="14847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Luftanschluss von oben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15567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Schlauchloser Direktanschluss</a:t>
            </a:r>
          </a:p>
          <a:p>
            <a:r>
              <a:rPr lang="de-DE" dirty="0" smtClean="0"/>
              <a:t>(Abdichtung über O-Ring)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Allg. Informationen (aus BA)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07504" y="1556792"/>
            <a:ext cx="9036496" cy="42798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7200" dirty="0" smtClean="0">
                <a:latin typeface="+mn-lt"/>
                <a:cs typeface="+mn-cs"/>
              </a:rPr>
              <a:t>„Der </a:t>
            </a:r>
            <a:r>
              <a:rPr lang="de-DE" sz="7200" dirty="0" smtClean="0">
                <a:latin typeface="+mn-lt"/>
                <a:cs typeface="+mn-cs"/>
              </a:rPr>
              <a:t>Lochgreifer LOG ist nicht zur Wartung vorgesehen. Eine Demontage zu Wartungs- oder Reparaturzwecken ist nicht </a:t>
            </a:r>
            <a:r>
              <a:rPr lang="de-DE" sz="7200" dirty="0" smtClean="0">
                <a:latin typeface="+mn-lt"/>
                <a:cs typeface="+mn-cs"/>
              </a:rPr>
              <a:t>möglich. Ein </a:t>
            </a:r>
            <a:r>
              <a:rPr lang="de-DE" sz="7200" dirty="0" smtClean="0">
                <a:latin typeface="+mn-lt"/>
                <a:cs typeface="+mn-cs"/>
              </a:rPr>
              <a:t>beschädigter Greifer ist komplett zu tauschen.“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7200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7200" dirty="0" smtClean="0">
                <a:latin typeface="+mn-lt"/>
                <a:cs typeface="+mn-cs"/>
              </a:rPr>
              <a:t>„</a:t>
            </a:r>
            <a:r>
              <a:rPr lang="de-DE" sz="7200" dirty="0" smtClean="0">
                <a:latin typeface="+mn-lt"/>
                <a:cs typeface="+mn-cs"/>
              </a:rPr>
              <a:t>Es ist zu verhindern, dass die LOG Lochgreifer über einen längeren Zeitraum (&gt; 1 Stunde) mit Druckluft beaufschlagt bleiben (z.B. bei Maschinenstillstand oder über Nacht). Außerdem sind Leerhübe zu vermeiden (Öffnen des </a:t>
            </a:r>
            <a:r>
              <a:rPr lang="de-DE" sz="7200" dirty="0" err="1" smtClean="0">
                <a:latin typeface="+mn-lt"/>
                <a:cs typeface="+mn-cs"/>
              </a:rPr>
              <a:t>Greifers</a:t>
            </a:r>
            <a:r>
              <a:rPr lang="de-DE" sz="7200" dirty="0" smtClean="0">
                <a:latin typeface="+mn-lt"/>
                <a:cs typeface="+mn-cs"/>
              </a:rPr>
              <a:t> ohne Werkstück).“</a:t>
            </a:r>
          </a:p>
          <a:p>
            <a:pPr>
              <a:lnSpc>
                <a:spcPct val="120000"/>
              </a:lnSpc>
            </a:pPr>
            <a:endParaRPr lang="de-DE" sz="7200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7200" dirty="0" smtClean="0">
                <a:latin typeface="+mn-lt"/>
                <a:cs typeface="+mn-cs"/>
              </a:rPr>
              <a:t>„</a:t>
            </a:r>
            <a:r>
              <a:rPr lang="de-DE" sz="7200" dirty="0" smtClean="0">
                <a:latin typeface="+mn-lt"/>
                <a:cs typeface="+mn-cs"/>
              </a:rPr>
              <a:t>Fertigungsbedingt ist es möglich, dass sich im Betrieb Pulverkörnchen am Greifer (innen und außen) lösen. Daher wird die Verwendung eines Filters für die Druckluft empfohlen.“</a:t>
            </a:r>
            <a:br>
              <a:rPr lang="de-DE" sz="7200" dirty="0" smtClean="0">
                <a:latin typeface="+mn-lt"/>
                <a:cs typeface="+mn-cs"/>
              </a:rPr>
            </a:br>
            <a:r>
              <a:rPr lang="de-DE" sz="7200" dirty="0" smtClean="0">
                <a:latin typeface="+mn-lt"/>
                <a:cs typeface="+mn-cs"/>
                <a:sym typeface="Wingdings" pitchFamily="2" charset="2"/>
              </a:rPr>
              <a:t> Dieser Hinweis ist eine reine Vorsichtsmaßnahme. Im Dauerlauf gab es nie Probleme mit den Ventilen oder Druckluftleitungen.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7200" dirty="0" smtClean="0">
              <a:latin typeface="+mn-lt"/>
              <a:cs typeface="+mn-cs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7200" dirty="0" smtClean="0">
                <a:latin typeface="+mn-lt"/>
                <a:cs typeface="+mn-cs"/>
                <a:sym typeface="Wingdings" pitchFamily="2" charset="2"/>
              </a:rPr>
              <a:t>„</a:t>
            </a:r>
            <a:r>
              <a:rPr lang="de-DE" sz="7200" dirty="0" smtClean="0">
                <a:latin typeface="+mn-lt"/>
                <a:cs typeface="+mn-cs"/>
                <a:sym typeface="Wingdings" pitchFamily="2" charset="2"/>
              </a:rPr>
              <a:t>Das Modul gilt nicht als defekt, wenn es sich innerhalb der angegebenen Grenzen plastisch verformt. Die zulässige Verformung ist abhängig vom Werkstückdurchmesser.“</a:t>
            </a:r>
            <a:br>
              <a:rPr lang="de-DE" sz="7200" dirty="0" smtClean="0">
                <a:latin typeface="+mn-lt"/>
                <a:cs typeface="+mn-cs"/>
                <a:sym typeface="Wingdings" pitchFamily="2" charset="2"/>
              </a:rPr>
            </a:br>
            <a:r>
              <a:rPr lang="de-DE" sz="7200" dirty="0" smtClean="0">
                <a:latin typeface="+mn-lt"/>
                <a:cs typeface="+mn-cs"/>
                <a:sym typeface="Wingdings" pitchFamily="2" charset="2"/>
              </a:rPr>
              <a:t> vgl. Kriechdiagramm</a:t>
            </a:r>
          </a:p>
          <a:p>
            <a:endParaRPr lang="de-DE" sz="7200" dirty="0">
              <a:solidFill>
                <a:schemeClr val="tx1"/>
              </a:solidFill>
              <a:latin typeface="+mn-lt"/>
              <a:cs typeface="+mn-cs"/>
              <a:sym typeface="Wingdings" pitchFamily="2" charset="2"/>
            </a:endParaRPr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Greifkraftdiagramm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Die Greifkraft </a:t>
            </a:r>
            <a:r>
              <a:rPr lang="de-DE" sz="1800" dirty="0" smtClean="0"/>
              <a:t>des </a:t>
            </a:r>
            <a:r>
              <a:rPr lang="de-DE" sz="1800" dirty="0"/>
              <a:t>LOG nimmt mit zunehmendem Hub </a:t>
            </a:r>
            <a:r>
              <a:rPr lang="de-DE" sz="1800" dirty="0" smtClean="0"/>
              <a:t>ab. </a:t>
            </a:r>
          </a:p>
          <a:p>
            <a:r>
              <a:rPr lang="de-DE" sz="1800" dirty="0" smtClean="0"/>
              <a:t>In den Technische Werten wird der minimale und maximale Werkstückdurchmesser angegeben und die jeweiligen </a:t>
            </a:r>
            <a:r>
              <a:rPr lang="de-DE" sz="1800" dirty="0"/>
              <a:t>G</a:t>
            </a:r>
            <a:r>
              <a:rPr lang="de-DE" sz="1800" dirty="0" smtClean="0"/>
              <a:t>reifkräfte. Dazwischen ist ein annähernd linearer Verlauf.</a:t>
            </a:r>
            <a:endParaRPr lang="de-DE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608512" cy="32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3528" y="429309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Richtwert </a:t>
            </a:r>
            <a:r>
              <a:rPr lang="de-DE" dirty="0" err="1" smtClean="0"/>
              <a:t>Reibwert</a:t>
            </a:r>
            <a:r>
              <a:rPr lang="de-DE" smtClean="0"/>
              <a:t> µ</a:t>
            </a:r>
            <a:r>
              <a:rPr lang="de-DE" dirty="0" smtClean="0"/>
              <a:t>:</a:t>
            </a:r>
          </a:p>
          <a:p>
            <a:r>
              <a:rPr lang="de-DE" dirty="0" smtClean="0"/>
              <a:t>PA2200 </a:t>
            </a:r>
            <a:r>
              <a:rPr lang="de-DE" dirty="0"/>
              <a:t>- Alu                  </a:t>
            </a:r>
            <a:r>
              <a:rPr lang="de-DE" dirty="0" smtClean="0"/>
              <a:t>0,15</a:t>
            </a:r>
            <a:endParaRPr lang="de-DE" dirty="0"/>
          </a:p>
          <a:p>
            <a:r>
              <a:rPr lang="de-DE" dirty="0"/>
              <a:t>PA2200 - Stahl               </a:t>
            </a:r>
            <a:r>
              <a:rPr lang="de-DE" dirty="0" smtClean="0"/>
              <a:t>0,18</a:t>
            </a:r>
            <a:endParaRPr lang="de-DE" dirty="0"/>
          </a:p>
          <a:p>
            <a:r>
              <a:rPr lang="de-DE" dirty="0"/>
              <a:t>PA2200 - POM              </a:t>
            </a:r>
            <a:r>
              <a:rPr lang="de-DE" dirty="0" smtClean="0"/>
              <a:t> 0,19</a:t>
            </a:r>
            <a:endParaRPr lang="de-DE" dirty="0"/>
          </a:p>
          <a:p>
            <a:r>
              <a:rPr lang="de-DE" dirty="0"/>
              <a:t>PA2200 - Alu eloxiert  </a:t>
            </a:r>
            <a:r>
              <a:rPr lang="de-DE" dirty="0" smtClean="0"/>
              <a:t>  0,13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Kriechdiagramm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prstClr val="black"/>
                </a:solidFill>
              </a:rPr>
              <a:t>Im Dauerlauf ist ein Kriechverhalten der LOGs in Abhängigkeit des tatsächlichen Hubs zu beobachten. (Problem: Beim „Schließen“ der Greifbacken gehen diese nicht mehr bis in ihre Ausgangslage zurück)</a:t>
            </a:r>
          </a:p>
          <a:p>
            <a:r>
              <a:rPr lang="de-DE" sz="1800" dirty="0" smtClean="0">
                <a:solidFill>
                  <a:prstClr val="black"/>
                </a:solidFill>
              </a:rPr>
              <a:t>Es konnte folgender Zusammenhang gebildet werden (siehe Diagramm):</a:t>
            </a:r>
            <a:br>
              <a:rPr lang="de-DE" sz="1800" dirty="0" smtClean="0">
                <a:solidFill>
                  <a:prstClr val="black"/>
                </a:solidFill>
              </a:rPr>
            </a:br>
            <a:r>
              <a:rPr lang="de-DE" sz="1800" dirty="0" smtClean="0">
                <a:solidFill>
                  <a:prstClr val="black"/>
                </a:solidFill>
              </a:rPr>
              <a:t>(Wir gehen davon aus, dass dies der „</a:t>
            </a:r>
            <a:r>
              <a:rPr lang="de-DE" sz="1800" dirty="0" err="1" smtClean="0">
                <a:solidFill>
                  <a:prstClr val="black"/>
                </a:solidFill>
              </a:rPr>
              <a:t>Worst</a:t>
            </a:r>
            <a:r>
              <a:rPr lang="de-DE" sz="1800" dirty="0" smtClean="0">
                <a:solidFill>
                  <a:prstClr val="black"/>
                </a:solidFill>
              </a:rPr>
              <a:t> Case“ ist und je nach Anwendungsfall beim Kunden aufgrund einer geringeren Frequenz das Kriechen weniger stark ist)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800" dirty="0" smtClean="0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3456384" cy="24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39552" y="3845947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LOG 40:</a:t>
            </a:r>
          </a:p>
          <a:p>
            <a:r>
              <a:rPr lang="de-DE" dirty="0" err="1" smtClean="0"/>
              <a:t>Dmax</a:t>
            </a:r>
            <a:r>
              <a:rPr lang="de-DE" dirty="0" smtClean="0"/>
              <a:t>: 	45,67 mm</a:t>
            </a:r>
          </a:p>
          <a:p>
            <a:r>
              <a:rPr lang="de-DE" dirty="0" err="1" smtClean="0"/>
              <a:t>Dw</a:t>
            </a:r>
            <a:r>
              <a:rPr lang="de-DE" dirty="0" smtClean="0"/>
              <a:t>: 	43,0 mm (Werkstück)</a:t>
            </a:r>
          </a:p>
          <a:p>
            <a:r>
              <a:rPr lang="de-DE" dirty="0" smtClean="0"/>
              <a:t>D0: 	39,6mm</a:t>
            </a:r>
          </a:p>
          <a:p>
            <a:r>
              <a:rPr lang="de-DE" dirty="0" err="1" smtClean="0"/>
              <a:t>Dk</a:t>
            </a:r>
            <a:r>
              <a:rPr lang="de-DE" dirty="0" smtClean="0"/>
              <a:t>: 	41,3 mm ((39,6+43)/2)</a:t>
            </a:r>
          </a:p>
          <a:p>
            <a:r>
              <a:rPr lang="de-DE" dirty="0" smtClean="0">
                <a:sym typeface="Wingdings" pitchFamily="2" charset="2"/>
              </a:rPr>
              <a:t> Je größer der Hub umso mehr Kriecht der LOG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074557" cy="960702"/>
          </a:xfrm>
        </p:spPr>
        <p:txBody>
          <a:bodyPr/>
          <a:lstStyle/>
          <a:p>
            <a:r>
              <a:rPr lang="de-DE" dirty="0" smtClean="0"/>
              <a:t>Katalogdaten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39552" y="1052736"/>
            <a:ext cx="8066089" cy="4279899"/>
          </a:xfrm>
        </p:spPr>
        <p:txBody>
          <a:bodyPr>
            <a:normAutofit/>
          </a:bodyPr>
          <a:lstStyle/>
          <a:p>
            <a:r>
              <a:rPr lang="de-DE" sz="1800" dirty="0" smtClean="0">
                <a:solidFill>
                  <a:prstClr val="black"/>
                </a:solidFill>
              </a:rPr>
              <a:t>Solange die Katalogdaten nicht in PIM ein gepflegt sind, gibt es </a:t>
            </a:r>
            <a:r>
              <a:rPr lang="de-DE" sz="1800" u="sng" dirty="0" smtClean="0">
                <a:solidFill>
                  <a:prstClr val="black"/>
                </a:solidFill>
              </a:rPr>
              <a:t>übergangsweise</a:t>
            </a:r>
            <a:r>
              <a:rPr lang="de-DE" sz="1800" dirty="0" smtClean="0">
                <a:solidFill>
                  <a:prstClr val="black"/>
                </a:solidFill>
              </a:rPr>
              <a:t> eine </a:t>
            </a:r>
            <a:r>
              <a:rPr lang="de-DE" sz="1800" dirty="0" err="1" smtClean="0">
                <a:solidFill>
                  <a:prstClr val="black"/>
                </a:solidFill>
              </a:rPr>
              <a:t>Exceltabelle</a:t>
            </a:r>
            <a:endParaRPr lang="de-DE" sz="1800" dirty="0" smtClean="0">
              <a:solidFill>
                <a:prstClr val="black"/>
              </a:solidFill>
            </a:endParaRPr>
          </a:p>
          <a:p>
            <a:r>
              <a:rPr lang="de-DE" sz="1800" dirty="0" smtClean="0">
                <a:solidFill>
                  <a:prstClr val="black"/>
                </a:solidFill>
              </a:rPr>
              <a:t>Es muss lediglich die </a:t>
            </a:r>
            <a:r>
              <a:rPr lang="de-DE" sz="1800" dirty="0" err="1" smtClean="0">
                <a:solidFill>
                  <a:prstClr val="black"/>
                </a:solidFill>
              </a:rPr>
              <a:t>Identnummer</a:t>
            </a:r>
            <a:r>
              <a:rPr lang="de-DE" sz="1800" dirty="0" smtClean="0">
                <a:solidFill>
                  <a:prstClr val="black"/>
                </a:solidFill>
              </a:rPr>
              <a:t> eingetragen werden, dann aktualisieren sich die Daten. (</a:t>
            </a:r>
            <a:r>
              <a:rPr lang="de-DE" sz="1800" dirty="0" smtClean="0"/>
              <a:t>03989</a:t>
            </a:r>
            <a:r>
              <a:rPr lang="de-DE" sz="1800" dirty="0" smtClean="0">
                <a:solidFill>
                  <a:srgbClr val="FF0000"/>
                </a:solidFill>
              </a:rPr>
              <a:t>20</a:t>
            </a:r>
            <a:r>
              <a:rPr lang="de-DE" sz="1800" dirty="0" smtClean="0"/>
              <a:t>-03989</a:t>
            </a:r>
            <a:r>
              <a:rPr lang="de-DE" sz="1800" dirty="0" smtClean="0">
                <a:solidFill>
                  <a:srgbClr val="FF0000"/>
                </a:solidFill>
              </a:rPr>
              <a:t>40)</a:t>
            </a:r>
          </a:p>
          <a:p>
            <a:r>
              <a:rPr lang="de-DE" sz="1800" dirty="0" smtClean="0">
                <a:solidFill>
                  <a:prstClr val="black"/>
                </a:solidFill>
              </a:rPr>
              <a:t>p2717_LOG_Katalogdaten_uebergangsweise.xlsx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8450984" cy="32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Detailpräsentation Technik LOG Lochgreifer</a:t>
            </a:r>
            <a:endParaRPr lang="de-D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0423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Bildschirmpräsentation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20120423_Titel_title_PGN-plus_singleline_headline</vt:lpstr>
      <vt:lpstr>Folie 1</vt:lpstr>
      <vt:lpstr>LOG Lochgreifer</vt:lpstr>
      <vt:lpstr>Standard-LOG</vt:lpstr>
      <vt:lpstr>Befestigungsmöglichkeiten</vt:lpstr>
      <vt:lpstr>Luftanschlüsse</vt:lpstr>
      <vt:lpstr>Allg. Informationen (aus BA)</vt:lpstr>
      <vt:lpstr>Greifkraftdiagramm</vt:lpstr>
      <vt:lpstr>Kriechdiagramm</vt:lpstr>
      <vt:lpstr>Katalogdaten</vt:lpstr>
      <vt:lpstr>Folie 10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 Lochgreifer</dc:title>
  <dc:creator>Samuel Wütherich</dc:creator>
  <cp:lastModifiedBy>DIPLTVGR</cp:lastModifiedBy>
  <cp:revision>58</cp:revision>
  <dcterms:created xsi:type="dcterms:W3CDTF">2012-11-29T13:56:10Z</dcterms:created>
  <dcterms:modified xsi:type="dcterms:W3CDTF">2012-12-13T09:33:36Z</dcterms:modified>
</cp:coreProperties>
</file>