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99" r:id="rId2"/>
    <p:sldId id="682" r:id="rId3"/>
    <p:sldId id="685" r:id="rId4"/>
    <p:sldId id="684" r:id="rId5"/>
    <p:sldId id="683" r:id="rId6"/>
    <p:sldId id="688" r:id="rId7"/>
    <p:sldId id="686" r:id="rId8"/>
    <p:sldId id="690" r:id="rId9"/>
    <p:sldId id="691" r:id="rId10"/>
    <p:sldId id="692" r:id="rId11"/>
    <p:sldId id="693" r:id="rId12"/>
    <p:sldId id="694" r:id="rId13"/>
    <p:sldId id="687" r:id="rId14"/>
    <p:sldId id="689" r:id="rId15"/>
    <p:sldId id="695" r:id="rId16"/>
    <p:sldId id="279" r:id="rId17"/>
  </p:sldIdLst>
  <p:sldSz cx="9144000" cy="5143500" type="screen16x9"/>
  <p:notesSz cx="6858000" cy="9144000"/>
  <p:custDataLst>
    <p:tags r:id="rId20"/>
  </p:custDataLst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EAF2F9"/>
    <a:srgbClr val="D7E2ED"/>
    <a:srgbClr val="84D0F0"/>
    <a:srgbClr val="00446B"/>
    <a:srgbClr val="17385F"/>
    <a:srgbClr val="009E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2" autoAdjust="0"/>
    <p:restoredTop sz="94591" autoAdjust="0"/>
  </p:normalViewPr>
  <p:slideViewPr>
    <p:cSldViewPr snapToGrid="0" snapToObjects="1">
      <p:cViewPr varScale="1">
        <p:scale>
          <a:sx n="132" d="100"/>
          <a:sy n="132" d="100"/>
        </p:scale>
        <p:origin x="522" y="96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05.05.2021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05.05.2021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218C4-41A8-684B-AF4F-B9D499E35F6B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7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92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2" name="Titelplatzhalter 4">
            <a:extLst>
              <a:ext uri="{FF2B5EF4-FFF2-40B4-BE49-F238E27FC236}">
                <a16:creationId xmlns:a16="http://schemas.microsoft.com/office/drawing/2014/main" id="{CF6B2F34-0888-42F9-97D8-A2F1D3E1B4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de-DE" dirty="0"/>
              <a:t>Headline – 28/32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DC0C6662-C958-49A3-9C51-F65FC3A1E8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550" y="1112838"/>
            <a:ext cx="4374000" cy="28543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 err="1"/>
              <a:t>Subhead</a:t>
            </a:r>
            <a:r>
              <a:rPr lang="de-DE" dirty="0"/>
              <a:t> – 20 </a:t>
            </a:r>
            <a:r>
              <a:rPr lang="de-DE" dirty="0" err="1"/>
              <a:t>pt</a:t>
            </a:r>
            <a:endParaRPr lang="de-DE" dirty="0"/>
          </a:p>
          <a:p>
            <a:pPr lvl="0"/>
            <a:r>
              <a:rPr lang="de-DE" sz="1400" dirty="0"/>
              <a:t>Text – min. 14 </a:t>
            </a:r>
            <a:r>
              <a:rPr lang="de-DE" sz="1400" dirty="0" err="1"/>
              <a:t>pt</a:t>
            </a:r>
            <a:endParaRPr lang="de-DE" sz="1400" dirty="0"/>
          </a:p>
        </p:txBody>
      </p:sp>
      <p:sp>
        <p:nvSpPr>
          <p:cNvPr id="15" name="Fußzeilenplatzhalter 2">
            <a:extLst>
              <a:ext uri="{FF2B5EF4-FFF2-40B4-BE49-F238E27FC236}">
                <a16:creationId xmlns:a16="http://schemas.microsoft.com/office/drawing/2014/main" id="{C6B6D8F1-92D4-46BC-AD2B-016DD2B29D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5895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Author, Date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2" name="Titelplatzhalter 4">
            <a:extLst>
              <a:ext uri="{FF2B5EF4-FFF2-40B4-BE49-F238E27FC236}">
                <a16:creationId xmlns:a16="http://schemas.microsoft.com/office/drawing/2014/main" id="{A92CB0FA-39E8-4C29-9668-15F7C4818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Headline – 28/32 </a:t>
            </a:r>
            <a:r>
              <a:rPr lang="de-DE" dirty="0" err="1"/>
              <a:t>pt</a:t>
            </a:r>
            <a:endParaRPr lang="de-DE" dirty="0"/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CC9F0E44-91AF-474E-A709-15D62A4ED9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9550" y="1112838"/>
            <a:ext cx="7886700" cy="285432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de-DE" dirty="0" err="1"/>
              <a:t>Subhead</a:t>
            </a:r>
            <a:r>
              <a:rPr lang="de-DE" dirty="0"/>
              <a:t> – 20 </a:t>
            </a:r>
            <a:r>
              <a:rPr lang="de-DE" dirty="0" err="1"/>
              <a:t>pt</a:t>
            </a:r>
            <a:endParaRPr lang="de-DE" dirty="0"/>
          </a:p>
          <a:p>
            <a:pPr lvl="0"/>
            <a:r>
              <a:rPr lang="de-DE" sz="1400" dirty="0"/>
              <a:t>Text – min. 14 </a:t>
            </a:r>
            <a:r>
              <a:rPr lang="de-DE" sz="1400" dirty="0" err="1"/>
              <a:t>pt</a:t>
            </a:r>
            <a:endParaRPr lang="de-DE" sz="1400" dirty="0"/>
          </a:p>
        </p:txBody>
      </p:sp>
      <p:sp>
        <p:nvSpPr>
          <p:cNvPr id="14" name="Fußzeilenplatzhalter 2">
            <a:extLst>
              <a:ext uri="{FF2B5EF4-FFF2-40B4-BE49-F238E27FC236}">
                <a16:creationId xmlns:a16="http://schemas.microsoft.com/office/drawing/2014/main" id="{B0B6165C-9037-49EB-8898-B49148A339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5895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Title, Author, Date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00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Titel, Verfasser, Datum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9" r:id="rId2"/>
    <p:sldLayoutId id="2147483660" r:id="rId3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Haushaltsgerät, Computer, Frau, Laptop enthält.&#10;&#10;Automatisch generierte Beschreibung">
            <a:extLst>
              <a:ext uri="{FF2B5EF4-FFF2-40B4-BE49-F238E27FC236}">
                <a16:creationId xmlns:a16="http://schemas.microsoft.com/office/drawing/2014/main" id="{80D225CB-F252-4FB9-A51D-957862A03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4428744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8EEE543-6902-48C8-9F62-C2631C0F7CB1}"/>
              </a:ext>
            </a:extLst>
          </p:cNvPr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200" b="1" dirty="0">
                <a:solidFill>
                  <a:srgbClr val="FFFFFF"/>
                </a:solidFill>
              </a:rPr>
              <a:t>TRIBOS Mini ER | Polygonspannsystem für Drehanwendungen</a:t>
            </a:r>
            <a:endParaRPr lang="de-DE" sz="32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2152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445771-A41F-4FFD-AAC0-5253792D7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Beispiele: Spannmuttern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8D9454-1A91-421C-8AC5-104F1ED6E6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8650" y="3621314"/>
            <a:ext cx="7022096" cy="476477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de-DE" dirty="0"/>
              <a:t>Passt in jedes Spannzangenfutter der gängigsten Hersteller</a:t>
            </a:r>
          </a:p>
          <a:p>
            <a:pPr algn="ctr"/>
            <a:r>
              <a:rPr lang="de-DE" dirty="0"/>
              <a:t>durch Optimierung der Schnittstelle (ER) und Anlageflächen.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02CB483-5837-44C4-8D7B-7E3A72898C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Title, Author, Date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F4001B-8F11-40C1-8A1B-639B1DD97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2" y="1112838"/>
            <a:ext cx="7022096" cy="18720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C266626-7EF0-4480-9E73-7E20B138C89C}"/>
              </a:ext>
            </a:extLst>
          </p:cNvPr>
          <p:cNvSpPr txBox="1"/>
          <p:nvPr/>
        </p:nvSpPr>
        <p:spPr>
          <a:xfrm rot="21024645">
            <a:off x="629885" y="1438842"/>
            <a:ext cx="679492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3200" b="1" dirty="0">
                <a:solidFill>
                  <a:srgbClr val="FF0000"/>
                </a:solidFill>
              </a:rPr>
              <a:t>Keine neuen Futter Benötigt!!!</a:t>
            </a:r>
          </a:p>
        </p:txBody>
      </p:sp>
    </p:spTree>
    <p:extLst>
      <p:ext uri="{BB962C8B-B14F-4D97-AF65-F5344CB8AC3E}">
        <p14:creationId xmlns:p14="http://schemas.microsoft.com/office/powerpoint/2010/main" val="308948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4BA06E-F20D-457F-AD0E-15896F8C1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Maschinen und Arbeitsraum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05F7269-8762-4760-9F7A-3D9777E1A3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81803" y="1024339"/>
            <a:ext cx="3086100" cy="3363077"/>
          </a:xfrm>
        </p:spPr>
        <p:txBody>
          <a:bodyPr>
            <a:normAutofit fontScale="32500" lnSpcReduction="20000"/>
          </a:bodyPr>
          <a:lstStyle/>
          <a:p>
            <a:r>
              <a:rPr lang="de-DE" sz="4300" u="sng" dirty="0"/>
              <a:t>Beispiele:</a:t>
            </a:r>
            <a:endParaRPr lang="de-DE" sz="4300" dirty="0"/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de-DE" sz="4300" dirty="0"/>
              <a:t>Citizen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de-DE" sz="4300" dirty="0"/>
              <a:t>STAR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de-DE" sz="4300" dirty="0"/>
              <a:t>Index / Traub</a:t>
            </a: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de-DE" sz="4300" dirty="0" err="1"/>
              <a:t>Tornos</a:t>
            </a:r>
            <a:endParaRPr lang="de-DE" sz="4300" dirty="0"/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de-DE" sz="4300" dirty="0"/>
              <a:t>Maier</a:t>
            </a:r>
          </a:p>
          <a:p>
            <a:endParaRPr lang="de-DE" sz="4300" dirty="0"/>
          </a:p>
          <a:p>
            <a:r>
              <a:rPr lang="de-DE" sz="4300" dirty="0"/>
              <a:t>TRIBOS - Mini ER</a:t>
            </a:r>
          </a:p>
          <a:p>
            <a:r>
              <a:rPr lang="de-DE" sz="4300" dirty="0"/>
              <a:t>Für angetriebene sowie feste Spindeln</a:t>
            </a:r>
          </a:p>
          <a:p>
            <a:r>
              <a:rPr lang="de-DE" sz="4300" dirty="0"/>
              <a:t>Mit ER Schnittstelle.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300" dirty="0"/>
              <a:t>BAZ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300" dirty="0"/>
              <a:t>Robotik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300" dirty="0"/>
              <a:t>Langdreher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300" dirty="0"/>
              <a:t>Drehmaschinen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4300" dirty="0"/>
              <a:t>usw.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176C9F2-F7A0-4CFB-B9CA-7FEDA833C3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Title, Author, Date</a:t>
            </a:r>
            <a:endParaRPr lang="de-DE" dirty="0"/>
          </a:p>
        </p:txBody>
      </p:sp>
      <p:pic>
        <p:nvPicPr>
          <p:cNvPr id="5" name="Picture 4" descr="M:\1_Kraft\Bilder\Turning_Days\CIMG0481.JPG">
            <a:extLst>
              <a:ext uri="{FF2B5EF4-FFF2-40B4-BE49-F238E27FC236}">
                <a16:creationId xmlns:a16="http://schemas.microsoft.com/office/drawing/2014/main" id="{0BC1C6CB-831E-485D-9603-C0CB94C06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7032" y="2384433"/>
            <a:ext cx="2428742" cy="1821556"/>
          </a:xfrm>
          <a:prstGeom prst="rect">
            <a:avLst/>
          </a:prstGeom>
          <a:noFill/>
        </p:spPr>
      </p:pic>
      <p:pic>
        <p:nvPicPr>
          <p:cNvPr id="6" name="Picture 4" descr="sprint-20-8-linear-h1-jpg">
            <a:extLst>
              <a:ext uri="{FF2B5EF4-FFF2-40B4-BE49-F238E27FC236}">
                <a16:creationId xmlns:a16="http://schemas.microsoft.com/office/drawing/2014/main" id="{D3634B8B-F56B-45E9-BBBA-F17BB0B06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3690" y="160340"/>
            <a:ext cx="2542084" cy="2118404"/>
          </a:xfrm>
          <a:prstGeom prst="rect">
            <a:avLst/>
          </a:prstGeom>
          <a:noFill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38EED71-ADC5-4138-B650-096ACA713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213" y="893710"/>
            <a:ext cx="2087472" cy="158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print-20-8-linear-h3-jpg">
            <a:extLst>
              <a:ext uri="{FF2B5EF4-FFF2-40B4-BE49-F238E27FC236}">
                <a16:creationId xmlns:a16="http://schemas.microsoft.com/office/drawing/2014/main" id="{4860B127-2F60-4A7E-8688-049B90226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214" y="2571750"/>
            <a:ext cx="2087472" cy="1739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093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7D2C92-E5E3-428A-9E69-D4FFAE910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dirty="0"/>
              <a:t>Unstabile Spannung der Werkzeuge zwecks Zugänglichkeit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F5D68D-20FF-4C78-B514-F48911B04A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Title, Author, Date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6EA9F4A-3527-4FFF-B3E9-9A6B4A18DCFF}"/>
              </a:ext>
            </a:extLst>
          </p:cNvPr>
          <p:cNvSpPr txBox="1"/>
          <p:nvPr/>
        </p:nvSpPr>
        <p:spPr>
          <a:xfrm>
            <a:off x="4838330" y="1175050"/>
            <a:ext cx="3098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Durch große Werkzeugausspannung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A345297-DCC8-4DFA-9922-4AFB4B08A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371" y="1587289"/>
            <a:ext cx="3878485" cy="2585656"/>
          </a:xfrm>
          <a:prstGeom prst="rect">
            <a:avLst/>
          </a:prstGeom>
        </p:spPr>
      </p:pic>
      <p:sp>
        <p:nvSpPr>
          <p:cNvPr id="7" name="Flussdiagramm: Verbinder 6">
            <a:extLst>
              <a:ext uri="{FF2B5EF4-FFF2-40B4-BE49-F238E27FC236}">
                <a16:creationId xmlns:a16="http://schemas.microsoft.com/office/drawing/2014/main" id="{44CEA673-C2DF-4ECE-A719-FDE46D6C2823}"/>
              </a:ext>
            </a:extLst>
          </p:cNvPr>
          <p:cNvSpPr/>
          <p:nvPr/>
        </p:nvSpPr>
        <p:spPr>
          <a:xfrm>
            <a:off x="6636418" y="3298090"/>
            <a:ext cx="842104" cy="85791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C43F760-3F40-4F59-99F7-F5450B917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591" y="886712"/>
            <a:ext cx="2303157" cy="181012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62227B8-52EA-4245-B41B-BA41DB0C02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6757" y="2748970"/>
            <a:ext cx="2166824" cy="1655453"/>
          </a:xfrm>
          <a:prstGeom prst="rect">
            <a:avLst/>
          </a:prstGeom>
        </p:spPr>
      </p:pic>
      <p:sp>
        <p:nvSpPr>
          <p:cNvPr id="10" name="Flussdiagramm: Verbinder 9">
            <a:extLst>
              <a:ext uri="{FF2B5EF4-FFF2-40B4-BE49-F238E27FC236}">
                <a16:creationId xmlns:a16="http://schemas.microsoft.com/office/drawing/2014/main" id="{391585BE-2017-454F-92B2-0154E0B51DBF}"/>
              </a:ext>
            </a:extLst>
          </p:cNvPr>
          <p:cNvSpPr/>
          <p:nvPr/>
        </p:nvSpPr>
        <p:spPr>
          <a:xfrm>
            <a:off x="2006361" y="1649623"/>
            <a:ext cx="453774" cy="40221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Flussdiagramm: Verbinder 10">
            <a:extLst>
              <a:ext uri="{FF2B5EF4-FFF2-40B4-BE49-F238E27FC236}">
                <a16:creationId xmlns:a16="http://schemas.microsoft.com/office/drawing/2014/main" id="{93A6C506-7B55-48DE-A465-D6A2CA5C9B3D}"/>
              </a:ext>
            </a:extLst>
          </p:cNvPr>
          <p:cNvSpPr/>
          <p:nvPr/>
        </p:nvSpPr>
        <p:spPr>
          <a:xfrm>
            <a:off x="2989653" y="2076229"/>
            <a:ext cx="520618" cy="495521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lussdiagramm: Verbinder 11">
            <a:extLst>
              <a:ext uri="{FF2B5EF4-FFF2-40B4-BE49-F238E27FC236}">
                <a16:creationId xmlns:a16="http://schemas.microsoft.com/office/drawing/2014/main" id="{83C6728F-30E5-46EF-AE88-A572FEB7E272}"/>
              </a:ext>
            </a:extLst>
          </p:cNvPr>
          <p:cNvSpPr/>
          <p:nvPr/>
        </p:nvSpPr>
        <p:spPr>
          <a:xfrm>
            <a:off x="1449406" y="2862290"/>
            <a:ext cx="453774" cy="40221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Flussdiagramm: Verbinder 12">
            <a:extLst>
              <a:ext uri="{FF2B5EF4-FFF2-40B4-BE49-F238E27FC236}">
                <a16:creationId xmlns:a16="http://schemas.microsoft.com/office/drawing/2014/main" id="{23E79B3A-0105-45FE-A7B3-87DCAA1066F1}"/>
              </a:ext>
            </a:extLst>
          </p:cNvPr>
          <p:cNvSpPr/>
          <p:nvPr/>
        </p:nvSpPr>
        <p:spPr>
          <a:xfrm>
            <a:off x="1801158" y="3889784"/>
            <a:ext cx="453774" cy="402210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65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F0133AC-1F1B-4700-8884-4944ED3A0B5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Abstand von Spindel zu Revolver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Kurze Spannung der Werkzeuge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Stabile Aufspannung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Geringere Störkontur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Weniger Vibrationen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Hohe Rundlaufeigenschaften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Wiederholgenauigkeit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Höhere Standzeit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Universell Einsetzbar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Schnelle Rüstzeiten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Weniger Maschinenstillstand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geringe Kosten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2E0A6A-75D0-4B3E-9095-7C3A0EF2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Lösung:		</a:t>
            </a:r>
            <a:r>
              <a:rPr lang="de-DE" sz="2800" b="1" dirty="0">
                <a:solidFill>
                  <a:schemeClr val="tx2">
                    <a:lumMod val="75000"/>
                  </a:schemeClr>
                </a:solidFill>
              </a:rPr>
              <a:t>TRIBOS - MINI ER</a:t>
            </a:r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169DF7D-4248-47A3-9487-D7BE1F3607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5895"/>
            <a:ext cx="3086100" cy="274637"/>
          </a:xfrm>
        </p:spPr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C13546A-3067-4FF0-9A9B-FD294C035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4857" y="863115"/>
            <a:ext cx="2780393" cy="3417269"/>
          </a:xfrm>
          <a:prstGeom prst="rect">
            <a:avLst/>
          </a:prstGeom>
        </p:spPr>
      </p:pic>
      <p:sp>
        <p:nvSpPr>
          <p:cNvPr id="7" name="Flussdiagramm: Verbinder 6">
            <a:extLst>
              <a:ext uri="{FF2B5EF4-FFF2-40B4-BE49-F238E27FC236}">
                <a16:creationId xmlns:a16="http://schemas.microsoft.com/office/drawing/2014/main" id="{4615CFBD-CA27-4533-B25C-6E5825CF7792}"/>
              </a:ext>
            </a:extLst>
          </p:cNvPr>
          <p:cNvSpPr/>
          <p:nvPr/>
        </p:nvSpPr>
        <p:spPr>
          <a:xfrm>
            <a:off x="1450077" y="1727116"/>
            <a:ext cx="483435" cy="554446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190B1E2D-4F34-43A9-9E30-54505DC2F0A6}"/>
              </a:ext>
            </a:extLst>
          </p:cNvPr>
          <p:cNvCxnSpPr>
            <a:cxnSpLocks/>
          </p:cNvCxnSpPr>
          <p:nvPr/>
        </p:nvCxnSpPr>
        <p:spPr>
          <a:xfrm>
            <a:off x="2433716" y="1994441"/>
            <a:ext cx="0" cy="574239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3E133CC-07BC-42EB-9E86-66EC56CC4FFD}"/>
              </a:ext>
            </a:extLst>
          </p:cNvPr>
          <p:cNvCxnSpPr>
            <a:cxnSpLocks/>
          </p:cNvCxnSpPr>
          <p:nvPr/>
        </p:nvCxnSpPr>
        <p:spPr>
          <a:xfrm>
            <a:off x="2132230" y="3414821"/>
            <a:ext cx="301486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91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Abmaße </a:t>
            </a:r>
            <a:r>
              <a:rPr lang="de-DE" sz="2800" dirty="0"/>
              <a:t>TRIBOS - Mini 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8FFA6A-5B36-480D-89D9-5F86BF267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2630697"/>
            <a:ext cx="2741796" cy="130609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BAA034C-1419-4545-A36A-5FF6B8768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0" y="1024339"/>
            <a:ext cx="2738834" cy="115864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80D1700-4656-4A0C-B277-5EDAD2EA98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8114" y="160339"/>
            <a:ext cx="4246336" cy="40656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560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F0133AC-1F1B-4700-8884-4944ED3A0B5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>
            <a:normAutofit/>
          </a:bodyPr>
          <a:lstStyle/>
          <a:p>
            <a:pPr marL="342900" indent="-342900">
              <a:buFontTx/>
              <a:buChar char="-"/>
            </a:pPr>
            <a:r>
              <a:rPr lang="de-DE" sz="1400" dirty="0"/>
              <a:t>Vorgefertigte Rohlinge auf Lager</a:t>
            </a:r>
          </a:p>
          <a:p>
            <a:pPr marL="342900" indent="-342900">
              <a:buFontTx/>
              <a:buChar char="-"/>
            </a:pPr>
            <a:r>
              <a:rPr lang="de-DE" sz="1400" dirty="0"/>
              <a:t>Verschiedene Schnittstellen in ER</a:t>
            </a:r>
          </a:p>
          <a:p>
            <a:pPr marL="342900" indent="-342900">
              <a:buFontTx/>
              <a:buChar char="-"/>
            </a:pPr>
            <a:r>
              <a:rPr lang="de-DE" sz="1400" dirty="0"/>
              <a:t>Sonderdurchmesser möglich</a:t>
            </a:r>
          </a:p>
          <a:p>
            <a:pPr marL="342900" indent="-342900">
              <a:buFontTx/>
              <a:buChar char="-"/>
            </a:pPr>
            <a:r>
              <a:rPr lang="de-DE" sz="1400" dirty="0"/>
              <a:t>Schnellere Verfügbarkeit</a:t>
            </a:r>
          </a:p>
          <a:p>
            <a:pPr marL="342900" indent="-342900">
              <a:buFontTx/>
              <a:buChar char="-"/>
            </a:pP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2E0A6A-75D0-4B3E-9095-7C3A0EF2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TRIBOS-ER </a:t>
            </a:r>
            <a:r>
              <a:rPr lang="de-DE" dirty="0" err="1"/>
              <a:t>Rohlingskonzept</a:t>
            </a:r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169DF7D-4248-47A3-9487-D7BE1F3607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5895"/>
            <a:ext cx="3086100" cy="274637"/>
          </a:xfrm>
        </p:spPr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BAB1AED-3391-440D-941F-82091CCDB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364837">
            <a:off x="2239983" y="2105572"/>
            <a:ext cx="2158907" cy="115029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97FF766-F71B-4D1F-BF8B-AA138F5AD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78427" y="1703316"/>
            <a:ext cx="2723907" cy="1442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53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7" y="3569400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800" dirty="0"/>
              <a:t>TRIBOS - Mini 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6EBDE38-8C25-4A40-8E2B-F293AA2E3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710" y="934511"/>
            <a:ext cx="1096830" cy="327447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F5AA33A-2979-4391-BBCB-BF02102E2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391382">
            <a:off x="5539353" y="2006516"/>
            <a:ext cx="2663962" cy="141939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93AFBFA-C2B7-4073-9D4A-2CCB41F12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590568">
            <a:off x="296946" y="1573102"/>
            <a:ext cx="3268181" cy="17403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542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2800" dirty="0"/>
              <a:t>Die Rolle des Werkzeughalters im Fertigungsprozess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43543F1-0A25-4F4D-A52F-56C6CD6C4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894" y="931876"/>
            <a:ext cx="5278211" cy="3454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5379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Funktionsprinzip</a:t>
            </a:r>
            <a:r>
              <a:rPr lang="de-DE" dirty="0"/>
              <a:t> </a:t>
            </a:r>
            <a:r>
              <a:rPr lang="de-DE" sz="3000" dirty="0"/>
              <a:t>TRIBOS</a:t>
            </a:r>
            <a:r>
              <a:rPr lang="de-DE" dirty="0"/>
              <a:t> </a:t>
            </a:r>
            <a:r>
              <a:rPr lang="de-DE" sz="2800" dirty="0"/>
              <a:t>Technologie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F1EBE4E-47EC-4326-AC99-8636B5034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96" y="879196"/>
            <a:ext cx="6254088" cy="3562175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0455F86-A6B5-421F-90E9-B3F563E7C552}"/>
              </a:ext>
            </a:extLst>
          </p:cNvPr>
          <p:cNvSpPr/>
          <p:nvPr/>
        </p:nvSpPr>
        <p:spPr>
          <a:xfrm>
            <a:off x="819151" y="2233689"/>
            <a:ext cx="6387192" cy="2156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1. </a:t>
            </a:r>
            <a:r>
              <a:rPr lang="en-US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Spanndurchmesser</a:t>
            </a:r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polygonähnlich</a:t>
            </a:r>
            <a:endParaRPr lang="en-US" sz="1400" dirty="0">
              <a:solidFill>
                <a:srgbClr val="003D6A"/>
              </a:solidFill>
              <a:latin typeface="Calibri" panose="020F0502020204030204" pitchFamily="34" charset="0"/>
            </a:endParaRPr>
          </a:p>
          <a:p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Durch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die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Spannvorrichtung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TRIBOS SVP und die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Druckbeaufschlagung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wir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der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polygonförmige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Spanndurchmesser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des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Werkzeughalters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rund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2. </a:t>
            </a:r>
            <a:r>
              <a:rPr lang="en-US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Spanndurchmesser</a:t>
            </a:r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wird</a:t>
            </a:r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rund</a:t>
            </a:r>
            <a:endParaRPr lang="en-US" sz="1400" dirty="0">
              <a:solidFill>
                <a:srgbClr val="003D6A"/>
              </a:solidFill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Der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Werkzeugschaft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lässt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sich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nun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leicht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einfügen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3. </a:t>
            </a:r>
            <a:r>
              <a:rPr lang="en-US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Schaft</a:t>
            </a:r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fügen</a:t>
            </a:r>
            <a:endParaRPr lang="en-US" sz="1400" dirty="0">
              <a:solidFill>
                <a:srgbClr val="003D6A"/>
              </a:solidFill>
              <a:latin typeface="Calibri" panose="020F0502020204030204" pitchFamily="34" charset="0"/>
            </a:endParaRPr>
          </a:p>
          <a:p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Wird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der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Druck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auf den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Spanndurchmesser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entnommen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,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nimmt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er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wieder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seine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polygone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Form an.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4. </a:t>
            </a:r>
            <a:r>
              <a:rPr lang="en-US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Werkzeug</a:t>
            </a:r>
            <a:r>
              <a:rPr lang="en-US" sz="14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3D6A"/>
                </a:solidFill>
                <a:latin typeface="Calibri" panose="020F0502020204030204" pitchFamily="34" charset="0"/>
              </a:rPr>
              <a:t>gespannt</a:t>
            </a:r>
            <a:endParaRPr lang="en-US" sz="1400" dirty="0">
              <a:solidFill>
                <a:srgbClr val="003D6A"/>
              </a:solidFill>
              <a:latin typeface="Calibri" panose="020F0502020204030204" pitchFamily="34" charset="0"/>
            </a:endParaRPr>
          </a:p>
          <a:p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Der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eingefügte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Werkzeugschaft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wird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prozessicher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und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wiederholgenau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 </a:t>
            </a:r>
            <a:r>
              <a:rPr lang="en-US" sz="1200" dirty="0" err="1">
                <a:solidFill>
                  <a:srgbClr val="003D6A"/>
                </a:solidFill>
                <a:latin typeface="Calibri" panose="020F0502020204030204" pitchFamily="34" charset="0"/>
              </a:rPr>
              <a:t>gespannt</a:t>
            </a:r>
            <a:r>
              <a:rPr lang="en-US" sz="1200" dirty="0">
                <a:solidFill>
                  <a:srgbClr val="003D6A"/>
                </a:solidFill>
                <a:latin typeface="Calibri" panose="020F0502020204030204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4312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F0133AC-1F1B-4700-8884-4944ED3A0B5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anchor="ctr"/>
          <a:lstStyle/>
          <a:p>
            <a:r>
              <a:rPr lang="de-DE" dirty="0"/>
              <a:t>Patentierte TRIBOS Polygonspanntechnik für Ihre Drehmaschine</a:t>
            </a:r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F2E0A6A-75D0-4B3E-9095-7C3A0EF2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Polygonspanntechnik</a:t>
            </a:r>
            <a:endParaRPr lang="de-DE" dirty="0"/>
          </a:p>
        </p:txBody>
      </p:sp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5169DF7D-4248-47A3-9487-D7BE1F3607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5895"/>
            <a:ext cx="3086100" cy="274637"/>
          </a:xfrm>
        </p:spPr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2D5ECB-C3C6-4147-8353-26A4AEC9B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496" y="1112838"/>
            <a:ext cx="2935781" cy="31979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449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B87E2C3-B8ED-42C7-9E2F-78658964E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493" y="1024339"/>
            <a:ext cx="5473013" cy="342429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3E18803-542D-4DDE-971D-742A74B28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Rundlauf</a:t>
            </a:r>
            <a:endParaRPr lang="en-US" sz="20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BED8DCC-DE7F-4FBF-A115-7AAFC138F6D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733919"/>
            <a:ext cx="7886700" cy="407697"/>
          </a:xfrm>
        </p:spPr>
        <p:txBody>
          <a:bodyPr/>
          <a:lstStyle/>
          <a:p>
            <a:r>
              <a:rPr lang="de-DE" sz="2000" b="1" dirty="0"/>
              <a:t>Absolute- &amp; </a:t>
            </a:r>
            <a:r>
              <a:rPr lang="de-DE" b="1" dirty="0"/>
              <a:t>Wiederholgenauigkeit</a:t>
            </a:r>
            <a:endParaRPr lang="en-US" b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43E62A-BDB7-45E3-9CDD-6C56C0EA33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Title, Author, Date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CF1C63-E540-49A5-B71A-492CF94EA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2808" y="0"/>
            <a:ext cx="1491192" cy="151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57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Stabilitätsvergleich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72AFB8-DACC-4E44-B900-A3CCACBFCF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3883490"/>
            <a:ext cx="7886700" cy="466813"/>
          </a:xfrm>
        </p:spPr>
        <p:txBody>
          <a:bodyPr>
            <a:normAutofit fontScale="70000" lnSpcReduction="20000"/>
          </a:bodyPr>
          <a:lstStyle/>
          <a:p>
            <a:r>
              <a:rPr lang="de-DE" b="1" dirty="0"/>
              <a:t>Fazit: </a:t>
            </a:r>
            <a:r>
              <a:rPr lang="de-DE" dirty="0"/>
              <a:t>bei dem TRIBOS ER sind die stabilen Drehzahl sehr deutlich ausgeprägt. In diesen Bereichen kann die Produktivität gegenüber der </a:t>
            </a:r>
            <a:r>
              <a:rPr lang="de-DE" dirty="0" err="1"/>
              <a:t>konv</a:t>
            </a:r>
            <a:r>
              <a:rPr lang="de-DE" dirty="0"/>
              <a:t>. Durch eine gesteigerte Zustellung erhöht werden</a:t>
            </a:r>
          </a:p>
          <a:p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Title, Author, Date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091D238-05B3-45EE-B697-9CE1EC5117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8" t="38055" r="16666" b="47222"/>
          <a:stretch/>
        </p:blipFill>
        <p:spPr>
          <a:xfrm rot="197582">
            <a:off x="1187085" y="2492562"/>
            <a:ext cx="2153246" cy="6813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9707E2D-48BB-4CD6-BC82-14E508AFF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4" t="42361" r="26979" b="42500"/>
          <a:stretch/>
        </p:blipFill>
        <p:spPr>
          <a:xfrm rot="308623">
            <a:off x="1488656" y="1051459"/>
            <a:ext cx="1289182" cy="71694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5DBB0E6-C2C8-4C1E-BE77-1FD465A45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t="5333" r="11562" b="50000"/>
          <a:stretch/>
        </p:blipFill>
        <p:spPr>
          <a:xfrm>
            <a:off x="3766457" y="592119"/>
            <a:ext cx="4727500" cy="15055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FB8296E-730F-4160-B561-B8DDAB54FC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t="5334" r="12186" b="49333"/>
          <a:stretch/>
        </p:blipFill>
        <p:spPr>
          <a:xfrm>
            <a:off x="3755828" y="2173618"/>
            <a:ext cx="4734687" cy="15389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135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F8E97-DD30-43BE-87EF-10C784F47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Rüstzeiten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29850AC-8ADE-463B-87A0-9A10B12B57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Title, Author, Date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3695BA-914A-4EB6-A629-F1EE9321D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166560"/>
            <a:ext cx="6692905" cy="414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53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77697-2680-4EB2-9874-00A9AF53B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Vorteile des TRIBOS - Mini ER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51FD2AC-41FA-4670-95F4-D33CDAF182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D6A"/>
                </a:solidFill>
                <a:latin typeface="Calibri" panose="020F0502020204030204" pitchFamily="34" charset="0"/>
              </a:rPr>
              <a:t>Rundlaufgenauigkeit &lt; 0,01 mm bei 2,5 x D</a:t>
            </a:r>
          </a:p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D6A"/>
                </a:solidFill>
                <a:latin typeface="Calibri" panose="020F0502020204030204" pitchFamily="34" charset="0"/>
              </a:rPr>
              <a:t>Kompatibel mit allen gängigen ER Spannmuttern</a:t>
            </a:r>
          </a:p>
          <a:p>
            <a:pPr>
              <a:lnSpc>
                <a:spcPct val="150000"/>
              </a:lnSpc>
            </a:pPr>
            <a:endParaRPr lang="de-DE" sz="2000" dirty="0">
              <a:solidFill>
                <a:srgbClr val="003D6A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2000" b="1" dirty="0">
                <a:solidFill>
                  <a:srgbClr val="003D6A"/>
                </a:solidFill>
                <a:latin typeface="Calibri" panose="020F0502020204030204" pitchFamily="34" charset="0"/>
              </a:rPr>
              <a:t>Vorteile </a:t>
            </a:r>
            <a:r>
              <a:rPr lang="de-DE" sz="2000" b="1" dirty="0" err="1">
                <a:solidFill>
                  <a:srgbClr val="003D6A"/>
                </a:solidFill>
                <a:latin typeface="Calibri" panose="020F0502020204030204" pitchFamily="34" charset="0"/>
              </a:rPr>
              <a:t>ggü</a:t>
            </a:r>
            <a:r>
              <a:rPr lang="de-DE" sz="2000" b="1" dirty="0">
                <a:solidFill>
                  <a:srgbClr val="003D6A"/>
                </a:solidFill>
                <a:latin typeface="Calibri" panose="020F0502020204030204" pitchFamily="34" charset="0"/>
              </a:rPr>
              <a:t>. ER Spannzangen:</a:t>
            </a:r>
          </a:p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3D6A"/>
                </a:solidFill>
                <a:latin typeface="Calibri" panose="020F0502020204030204" pitchFamily="34" charset="0"/>
              </a:rPr>
              <a:t>Höhere Stabilität</a:t>
            </a:r>
          </a:p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3D6A"/>
                </a:solidFill>
                <a:latin typeface="Calibri" panose="020F0502020204030204" pitchFamily="34" charset="0"/>
              </a:rPr>
              <a:t>Höhere Werkzeugwechselgenauigkeit</a:t>
            </a:r>
          </a:p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D6A"/>
                </a:solidFill>
                <a:latin typeface="Calibri" panose="020F0502020204030204" pitchFamily="34" charset="0"/>
              </a:rPr>
              <a:t>erzeugte Bohrungsform ist formgenauer</a:t>
            </a:r>
          </a:p>
          <a:p>
            <a:pPr marL="342900" indent="-342900">
              <a:lnSpc>
                <a:spcPct val="150000"/>
              </a:lnSpc>
              <a:buSzPts val="2000"/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3D6A"/>
                </a:solidFill>
                <a:latin typeface="Calibri" panose="020F0502020204030204" pitchFamily="34" charset="0"/>
              </a:rPr>
              <a:t>Rüstzeit / Bedienungsfreundlichkeit</a:t>
            </a:r>
          </a:p>
          <a:p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6D6405-9067-4992-AFD7-B752D62733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Title, Author, Date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26975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SCH_PPT_VORLAGE_16-9_230112" val="Yc1SrUJ7"/>
  <p:tag name="ARTICULATE_SLIDE_COUNT" val="1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357</Words>
  <Application>Microsoft Office PowerPoint</Application>
  <PresentationFormat>Bildschirmpräsentation (16:9)</PresentationFormat>
  <Paragraphs>84</Paragraphs>
  <Slides>16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SCH_PPT_Vorlage_16-9_230112</vt:lpstr>
      <vt:lpstr>PowerPoint-Präsentation</vt:lpstr>
      <vt:lpstr>TRIBOS - Mini ER</vt:lpstr>
      <vt:lpstr>Die Rolle des Werkzeughalters im Fertigungsprozess</vt:lpstr>
      <vt:lpstr>Funktionsprinzip TRIBOS Technologie</vt:lpstr>
      <vt:lpstr>Polygonspanntechnik</vt:lpstr>
      <vt:lpstr>Rundlauf</vt:lpstr>
      <vt:lpstr>Stabilitätsvergleich</vt:lpstr>
      <vt:lpstr>Rüstzeiten</vt:lpstr>
      <vt:lpstr>Vorteile des TRIBOS - Mini ER</vt:lpstr>
      <vt:lpstr>Beispiele: Spannmuttern</vt:lpstr>
      <vt:lpstr>Maschinen und Arbeitsraum</vt:lpstr>
      <vt:lpstr>Unstabile Spannung der Werkzeuge zwecks Zugänglichkeit</vt:lpstr>
      <vt:lpstr>Lösung:  TRIBOS - MINI ER</vt:lpstr>
      <vt:lpstr>Abmaße TRIBOS - Mini ER</vt:lpstr>
      <vt:lpstr>TRIBOS-ER Rohlingskonzept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Schneider, Lara</cp:lastModifiedBy>
  <cp:revision>164</cp:revision>
  <cp:lastPrinted>2014-06-25T16:59:27Z</cp:lastPrinted>
  <dcterms:created xsi:type="dcterms:W3CDTF">2012-06-26T15:13:48Z</dcterms:created>
  <dcterms:modified xsi:type="dcterms:W3CDTF">2021-05-05T09:01:09Z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BB168B60-77D4-4875-BE5F-2ECECB6BC60E</vt:lpwstr>
  </property>
  <property fmtid="{D5CDD505-2E9C-101B-9397-08002B2CF9AE}" pid="3" name="ArticulatePath">
    <vt:lpwstr>SCHUNK_PPT-Vorlage_16_9_0321_DE_inArbeit</vt:lpwstr>
  </property>
</Properties>
</file>