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5" r:id="rId2"/>
    <p:sldId id="326" r:id="rId3"/>
    <p:sldId id="329" r:id="rId4"/>
    <p:sldId id="330" r:id="rId5"/>
    <p:sldId id="331" r:id="rId6"/>
    <p:sldId id="333" r:id="rId7"/>
    <p:sldId id="336" r:id="rId8"/>
    <p:sldId id="337" r:id="rId9"/>
    <p:sldId id="332" r:id="rId10"/>
    <p:sldId id="338" r:id="rId11"/>
    <p:sldId id="278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4">
          <p15:clr>
            <a:srgbClr val="A4A3A4"/>
          </p15:clr>
        </p15:guide>
        <p15:guide id="2" pos="4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01" autoAdjust="0"/>
  </p:normalViewPr>
  <p:slideViewPr>
    <p:cSldViewPr snapToGrid="0" snapToObjects="1">
      <p:cViewPr varScale="1">
        <p:scale>
          <a:sx n="107" d="100"/>
          <a:sy n="107" d="100"/>
        </p:scale>
        <p:origin x="288" y="96"/>
      </p:cViewPr>
      <p:guideLst>
        <p:guide orient="horz" pos="3824"/>
        <p:guide pos="4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09.09.2019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09.09.2019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60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38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88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14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84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26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56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26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96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Simulation als Kundennutzen, Schumacher, 19.08.2019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Simulation als Kundennutzen, Schumacher, 19.08.2019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59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Simulation als Kundennutzen, Schumacher, 19.08.2019</a:t>
            </a:r>
            <a:endParaRPr lang="de-DE" dirty="0"/>
          </a:p>
        </p:txBody>
      </p:sp>
      <p:sp>
        <p:nvSpPr>
          <p:cNvPr id="7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6417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Simulation als Kundennutzen, Schumacher, 19.08.2019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Simulation als Kundennutzen, Schumacher, 19.08.2019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48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Simulation als Kundennutzen, Schumacher, 19.08.2019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4889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011"/>
            <a:ext cx="9144000" cy="807989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Simulation als Kundennutzen, Schumacher, 19.08.2019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8" r:id="rId2"/>
    <p:sldLayoutId id="2147483700" r:id="rId3"/>
    <p:sldLayoutId id="2147483697" r:id="rId4"/>
    <p:sldLayoutId id="2147483699" r:id="rId5"/>
    <p:sldLayoutId id="2147483701" r:id="rId6"/>
    <p:sldLayoutId id="214748365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Meis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>
                <a:solidFill>
                  <a:srgbClr val="FFFFFF"/>
                </a:solidFill>
              </a:rPr>
              <a:t>Simulation als Kundennutzen</a:t>
            </a:r>
            <a:br>
              <a:rPr lang="de-DE" sz="3000" b="1" dirty="0">
                <a:solidFill>
                  <a:srgbClr val="FFFFFF"/>
                </a:solidFill>
              </a:rPr>
            </a:br>
            <a:endParaRPr lang="de-DE" sz="3000" dirty="0">
              <a:solidFill>
                <a:srgbClr val="FFFFFF"/>
              </a:solidFill>
            </a:endParaRPr>
          </a:p>
        </p:txBody>
      </p:sp>
      <p:pic>
        <p:nvPicPr>
          <p:cNvPr id="9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74734" y="4968323"/>
            <a:ext cx="5798650" cy="66124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>
                <a:solidFill>
                  <a:srgbClr val="FFFFFF"/>
                </a:solidFill>
              </a:rPr>
              <a:t>Finite Elemente Berechnung von Werkstücken und Werkstückhaltern</a:t>
            </a:r>
            <a:br>
              <a:rPr lang="de-DE" sz="1500" dirty="0">
                <a:solidFill>
                  <a:srgbClr val="FFFFFF"/>
                </a:solidFill>
              </a:rPr>
            </a:br>
            <a:r>
              <a:rPr lang="de-DE" sz="1500" dirty="0">
                <a:solidFill>
                  <a:srgbClr val="FFFFFF"/>
                </a:solidFill>
              </a:rPr>
              <a:t>zur Optimierung der Bearbeitungsergebnisse</a:t>
            </a:r>
          </a:p>
        </p:txBody>
      </p:sp>
    </p:spTree>
    <p:extLst>
      <p:ext uri="{BB962C8B-B14F-4D97-AF65-F5344CB8AC3E}">
        <p14:creationId xmlns:p14="http://schemas.microsoft.com/office/powerpoint/2010/main" val="274116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BBD3E-1C1F-439A-9FB8-42370E44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Kundenergebnisse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AECF29-FD16-48BB-B607-D4BA1F1A4B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Voruntersuchungen ab ca. 2.5 T€</a:t>
            </a:r>
          </a:p>
          <a:p>
            <a:pPr marL="457200" indent="-457200">
              <a:buAutoNum type="arabicPeriod"/>
            </a:pPr>
            <a:r>
              <a:rPr lang="de-DE" sz="1800" dirty="0"/>
              <a:t>Konstruktionsbegleitende Simulationen ca. 8 T€</a:t>
            </a:r>
          </a:p>
          <a:p>
            <a:pPr marL="457200" indent="-457200">
              <a:buAutoNum type="arabicPeriod"/>
            </a:pPr>
            <a:r>
              <a:rPr lang="de-DE" sz="1800" dirty="0"/>
              <a:t>Maschinenbelastung aufwandsabhängig (Bsp. 3 ca. 18 T€)</a:t>
            </a:r>
          </a:p>
        </p:txBody>
      </p:sp>
    </p:spTree>
    <p:extLst>
      <p:ext uri="{BB962C8B-B14F-4D97-AF65-F5344CB8AC3E}">
        <p14:creationId xmlns:p14="http://schemas.microsoft.com/office/powerpoint/2010/main" val="279115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9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als Kundennutzen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A6EC313-D8E2-4B1A-B400-DE2C9BF67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64209"/>
              </p:ext>
            </p:extLst>
          </p:nvPr>
        </p:nvGraphicFramePr>
        <p:xfrm>
          <a:off x="599891" y="1295259"/>
          <a:ext cx="7888290" cy="455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430">
                  <a:extLst>
                    <a:ext uri="{9D8B030D-6E8A-4147-A177-3AD203B41FA5}">
                      <a16:colId xmlns:a16="http://schemas.microsoft.com/office/drawing/2014/main" val="1454675318"/>
                    </a:ext>
                  </a:extLst>
                </a:gridCol>
                <a:gridCol w="2629430">
                  <a:extLst>
                    <a:ext uri="{9D8B030D-6E8A-4147-A177-3AD203B41FA5}">
                      <a16:colId xmlns:a16="http://schemas.microsoft.com/office/drawing/2014/main" val="2014492986"/>
                    </a:ext>
                  </a:extLst>
                </a:gridCol>
                <a:gridCol w="2629430">
                  <a:extLst>
                    <a:ext uri="{9D8B030D-6E8A-4147-A177-3AD203B41FA5}">
                      <a16:colId xmlns:a16="http://schemas.microsoft.com/office/drawing/2014/main" val="4208506056"/>
                    </a:ext>
                  </a:extLst>
                </a:gridCol>
              </a:tblGrid>
              <a:tr h="694368">
                <a:tc>
                  <a:txBody>
                    <a:bodyPr/>
                    <a:lstStyle/>
                    <a:p>
                      <a:r>
                        <a:rPr lang="de-DE" dirty="0"/>
                        <a:t>Filigrane Werkstücke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Verformung des Werkstücks unerwünscht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Beanspruchung der Maschinenelemente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18014"/>
                  </a:ext>
                </a:extLst>
              </a:tr>
              <a:tr h="282346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96583"/>
                  </a:ext>
                </a:extLst>
              </a:tr>
              <a:tr h="1036508">
                <a:tc>
                  <a:txBody>
                    <a:bodyPr/>
                    <a:lstStyle/>
                    <a:p>
                      <a:r>
                        <a:rPr lang="de-DE" dirty="0"/>
                        <a:t>Berechnung der Werkstückverformung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Optimierung der Werkstückverformung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Festigkeitsberechnung bei Betriebslast als</a:t>
                      </a:r>
                      <a:br>
                        <a:rPr lang="de-DE" dirty="0"/>
                      </a:br>
                      <a:r>
                        <a:rPr lang="de-DE" dirty="0"/>
                        <a:t>Machbarkeitsanalyse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194682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A34B64B1-3FF3-4BA3-9991-97A8DB0A3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82"/>
          <a:stretch/>
        </p:blipFill>
        <p:spPr>
          <a:xfrm>
            <a:off x="963416" y="2082903"/>
            <a:ext cx="1933254" cy="26619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810600F-B6EF-45F1-9DB4-E70BFF945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759" y="3413894"/>
            <a:ext cx="2570554" cy="12003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37A46A7-AF21-4AA7-80B2-C5AC2500B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318" y="2114698"/>
            <a:ext cx="2570554" cy="12003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AFEFBDF-DAF9-40D8-BEC5-93FC99540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648" y="2338128"/>
            <a:ext cx="2527532" cy="21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8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als Kundennutzen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</p:spPr>
        <p:txBody>
          <a:bodyPr/>
          <a:lstStyle/>
          <a:p>
            <a:r>
              <a:rPr lang="de-DE" dirty="0"/>
              <a:t>Anwendungsbeispiel – Spannung mehrerer Werkstücke</a:t>
            </a:r>
          </a:p>
          <a:p>
            <a:endParaRPr lang="de-DE" dirty="0"/>
          </a:p>
          <a:p>
            <a:r>
              <a:rPr lang="de-DE" sz="1800" dirty="0"/>
              <a:t>Initialberechnung:</a:t>
            </a:r>
          </a:p>
          <a:p>
            <a:r>
              <a:rPr lang="de-DE" sz="1400" dirty="0"/>
              <a:t>Verformung des Werkstücks mit konventionell</a:t>
            </a:r>
            <a:br>
              <a:rPr lang="de-DE" sz="1400" dirty="0"/>
            </a:br>
            <a:r>
              <a:rPr lang="de-DE" sz="1400" dirty="0"/>
              <a:t>ausgelegter Innenkontur.</a:t>
            </a:r>
          </a:p>
          <a:p>
            <a:endParaRPr lang="de-DE" sz="1400" dirty="0"/>
          </a:p>
          <a:p>
            <a:r>
              <a:rPr lang="de-DE" sz="1800" dirty="0"/>
              <a:t>Ergebnis:</a:t>
            </a:r>
          </a:p>
          <a:p>
            <a:r>
              <a:rPr lang="de-DE" sz="1400" dirty="0"/>
              <a:t>Werkstücke werden teilweise stark verkippt.</a:t>
            </a:r>
          </a:p>
          <a:p>
            <a:r>
              <a:rPr lang="de-DE" sz="1400" dirty="0"/>
              <a:t>Optimierung der Dehnkammer Innenkontur</a:t>
            </a:r>
            <a:br>
              <a:rPr lang="de-DE" sz="1400" dirty="0"/>
            </a:br>
            <a:r>
              <a:rPr lang="de-DE" sz="1400" dirty="0"/>
              <a:t>hilft, die Werkstücke homogener zu belasten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3DFA8C-82AC-4930-A526-8B579982D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931" b="-10829"/>
          <a:stretch/>
        </p:blipFill>
        <p:spPr>
          <a:xfrm>
            <a:off x="4104000" y="2438400"/>
            <a:ext cx="4864619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6953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als Kundennutzen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Anwendungsbeispiel – Spannung mehrerer Werkstücke</a:t>
            </a:r>
          </a:p>
          <a:p>
            <a:endParaRPr lang="de-DE" dirty="0"/>
          </a:p>
          <a:p>
            <a:r>
              <a:rPr lang="de-DE" sz="1800" dirty="0"/>
              <a:t>Optimierung:</a:t>
            </a:r>
          </a:p>
          <a:p>
            <a:r>
              <a:rPr lang="de-DE" sz="1400" dirty="0"/>
              <a:t>Anpassung der Innenkontur zur Minimierung</a:t>
            </a:r>
            <a:br>
              <a:rPr lang="de-DE" sz="1400" dirty="0"/>
            </a:br>
            <a:r>
              <a:rPr lang="de-DE" sz="1400" dirty="0"/>
              <a:t>der Werkstückverformung.</a:t>
            </a:r>
          </a:p>
          <a:p>
            <a:endParaRPr lang="de-DE" sz="1400" dirty="0"/>
          </a:p>
          <a:p>
            <a:r>
              <a:rPr lang="de-DE" sz="1800" dirty="0"/>
              <a:t>Ergebnis:</a:t>
            </a:r>
          </a:p>
          <a:p>
            <a:r>
              <a:rPr lang="de-DE" sz="1400" dirty="0"/>
              <a:t>Verkippung der Werkstücke stark reduziert,</a:t>
            </a:r>
            <a:br>
              <a:rPr lang="de-DE" sz="1400" dirty="0"/>
            </a:br>
            <a:r>
              <a:rPr lang="de-DE" sz="1400" dirty="0"/>
              <a:t>deutlich bessere Bearbeitungsergebnisse</a:t>
            </a:r>
            <a:br>
              <a:rPr lang="de-DE" sz="1400" dirty="0"/>
            </a:br>
            <a:r>
              <a:rPr lang="de-DE" sz="1400" dirty="0"/>
              <a:t>möglich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C5024A1-6977-4D13-9D22-46D5C290B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0999" b="-10919"/>
          <a:stretch/>
        </p:blipFill>
        <p:spPr>
          <a:xfrm>
            <a:off x="4104000" y="2414337"/>
            <a:ext cx="4860624" cy="27672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609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als Kundennutzen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Anwendungsbeispiel – Machbarkeitsanalyse bei hoher Bearbeitungskräfte </a:t>
            </a:r>
          </a:p>
          <a:p>
            <a:endParaRPr lang="de-DE" dirty="0"/>
          </a:p>
          <a:p>
            <a:r>
              <a:rPr lang="de-DE" sz="1800" dirty="0"/>
              <a:t>Berechnung</a:t>
            </a:r>
          </a:p>
          <a:p>
            <a:r>
              <a:rPr lang="de-DE" sz="1400" dirty="0"/>
              <a:t>Belasten des Dehnspannwerkzeugs inklusive</a:t>
            </a:r>
            <a:br>
              <a:rPr lang="de-DE" sz="1400" dirty="0"/>
            </a:br>
            <a:r>
              <a:rPr lang="de-DE" sz="1400" dirty="0"/>
              <a:t>Werkstück mit den Prozesskräften.</a:t>
            </a:r>
            <a:br>
              <a:rPr lang="de-DE" sz="1400" dirty="0"/>
            </a:br>
            <a:r>
              <a:rPr lang="de-DE" sz="1400" dirty="0"/>
              <a:t>Bei Bedarf iterative Optimierung des Dehnspann-</a:t>
            </a:r>
            <a:br>
              <a:rPr lang="de-DE" sz="1400" dirty="0"/>
            </a:br>
            <a:r>
              <a:rPr lang="de-DE" sz="1400" dirty="0" err="1"/>
              <a:t>werkzeugs</a:t>
            </a:r>
            <a:endParaRPr lang="de-DE" sz="1400" dirty="0"/>
          </a:p>
          <a:p>
            <a:endParaRPr lang="de-DE" sz="1400" dirty="0"/>
          </a:p>
          <a:p>
            <a:r>
              <a:rPr lang="de-DE" sz="1800" dirty="0"/>
              <a:t>Ergebnis:</a:t>
            </a:r>
          </a:p>
          <a:p>
            <a:r>
              <a:rPr lang="de-DE" sz="1400" dirty="0"/>
              <a:t>Optimierter Vorentwurf, der den Umgebungs-</a:t>
            </a:r>
            <a:br>
              <a:rPr lang="de-DE" sz="1400" dirty="0"/>
            </a:br>
            <a:r>
              <a:rPr lang="de-DE" sz="1400" dirty="0" err="1"/>
              <a:t>bedingungen</a:t>
            </a:r>
            <a:r>
              <a:rPr lang="de-DE" sz="1400" dirty="0"/>
              <a:t> standhält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C3DA27A-5BF9-4FE6-AD20-29DFD6AA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2008978"/>
            <a:ext cx="3660645" cy="39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7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2DD1A2B-476E-4539-941A-3CCD83995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14300"/>
            <a:ext cx="4189464" cy="592455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91E88C4F-5F2D-4791-93E7-C267EFAE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960702"/>
          </a:xfrm>
        </p:spPr>
        <p:txBody>
          <a:bodyPr anchor="t"/>
          <a:lstStyle/>
          <a:p>
            <a:r>
              <a:rPr lang="de-DE" dirty="0"/>
              <a:t>Berechnungs-</a:t>
            </a:r>
            <a:br>
              <a:rPr lang="de-DE" dirty="0"/>
            </a:br>
            <a:r>
              <a:rPr lang="de-DE" dirty="0"/>
              <a:t>Journal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E97FD79-2540-44C8-90FF-0CD5A536E6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</p:spPr>
        <p:txBody>
          <a:bodyPr/>
          <a:lstStyle/>
          <a:p>
            <a:r>
              <a:rPr lang="de-DE" dirty="0"/>
              <a:t>Deckblatt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9294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2DD1A2B-476E-4539-941A-3CCD83995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14300"/>
            <a:ext cx="4189463" cy="5924550"/>
          </a:xfrm>
          <a:prstGeom prst="rect">
            <a:avLst/>
          </a:prstGeom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E02BF45A-0399-419C-BB34-88AFD5A9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960702"/>
          </a:xfrm>
        </p:spPr>
        <p:txBody>
          <a:bodyPr anchor="t"/>
          <a:lstStyle/>
          <a:p>
            <a:r>
              <a:rPr lang="de-DE" dirty="0"/>
              <a:t>Berechnungs-</a:t>
            </a:r>
            <a:br>
              <a:rPr lang="de-DE" dirty="0"/>
            </a:br>
            <a:r>
              <a:rPr lang="de-DE" dirty="0"/>
              <a:t>Journal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C6B3DF-6DB3-4BD2-9259-5334DBC192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</p:spPr>
        <p:txBody>
          <a:bodyPr/>
          <a:lstStyle/>
          <a:p>
            <a:r>
              <a:rPr lang="de-DE" dirty="0"/>
              <a:t>Inhaltsverzeichnis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874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2DD1A2B-476E-4539-941A-3CCD83995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14300"/>
            <a:ext cx="4189463" cy="5924550"/>
          </a:xfrm>
          <a:prstGeom prst="rect">
            <a:avLst/>
          </a:prstGeom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94B8FEC9-6774-4BBE-80F9-6270415E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960702"/>
          </a:xfrm>
        </p:spPr>
        <p:txBody>
          <a:bodyPr anchor="t"/>
          <a:lstStyle/>
          <a:p>
            <a:r>
              <a:rPr lang="de-DE" dirty="0"/>
              <a:t>Berechnungs-</a:t>
            </a:r>
            <a:br>
              <a:rPr lang="de-DE" dirty="0"/>
            </a:br>
            <a:r>
              <a:rPr lang="de-DE" dirty="0"/>
              <a:t>Journal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BB8D039-97D2-4B84-81C2-68FC2048BB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</p:spPr>
        <p:txBody>
          <a:bodyPr/>
          <a:lstStyle/>
          <a:p>
            <a:r>
              <a:rPr lang="de-DE" dirty="0"/>
              <a:t>Fazit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6627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als Kundennutzen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Mögliche Berechnungsarten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Exakte Angabe der Werkstückverformung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Optimierung Werkstückverformungen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Ermittlung von Spannkräften und Drehmomenten spezieller Werkstücke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Verhinderung einer Werkstückbeschädigung durch Berechnung der überlagerten Kräfte von Spann- und Bearbeitungskräften auf das Werkstück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Berechnung der Belastung durch Prozesskräfte auf das System Werkstückhalter – Werkstück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Berechnung und Optimierung von Eigenfrequenzen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Schwingungsdämpfung</a:t>
            </a:r>
          </a:p>
          <a:p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55763036"/>
      </p:ext>
    </p:extLst>
  </p:cSld>
  <p:clrMapOvr>
    <a:masterClrMapping/>
  </p:clrMapOvr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168</Words>
  <Application>Microsoft Office PowerPoint</Application>
  <PresentationFormat>Bildschirmpräsentation (4:3)</PresentationFormat>
  <Paragraphs>63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 SCH_PPT_Vorlage_4-3_220312</vt:lpstr>
      <vt:lpstr>PowerPoint-Präsentation</vt:lpstr>
      <vt:lpstr>Simulation als Kundennutzen</vt:lpstr>
      <vt:lpstr>Simulation als Kundennutzen</vt:lpstr>
      <vt:lpstr>Simulation als Kundennutzen</vt:lpstr>
      <vt:lpstr>Simulation als Kundennutzen</vt:lpstr>
      <vt:lpstr>Berechnungs- Journal</vt:lpstr>
      <vt:lpstr>Berechnungs- Journal</vt:lpstr>
      <vt:lpstr>Berechnungs- Journal</vt:lpstr>
      <vt:lpstr>Simulation als Kundennutzen</vt:lpstr>
      <vt:lpstr>Kundenergebnisse </vt:lpstr>
      <vt:lpstr>PowerPoint-Präsentation</vt:lpstr>
    </vt:vector>
  </TitlesOfParts>
  <Company>Ideenhaus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Ralf Brendjes</dc:creator>
  <cp:lastModifiedBy>Serhat Özden</cp:lastModifiedBy>
  <cp:revision>173</cp:revision>
  <dcterms:created xsi:type="dcterms:W3CDTF">2015-04-07T09:55:40Z</dcterms:created>
  <dcterms:modified xsi:type="dcterms:W3CDTF">2019-09-09T12:11:23Z</dcterms:modified>
</cp:coreProperties>
</file>