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4"/>
  </p:notesMasterIdLst>
  <p:sldIdLst>
    <p:sldId id="256" r:id="rId5"/>
    <p:sldId id="482" r:id="rId6"/>
    <p:sldId id="377" r:id="rId7"/>
    <p:sldId id="845" r:id="rId8"/>
    <p:sldId id="876" r:id="rId9"/>
    <p:sldId id="877" r:id="rId10"/>
    <p:sldId id="873" r:id="rId11"/>
    <p:sldId id="843" r:id="rId12"/>
    <p:sldId id="878" r:id="rId13"/>
    <p:sldId id="874" r:id="rId14"/>
    <p:sldId id="882" r:id="rId15"/>
    <p:sldId id="875" r:id="rId16"/>
    <p:sldId id="294" r:id="rId17"/>
    <p:sldId id="295" r:id="rId18"/>
    <p:sldId id="741" r:id="rId19"/>
    <p:sldId id="742" r:id="rId20"/>
    <p:sldId id="743" r:id="rId21"/>
    <p:sldId id="310" r:id="rId22"/>
    <p:sldId id="880" r:id="rId23"/>
  </p:sldIdLst>
  <p:sldSz cx="12192000" cy="6858000"/>
  <p:notesSz cx="6797675" cy="9926638"/>
  <p:embeddedFontLst>
    <p:embeddedFont>
      <p:font typeface="Fago Pro" panose="02000506040000020004" pitchFamily="2" charset="0"/>
      <p:regular r:id="rId25"/>
      <p:bold r:id="rId26"/>
      <p:italic r:id="rId27"/>
      <p:boldItalic r:id="rId28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CF00"/>
    <a:srgbClr val="003D6A"/>
    <a:srgbClr val="009EE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6357" autoAdjust="0"/>
  </p:normalViewPr>
  <p:slideViewPr>
    <p:cSldViewPr snapToGrid="0">
      <p:cViewPr varScale="1">
        <p:scale>
          <a:sx n="102" d="100"/>
          <a:sy n="102" d="100"/>
        </p:scale>
        <p:origin x="43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DB3445-43A7-43FF-A6C8-53426A27B5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2A12C2-E0BC-4A16-81D1-F87B7E3E61B8}">
      <dgm:prSet custT="1"/>
      <dgm:spPr>
        <a:noFill/>
        <a:ln>
          <a:solidFill>
            <a:srgbClr val="003D6A"/>
          </a:solidFill>
        </a:ln>
      </dgm:spPr>
      <dgm:t>
        <a:bodyPr/>
        <a:lstStyle/>
        <a:p>
          <a:r>
            <a:rPr lang="de-DE" sz="1500" dirty="0" err="1">
              <a:solidFill>
                <a:srgbClr val="003D6A"/>
              </a:solidFill>
            </a:rPr>
            <a:t>For</a:t>
          </a:r>
          <a:r>
            <a:rPr lang="de-DE" sz="1500" dirty="0">
              <a:solidFill>
                <a:srgbClr val="003D6A"/>
              </a:solidFill>
            </a:rPr>
            <a:t> </a:t>
          </a:r>
          <a:r>
            <a:rPr lang="de-DE" sz="1500" dirty="0" err="1">
              <a:solidFill>
                <a:srgbClr val="003D6A"/>
              </a:solidFill>
            </a:rPr>
            <a:t>clamping</a:t>
          </a:r>
          <a:r>
            <a:rPr lang="de-DE" sz="1500" dirty="0">
              <a:solidFill>
                <a:srgbClr val="003D6A"/>
              </a:solidFill>
            </a:rPr>
            <a:t> </a:t>
          </a:r>
          <a:r>
            <a:rPr lang="de-DE" sz="1500" dirty="0" err="1">
              <a:solidFill>
                <a:srgbClr val="003D6A"/>
              </a:solidFill>
            </a:rPr>
            <a:t>round</a:t>
          </a:r>
          <a:r>
            <a:rPr lang="de-DE" sz="1500" dirty="0">
              <a:solidFill>
                <a:srgbClr val="003D6A"/>
              </a:solidFill>
            </a:rPr>
            <a:t>, </a:t>
          </a:r>
          <a:r>
            <a:rPr lang="de-DE" sz="1500" dirty="0" err="1">
              <a:solidFill>
                <a:srgbClr val="003D6A"/>
              </a:solidFill>
            </a:rPr>
            <a:t>cubic</a:t>
          </a:r>
          <a:r>
            <a:rPr lang="de-DE" sz="1500" dirty="0">
              <a:solidFill>
                <a:srgbClr val="003D6A"/>
              </a:solidFill>
            </a:rPr>
            <a:t> </a:t>
          </a:r>
          <a:r>
            <a:rPr lang="de-DE" sz="1500" dirty="0" err="1">
              <a:solidFill>
                <a:srgbClr val="003D6A"/>
              </a:solidFill>
            </a:rPr>
            <a:t>or</a:t>
          </a:r>
          <a:r>
            <a:rPr lang="de-DE" sz="1500" dirty="0">
              <a:solidFill>
                <a:srgbClr val="003D6A"/>
              </a:solidFill>
            </a:rPr>
            <a:t> </a:t>
          </a:r>
          <a:r>
            <a:rPr lang="de-DE" sz="1500" dirty="0" err="1">
              <a:solidFill>
                <a:srgbClr val="003D6A"/>
              </a:solidFill>
            </a:rPr>
            <a:t>geometrically</a:t>
          </a:r>
          <a:r>
            <a:rPr lang="de-DE" sz="1500" dirty="0">
              <a:solidFill>
                <a:srgbClr val="003D6A"/>
              </a:solidFill>
            </a:rPr>
            <a:t> </a:t>
          </a:r>
          <a:r>
            <a:rPr lang="de-DE" sz="1500" dirty="0" err="1">
              <a:solidFill>
                <a:srgbClr val="003D6A"/>
              </a:solidFill>
            </a:rPr>
            <a:t>bulky</a:t>
          </a:r>
          <a:r>
            <a:rPr lang="de-DE" sz="1500" dirty="0">
              <a:solidFill>
                <a:srgbClr val="003D6A"/>
              </a:solidFill>
            </a:rPr>
            <a:t> </a:t>
          </a:r>
          <a:r>
            <a:rPr lang="de-DE" sz="1500" dirty="0" err="1">
              <a:solidFill>
                <a:srgbClr val="003D6A"/>
              </a:solidFill>
            </a:rPr>
            <a:t>workpieces</a:t>
          </a:r>
          <a:endParaRPr lang="en-US" sz="1500" dirty="0">
            <a:solidFill>
              <a:srgbClr val="003D6A"/>
            </a:solidFill>
          </a:endParaRPr>
        </a:p>
      </dgm:t>
    </dgm:pt>
    <dgm:pt modelId="{58D7C4F3-28D7-4730-BE88-72A0F0F85325}" type="parTrans" cxnId="{B9C174B4-D492-4E30-A7C0-40272D87FD80}">
      <dgm:prSet/>
      <dgm:spPr/>
      <dgm:t>
        <a:bodyPr/>
        <a:lstStyle/>
        <a:p>
          <a:endParaRPr lang="en-US"/>
        </a:p>
      </dgm:t>
    </dgm:pt>
    <dgm:pt modelId="{EB9A810C-8B5C-431F-BD95-C052D681F544}" type="sibTrans" cxnId="{B9C174B4-D492-4E30-A7C0-40272D87FD80}">
      <dgm:prSet/>
      <dgm:spPr/>
      <dgm:t>
        <a:bodyPr/>
        <a:lstStyle/>
        <a:p>
          <a:endParaRPr lang="en-US"/>
        </a:p>
      </dgm:t>
    </dgm:pt>
    <dgm:pt modelId="{A63471DC-07A9-4262-998C-51989A39945D}">
      <dgm:prSet custT="1"/>
      <dgm:spPr>
        <a:noFill/>
        <a:ln>
          <a:solidFill>
            <a:srgbClr val="003D6A"/>
          </a:solidFill>
        </a:ln>
      </dgm:spPr>
      <dgm:t>
        <a:bodyPr/>
        <a:lstStyle/>
        <a:p>
          <a:r>
            <a:rPr lang="de-DE" sz="1500" dirty="0">
              <a:solidFill>
                <a:srgbClr val="003D6A"/>
              </a:solidFill>
            </a:rPr>
            <a:t>Easy and </a:t>
          </a:r>
          <a:r>
            <a:rPr lang="de-DE" sz="1500" dirty="0" err="1">
              <a:solidFill>
                <a:srgbClr val="003D6A"/>
              </a:solidFill>
            </a:rPr>
            <a:t>efficient</a:t>
          </a:r>
          <a:r>
            <a:rPr lang="de-DE" sz="1500" dirty="0">
              <a:solidFill>
                <a:srgbClr val="003D6A"/>
              </a:solidFill>
            </a:rPr>
            <a:t> </a:t>
          </a:r>
          <a:r>
            <a:rPr lang="de-DE" sz="1500" dirty="0" err="1">
              <a:solidFill>
                <a:srgbClr val="003D6A"/>
              </a:solidFill>
            </a:rPr>
            <a:t>retrofitting</a:t>
          </a:r>
          <a:r>
            <a:rPr lang="de-DE" sz="1500" dirty="0">
              <a:solidFill>
                <a:srgbClr val="003D6A"/>
              </a:solidFill>
            </a:rPr>
            <a:t> also </a:t>
          </a:r>
          <a:r>
            <a:rPr lang="de-DE" sz="1500" dirty="0" err="1">
              <a:solidFill>
                <a:srgbClr val="003D6A"/>
              </a:solidFill>
            </a:rPr>
            <a:t>to</a:t>
          </a:r>
          <a:r>
            <a:rPr lang="de-DE" sz="1500" dirty="0">
              <a:solidFill>
                <a:srgbClr val="003D6A"/>
              </a:solidFill>
            </a:rPr>
            <a:t> 2-jaw </a:t>
          </a:r>
          <a:r>
            <a:rPr lang="de-DE" sz="1500" dirty="0" err="1">
              <a:solidFill>
                <a:srgbClr val="003D6A"/>
              </a:solidFill>
            </a:rPr>
            <a:t>chuck</a:t>
          </a:r>
          <a:r>
            <a:rPr lang="de-DE" sz="1500" dirty="0">
              <a:solidFill>
                <a:srgbClr val="003D6A"/>
              </a:solidFill>
            </a:rPr>
            <a:t> and </a:t>
          </a:r>
          <a:r>
            <a:rPr lang="de-DE" sz="1500" dirty="0" err="1">
              <a:solidFill>
                <a:srgbClr val="003D6A"/>
              </a:solidFill>
            </a:rPr>
            <a:t>fixed</a:t>
          </a:r>
          <a:r>
            <a:rPr lang="de-DE" sz="1500" dirty="0">
              <a:solidFill>
                <a:srgbClr val="003D6A"/>
              </a:solidFill>
            </a:rPr>
            <a:t> </a:t>
          </a:r>
          <a:r>
            <a:rPr lang="de-DE" sz="1500" dirty="0" err="1">
              <a:solidFill>
                <a:srgbClr val="003D6A"/>
              </a:solidFill>
            </a:rPr>
            <a:t>jaw</a:t>
          </a:r>
          <a:r>
            <a:rPr lang="de-DE" sz="1500" dirty="0">
              <a:solidFill>
                <a:srgbClr val="003D6A"/>
              </a:solidFill>
            </a:rPr>
            <a:t> </a:t>
          </a:r>
          <a:r>
            <a:rPr lang="de-DE" sz="1500" dirty="0" err="1">
              <a:solidFill>
                <a:srgbClr val="003D6A"/>
              </a:solidFill>
            </a:rPr>
            <a:t>clamp</a:t>
          </a:r>
          <a:endParaRPr lang="en-US" sz="1500" dirty="0">
            <a:solidFill>
              <a:srgbClr val="003D6A"/>
            </a:solidFill>
          </a:endParaRPr>
        </a:p>
      </dgm:t>
    </dgm:pt>
    <dgm:pt modelId="{BAFD44A1-A2E9-41AE-B27D-19715580CF34}" type="parTrans" cxnId="{051B95A7-ACE0-4F22-ACE8-D86FAC7183E1}">
      <dgm:prSet/>
      <dgm:spPr/>
      <dgm:t>
        <a:bodyPr/>
        <a:lstStyle/>
        <a:p>
          <a:endParaRPr lang="en-US"/>
        </a:p>
      </dgm:t>
    </dgm:pt>
    <dgm:pt modelId="{C542D124-49F2-4ABE-8A1E-83E6451CBF4D}" type="sibTrans" cxnId="{051B95A7-ACE0-4F22-ACE8-D86FAC7183E1}">
      <dgm:prSet/>
      <dgm:spPr/>
      <dgm:t>
        <a:bodyPr/>
        <a:lstStyle/>
        <a:p>
          <a:endParaRPr lang="en-US"/>
        </a:p>
      </dgm:t>
    </dgm:pt>
    <dgm:pt modelId="{F2C0E8BD-6B3F-4F17-9B3D-F46084BD788F}" type="pres">
      <dgm:prSet presAssocID="{23DB3445-43A7-43FF-A6C8-53426A27B5D7}" presName="linear" presStyleCnt="0">
        <dgm:presLayoutVars>
          <dgm:animLvl val="lvl"/>
          <dgm:resizeHandles val="exact"/>
        </dgm:presLayoutVars>
      </dgm:prSet>
      <dgm:spPr/>
    </dgm:pt>
    <dgm:pt modelId="{1F58298F-EC09-4671-B5A0-3E6D005DD82D}" type="pres">
      <dgm:prSet presAssocID="{912A12C2-E0BC-4A16-81D1-F87B7E3E61B8}" presName="parentText" presStyleLbl="node1" presStyleIdx="0" presStyleCnt="2" custScaleY="67229" custLinFactNeighborX="208">
        <dgm:presLayoutVars>
          <dgm:chMax val="0"/>
          <dgm:bulletEnabled val="1"/>
        </dgm:presLayoutVars>
      </dgm:prSet>
      <dgm:spPr/>
    </dgm:pt>
    <dgm:pt modelId="{B3279494-4AA3-43DA-B67E-6AEEA2EB9013}" type="pres">
      <dgm:prSet presAssocID="{EB9A810C-8B5C-431F-BD95-C052D681F544}" presName="spacer" presStyleCnt="0"/>
      <dgm:spPr/>
    </dgm:pt>
    <dgm:pt modelId="{FF34D6F5-8202-4E3E-BB3A-80D86A061896}" type="pres">
      <dgm:prSet presAssocID="{A63471DC-07A9-4262-998C-51989A39945D}" presName="parentText" presStyleLbl="node1" presStyleIdx="1" presStyleCnt="2" custScaleY="67229">
        <dgm:presLayoutVars>
          <dgm:chMax val="0"/>
          <dgm:bulletEnabled val="1"/>
        </dgm:presLayoutVars>
      </dgm:prSet>
      <dgm:spPr/>
    </dgm:pt>
  </dgm:ptLst>
  <dgm:cxnLst>
    <dgm:cxn modelId="{14058B4B-2526-4DF9-8AB2-0064CA427765}" type="presOf" srcId="{A63471DC-07A9-4262-998C-51989A39945D}" destId="{FF34D6F5-8202-4E3E-BB3A-80D86A061896}" srcOrd="0" destOrd="0" presId="urn:microsoft.com/office/officeart/2005/8/layout/vList2"/>
    <dgm:cxn modelId="{051B95A7-ACE0-4F22-ACE8-D86FAC7183E1}" srcId="{23DB3445-43A7-43FF-A6C8-53426A27B5D7}" destId="{A63471DC-07A9-4262-998C-51989A39945D}" srcOrd="1" destOrd="0" parTransId="{BAFD44A1-A2E9-41AE-B27D-19715580CF34}" sibTransId="{C542D124-49F2-4ABE-8A1E-83E6451CBF4D}"/>
    <dgm:cxn modelId="{B9C174B4-D492-4E30-A7C0-40272D87FD80}" srcId="{23DB3445-43A7-43FF-A6C8-53426A27B5D7}" destId="{912A12C2-E0BC-4A16-81D1-F87B7E3E61B8}" srcOrd="0" destOrd="0" parTransId="{58D7C4F3-28D7-4730-BE88-72A0F0F85325}" sibTransId="{EB9A810C-8B5C-431F-BD95-C052D681F544}"/>
    <dgm:cxn modelId="{1EBF8BF5-A905-4B2A-918B-5E2612CFDF32}" type="presOf" srcId="{912A12C2-E0BC-4A16-81D1-F87B7E3E61B8}" destId="{1F58298F-EC09-4671-B5A0-3E6D005DD82D}" srcOrd="0" destOrd="0" presId="urn:microsoft.com/office/officeart/2005/8/layout/vList2"/>
    <dgm:cxn modelId="{D667B3FB-6C10-43EF-8DA8-8ECD08F8ED48}" type="presOf" srcId="{23DB3445-43A7-43FF-A6C8-53426A27B5D7}" destId="{F2C0E8BD-6B3F-4F17-9B3D-F46084BD788F}" srcOrd="0" destOrd="0" presId="urn:microsoft.com/office/officeart/2005/8/layout/vList2"/>
    <dgm:cxn modelId="{0053AB6B-EB6F-460E-86E6-0B44498300D2}" type="presParOf" srcId="{F2C0E8BD-6B3F-4F17-9B3D-F46084BD788F}" destId="{1F58298F-EC09-4671-B5A0-3E6D005DD82D}" srcOrd="0" destOrd="0" presId="urn:microsoft.com/office/officeart/2005/8/layout/vList2"/>
    <dgm:cxn modelId="{A5D01E9B-64CD-428C-81F8-15564B6B88C0}" type="presParOf" srcId="{F2C0E8BD-6B3F-4F17-9B3D-F46084BD788F}" destId="{B3279494-4AA3-43DA-B67E-6AEEA2EB9013}" srcOrd="1" destOrd="0" presId="urn:microsoft.com/office/officeart/2005/8/layout/vList2"/>
    <dgm:cxn modelId="{040210E1-4281-4393-B2C1-5148B608227A}" type="presParOf" srcId="{F2C0E8BD-6B3F-4F17-9B3D-F46084BD788F}" destId="{FF34D6F5-8202-4E3E-BB3A-80D86A06189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8298F-EC09-4671-B5A0-3E6D005DD82D}">
      <dsp:nvSpPr>
        <dsp:cNvPr id="0" name=""/>
        <dsp:cNvSpPr/>
      </dsp:nvSpPr>
      <dsp:spPr>
        <a:xfrm>
          <a:off x="0" y="679221"/>
          <a:ext cx="4503170" cy="818042"/>
        </a:xfrm>
        <a:prstGeom prst="roundRect">
          <a:avLst/>
        </a:prstGeom>
        <a:noFill/>
        <a:ln w="12700" cap="flat" cmpd="sng" algn="ctr">
          <a:solidFill>
            <a:srgbClr val="003D6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>
              <a:solidFill>
                <a:srgbClr val="003D6A"/>
              </a:solidFill>
            </a:rPr>
            <a:t>For</a:t>
          </a:r>
          <a:r>
            <a:rPr lang="de-DE" sz="1500" kern="1200" dirty="0">
              <a:solidFill>
                <a:srgbClr val="003D6A"/>
              </a:solidFill>
            </a:rPr>
            <a:t> </a:t>
          </a:r>
          <a:r>
            <a:rPr lang="de-DE" sz="1500" kern="1200" dirty="0" err="1">
              <a:solidFill>
                <a:srgbClr val="003D6A"/>
              </a:solidFill>
            </a:rPr>
            <a:t>clamping</a:t>
          </a:r>
          <a:r>
            <a:rPr lang="de-DE" sz="1500" kern="1200" dirty="0">
              <a:solidFill>
                <a:srgbClr val="003D6A"/>
              </a:solidFill>
            </a:rPr>
            <a:t> </a:t>
          </a:r>
          <a:r>
            <a:rPr lang="de-DE" sz="1500" kern="1200" dirty="0" err="1">
              <a:solidFill>
                <a:srgbClr val="003D6A"/>
              </a:solidFill>
            </a:rPr>
            <a:t>round</a:t>
          </a:r>
          <a:r>
            <a:rPr lang="de-DE" sz="1500" kern="1200" dirty="0">
              <a:solidFill>
                <a:srgbClr val="003D6A"/>
              </a:solidFill>
            </a:rPr>
            <a:t>, </a:t>
          </a:r>
          <a:r>
            <a:rPr lang="de-DE" sz="1500" kern="1200" dirty="0" err="1">
              <a:solidFill>
                <a:srgbClr val="003D6A"/>
              </a:solidFill>
            </a:rPr>
            <a:t>cubic</a:t>
          </a:r>
          <a:r>
            <a:rPr lang="de-DE" sz="1500" kern="1200" dirty="0">
              <a:solidFill>
                <a:srgbClr val="003D6A"/>
              </a:solidFill>
            </a:rPr>
            <a:t> </a:t>
          </a:r>
          <a:r>
            <a:rPr lang="de-DE" sz="1500" kern="1200" dirty="0" err="1">
              <a:solidFill>
                <a:srgbClr val="003D6A"/>
              </a:solidFill>
            </a:rPr>
            <a:t>or</a:t>
          </a:r>
          <a:r>
            <a:rPr lang="de-DE" sz="1500" kern="1200" dirty="0">
              <a:solidFill>
                <a:srgbClr val="003D6A"/>
              </a:solidFill>
            </a:rPr>
            <a:t> </a:t>
          </a:r>
          <a:r>
            <a:rPr lang="de-DE" sz="1500" kern="1200" dirty="0" err="1">
              <a:solidFill>
                <a:srgbClr val="003D6A"/>
              </a:solidFill>
            </a:rPr>
            <a:t>geometrically</a:t>
          </a:r>
          <a:r>
            <a:rPr lang="de-DE" sz="1500" kern="1200" dirty="0">
              <a:solidFill>
                <a:srgbClr val="003D6A"/>
              </a:solidFill>
            </a:rPr>
            <a:t> </a:t>
          </a:r>
          <a:r>
            <a:rPr lang="de-DE" sz="1500" kern="1200" dirty="0" err="1">
              <a:solidFill>
                <a:srgbClr val="003D6A"/>
              </a:solidFill>
            </a:rPr>
            <a:t>bulky</a:t>
          </a:r>
          <a:r>
            <a:rPr lang="de-DE" sz="1500" kern="1200" dirty="0">
              <a:solidFill>
                <a:srgbClr val="003D6A"/>
              </a:solidFill>
            </a:rPr>
            <a:t> </a:t>
          </a:r>
          <a:r>
            <a:rPr lang="de-DE" sz="1500" kern="1200" dirty="0" err="1">
              <a:solidFill>
                <a:srgbClr val="003D6A"/>
              </a:solidFill>
            </a:rPr>
            <a:t>workpieces</a:t>
          </a:r>
          <a:endParaRPr lang="en-US" sz="1500" kern="1200" dirty="0">
            <a:solidFill>
              <a:srgbClr val="003D6A"/>
            </a:solidFill>
          </a:endParaRPr>
        </a:p>
      </dsp:txBody>
      <dsp:txXfrm>
        <a:off x="39934" y="719155"/>
        <a:ext cx="4423302" cy="738174"/>
      </dsp:txXfrm>
    </dsp:sp>
    <dsp:sp modelId="{FF34D6F5-8202-4E3E-BB3A-80D86A061896}">
      <dsp:nvSpPr>
        <dsp:cNvPr id="0" name=""/>
        <dsp:cNvSpPr/>
      </dsp:nvSpPr>
      <dsp:spPr>
        <a:xfrm>
          <a:off x="0" y="1684463"/>
          <a:ext cx="4503170" cy="818042"/>
        </a:xfrm>
        <a:prstGeom prst="roundRect">
          <a:avLst/>
        </a:prstGeom>
        <a:noFill/>
        <a:ln w="12700" cap="flat" cmpd="sng" algn="ctr">
          <a:solidFill>
            <a:srgbClr val="003D6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>
              <a:solidFill>
                <a:srgbClr val="003D6A"/>
              </a:solidFill>
            </a:rPr>
            <a:t>Easy and </a:t>
          </a:r>
          <a:r>
            <a:rPr lang="de-DE" sz="1500" kern="1200" dirty="0" err="1">
              <a:solidFill>
                <a:srgbClr val="003D6A"/>
              </a:solidFill>
            </a:rPr>
            <a:t>efficient</a:t>
          </a:r>
          <a:r>
            <a:rPr lang="de-DE" sz="1500" kern="1200" dirty="0">
              <a:solidFill>
                <a:srgbClr val="003D6A"/>
              </a:solidFill>
            </a:rPr>
            <a:t> </a:t>
          </a:r>
          <a:r>
            <a:rPr lang="de-DE" sz="1500" kern="1200" dirty="0" err="1">
              <a:solidFill>
                <a:srgbClr val="003D6A"/>
              </a:solidFill>
            </a:rPr>
            <a:t>retrofitting</a:t>
          </a:r>
          <a:r>
            <a:rPr lang="de-DE" sz="1500" kern="1200" dirty="0">
              <a:solidFill>
                <a:srgbClr val="003D6A"/>
              </a:solidFill>
            </a:rPr>
            <a:t> also </a:t>
          </a:r>
          <a:r>
            <a:rPr lang="de-DE" sz="1500" kern="1200" dirty="0" err="1">
              <a:solidFill>
                <a:srgbClr val="003D6A"/>
              </a:solidFill>
            </a:rPr>
            <a:t>to</a:t>
          </a:r>
          <a:r>
            <a:rPr lang="de-DE" sz="1500" kern="1200" dirty="0">
              <a:solidFill>
                <a:srgbClr val="003D6A"/>
              </a:solidFill>
            </a:rPr>
            <a:t> 2-jaw </a:t>
          </a:r>
          <a:r>
            <a:rPr lang="de-DE" sz="1500" kern="1200" dirty="0" err="1">
              <a:solidFill>
                <a:srgbClr val="003D6A"/>
              </a:solidFill>
            </a:rPr>
            <a:t>chuck</a:t>
          </a:r>
          <a:r>
            <a:rPr lang="de-DE" sz="1500" kern="1200" dirty="0">
              <a:solidFill>
                <a:srgbClr val="003D6A"/>
              </a:solidFill>
            </a:rPr>
            <a:t> and </a:t>
          </a:r>
          <a:r>
            <a:rPr lang="de-DE" sz="1500" kern="1200" dirty="0" err="1">
              <a:solidFill>
                <a:srgbClr val="003D6A"/>
              </a:solidFill>
            </a:rPr>
            <a:t>fixed</a:t>
          </a:r>
          <a:r>
            <a:rPr lang="de-DE" sz="1500" kern="1200" dirty="0">
              <a:solidFill>
                <a:srgbClr val="003D6A"/>
              </a:solidFill>
            </a:rPr>
            <a:t> </a:t>
          </a:r>
          <a:r>
            <a:rPr lang="de-DE" sz="1500" kern="1200" dirty="0" err="1">
              <a:solidFill>
                <a:srgbClr val="003D6A"/>
              </a:solidFill>
            </a:rPr>
            <a:t>jaw</a:t>
          </a:r>
          <a:r>
            <a:rPr lang="de-DE" sz="1500" kern="1200" dirty="0">
              <a:solidFill>
                <a:srgbClr val="003D6A"/>
              </a:solidFill>
            </a:rPr>
            <a:t> </a:t>
          </a:r>
          <a:r>
            <a:rPr lang="de-DE" sz="1500" kern="1200" dirty="0" err="1">
              <a:solidFill>
                <a:srgbClr val="003D6A"/>
              </a:solidFill>
            </a:rPr>
            <a:t>clamp</a:t>
          </a:r>
          <a:endParaRPr lang="en-US" sz="1500" kern="1200" dirty="0">
            <a:solidFill>
              <a:srgbClr val="003D6A"/>
            </a:solidFill>
          </a:endParaRPr>
        </a:p>
      </dsp:txBody>
      <dsp:txXfrm>
        <a:off x="39934" y="1724397"/>
        <a:ext cx="4423302" cy="738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14.03.2025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168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 dirty="0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eins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 dirty="0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png"/><Relationship Id="rId3" Type="http://schemas.openxmlformats.org/officeDocument/2006/relationships/image" Target="../media/image38.png"/><Relationship Id="rId7" Type="http://schemas.openxmlformats.org/officeDocument/2006/relationships/image" Target="../media/image28.jpg"/><Relationship Id="rId12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image" Target="../media/image34.png"/><Relationship Id="rId5" Type="http://schemas.openxmlformats.org/officeDocument/2006/relationships/image" Target="../media/image40.png"/><Relationship Id="rId10" Type="http://schemas.openxmlformats.org/officeDocument/2006/relationships/image" Target="../media/image33.png"/><Relationship Id="rId4" Type="http://schemas.openxmlformats.org/officeDocument/2006/relationships/image" Target="../media/image39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de/search?q=SCHUNK+ROTA-M+flex+2%2B2&amp;source=hp&amp;ei=RRkQZIzxA9KC9u8P7c6hiAs&amp;iflsig=AK50M_UAAAAAZBAnVdC0WGyBLmzd1YanCFXi5P2toOfb&amp;ved=0ahUKEwjMp9is6tr9AhVSgf0HHW1nCLEQ4dUDCAo&amp;uact=5&amp;oq=SCHUNK+ROTA-M+flex+2%2B2&amp;gs_lcp=Cgdnd3Mtd2l6EAMyBQgAEIAEOhQIABDqAhC0AhCKAxC3AxDUAxDlAjoRCAAQ6gIQtAIQigMQtwMQ5QI6CAgAEI8BEOoCOggILhCPARDqAjoECC4QQzoLCAAQgAQQsQMQgwE6DgguEIAEELEDEMcBENEDOg4ILhCABBCxAxCDARDUAjoRCC4QgAQQsQMQgwEQxwEQ0QM6BQguEIAEOggILhCxAxCDAToECAAQQzoLCC4QgAQQsQMQgwE6CwguEIAEELEDENQCOggILhCABBCxAzoICAAQgAQQsQM6BwgAELEDEEM6BwguELEDEEM6EQguEMcBELEDEMkDENEDEIAEOhAILhCxAxCDARDHARCvARBDOhQILhCDARDHARDUAhCxAxDRAxCABDoLCC4QgAQQxwEQ0QM6CgguEK8BEMcBEEM6CggAELEDEIMBEEM6DQgAEIAEELEDEIMBEAo6BwgAEIAEEAo6BQgAELEDOgsILhCABBDHARCvAToLCC4QrwEQxwEQgAQ6BggAEBYQHjoICAAQFhAeEApQqBVYkFNgsFpoBXAAeACAAZsBiAHlD5IBBDI0LjKYAQCgAQGwAQo&amp;sclient=gws-wiz#fpstate=ive&amp;vld=cid:31103096,vid:Xf9fcp8F7s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 descr="Ein Bild, das drinnen, Scheibenbremse enthält.&#10;&#10;Automatisch generierte Beschreibung">
            <a:extLst>
              <a:ext uri="{FF2B5EF4-FFF2-40B4-BE49-F238E27FC236}">
                <a16:creationId xmlns:a16="http://schemas.microsoft.com/office/drawing/2014/main" id="{DBAB025E-85F4-4E42-BF6E-36D4C991A4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8" b="10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sp>
        <p:nvSpPr>
          <p:cNvPr id="8" name="Grafik 6">
            <a:extLst>
              <a:ext uri="{FF2B5EF4-FFF2-40B4-BE49-F238E27FC236}">
                <a16:creationId xmlns:a16="http://schemas.microsoft.com/office/drawing/2014/main" id="{17693470-2D89-41B2-CBE3-454748D7C993}"/>
              </a:ext>
            </a:extLst>
          </p:cNvPr>
          <p:cNvSpPr/>
          <p:nvPr/>
        </p:nvSpPr>
        <p:spPr>
          <a:xfrm>
            <a:off x="570421" y="4619862"/>
            <a:ext cx="8649779" cy="1907720"/>
          </a:xfrm>
          <a:custGeom>
            <a:avLst/>
            <a:gdLst>
              <a:gd name="connsiteX0" fmla="*/ 0 w 4855321"/>
              <a:gd name="connsiteY0" fmla="*/ 0 h 1386001"/>
              <a:gd name="connsiteX1" fmla="*/ 0 w 4855321"/>
              <a:gd name="connsiteY1" fmla="*/ 1386002 h 1386001"/>
              <a:gd name="connsiteX2" fmla="*/ 4358231 w 4855321"/>
              <a:gd name="connsiteY2" fmla="*/ 1386002 h 1386001"/>
              <a:gd name="connsiteX3" fmla="*/ 4855321 w 4855321"/>
              <a:gd name="connsiteY3" fmla="*/ 1125007 h 1386001"/>
              <a:gd name="connsiteX4" fmla="*/ 4855321 w 4855321"/>
              <a:gd name="connsiteY4" fmla="*/ 0 h 138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5321" h="1386001">
                <a:moveTo>
                  <a:pt x="0" y="0"/>
                </a:moveTo>
                <a:lnTo>
                  <a:pt x="0" y="1386002"/>
                </a:lnTo>
                <a:lnTo>
                  <a:pt x="4358231" y="1386002"/>
                </a:lnTo>
                <a:lnTo>
                  <a:pt x="4855321" y="1125007"/>
                </a:lnTo>
                <a:lnTo>
                  <a:pt x="4855321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1738D005-5B61-0F99-2B15-4CE2F0CA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11" y="4873353"/>
            <a:ext cx="8247061" cy="608042"/>
          </a:xfrm>
        </p:spPr>
        <p:txBody>
          <a:bodyPr lIns="504000"/>
          <a:lstStyle/>
          <a:p>
            <a:r>
              <a:rPr lang="de-DE" dirty="0">
                <a:solidFill>
                  <a:schemeClr val="bg1"/>
                </a:solidFill>
              </a:rPr>
              <a:t>ROTA-M flex 2+2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ROTA-ML flex 2+2</a:t>
            </a: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35" name="Grafik 6">
            <a:extLst>
              <a:ext uri="{FF2B5EF4-FFF2-40B4-BE49-F238E27FC236}">
                <a16:creationId xmlns:a16="http://schemas.microsoft.com/office/drawing/2014/main" id="{4AFFD096-2E7E-3239-74F9-51166C0320D3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62857136-FC7A-C4DA-2158-E5EE2DEE1B2E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D37E9D92-F9E3-BAF8-D35B-4E652FBF4EC2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9EDF68BD-581A-FD1D-98DC-E75E7D03CCB5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8559C5AC-25F6-EF96-54E8-4654F85F7D49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A7940E70-57E6-BAAA-4160-14CE2992C3F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14991F5B-6E8B-C0D5-048D-3C921B2C67EE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73994403-7B6D-9788-38C1-F6616CB18E40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4260378F-EA11-F6E8-4DF9-76870A2AEE78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DDFFED3E-9A99-A212-A192-E7F8DE55C9D1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24BA1191-1507-4EED-1FDB-2CBC20FB18F3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366E60E1-DA20-C85A-CAD2-C66E0C9B7ED7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5870332B-D4E2-1D23-10B1-67E7D64AB5C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E6111A10-251C-8D7F-2FF9-8C7FA798372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7909C58-33E7-257F-BEC5-0994DA39116E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DC931C8C-DBB8-7892-C028-9E13B10F86B9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B4018E31-7C8D-300D-47B2-5FCD0DE1A3F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ABB2196D-702F-BD8D-94E2-D740BA89ECB1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5EEEB261-0E00-E2A3-6E98-6023F5CD939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1EEA85C2-EC24-757C-2B1E-59FBAE5696A7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6CD8DB32-3701-8783-0049-E3F09734A80F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41D54721-E21F-D329-270B-68871ADF92E0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8327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E0C671-216F-9E0A-DBD3-39AD93C9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Highlights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10FD2D0-6A18-EB68-829E-8E6B608BF2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24B196-E4E6-440B-5B03-4C73BF4196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AD337E-3937-D126-DB2E-DAF9A404E2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114549"/>
            <a:ext cx="10586128" cy="4269803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925177-5CC1-4E85-2CC9-67BD09736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49" y="2148625"/>
            <a:ext cx="2704807" cy="203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0E73A3A-C6A7-D498-74BC-64F1A59C600E}"/>
              </a:ext>
            </a:extLst>
          </p:cNvPr>
          <p:cNvGrpSpPr/>
          <p:nvPr/>
        </p:nvGrpSpPr>
        <p:grpSpPr>
          <a:xfrm>
            <a:off x="779752" y="4526680"/>
            <a:ext cx="2372400" cy="1163502"/>
            <a:chOff x="0" y="6863"/>
            <a:chExt cx="4503170" cy="468000"/>
          </a:xfrm>
        </p:grpSpPr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831A76CF-1DAF-3E2F-5EAB-25D4A92EE172}"/>
                </a:ext>
              </a:extLst>
            </p:cNvPr>
            <p:cNvSpPr/>
            <p:nvPr/>
          </p:nvSpPr>
          <p:spPr>
            <a:xfrm>
              <a:off x="0" y="6863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de-DE" dirty="0"/>
            </a:p>
          </p:txBody>
        </p:sp>
        <p:sp>
          <p:nvSpPr>
            <p:cNvPr id="8" name="Rechteck: abgerundete Ecken 4">
              <a:extLst>
                <a:ext uri="{FF2B5EF4-FFF2-40B4-BE49-F238E27FC236}">
                  <a16:creationId xmlns:a16="http://schemas.microsoft.com/office/drawing/2014/main" id="{9A8FB603-CADC-FDB2-894F-9C6932231B69}"/>
                </a:ext>
              </a:extLst>
            </p:cNvPr>
            <p:cNvSpPr txBox="1"/>
            <p:nvPr/>
          </p:nvSpPr>
          <p:spPr>
            <a:xfrm>
              <a:off x="22846" y="2970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b="1" kern="1200" dirty="0" err="1">
                  <a:solidFill>
                    <a:srgbClr val="003D6A"/>
                  </a:solidFill>
                </a:rPr>
                <a:t>Compensating</a:t>
              </a:r>
              <a:r>
                <a:rPr lang="de-DE" sz="1500" b="1" kern="1200" dirty="0">
                  <a:solidFill>
                    <a:srgbClr val="003D6A"/>
                  </a:solidFill>
                </a:rPr>
                <a:t>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workpiece</a:t>
              </a:r>
              <a:r>
                <a:rPr lang="de-DE" sz="1500" b="1" kern="1200" dirty="0">
                  <a:solidFill>
                    <a:srgbClr val="003D6A"/>
                  </a:solidFill>
                </a:rPr>
                <a:t>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clamping</a:t>
              </a:r>
              <a:endParaRPr lang="de-DE" sz="1500" b="1" kern="1200" dirty="0">
                <a:solidFill>
                  <a:srgbClr val="003D6A"/>
                </a:solidFill>
              </a:endParaRPr>
            </a:p>
            <a:p>
              <a:pPr marL="228600" lvl="0" indent="-22860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9EE0"/>
                </a:buClr>
                <a:buFont typeface="+mj-lt"/>
                <a:buAutoNum type="arabicPeriod"/>
              </a:pPr>
              <a:r>
                <a:rPr lang="de-DE" sz="1200" dirty="0">
                  <a:solidFill>
                    <a:srgbClr val="003D6A"/>
                  </a:solidFill>
                </a:rPr>
                <a:t>First pair </a:t>
              </a:r>
              <a:r>
                <a:rPr lang="de-DE" sz="1200" dirty="0" err="1">
                  <a:solidFill>
                    <a:srgbClr val="003D6A"/>
                  </a:solidFill>
                </a:rPr>
                <a:t>of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jaws</a:t>
              </a:r>
              <a:endParaRPr lang="de-DE" sz="1200" dirty="0">
                <a:solidFill>
                  <a:srgbClr val="003D6A"/>
                </a:solidFill>
              </a:endParaRPr>
            </a:p>
            <a:p>
              <a:pPr marL="228600" lvl="0" indent="-22860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9EE0"/>
                </a:buClr>
                <a:buFont typeface="+mj-lt"/>
                <a:buAutoNum type="arabicPeriod"/>
              </a:pPr>
              <a:r>
                <a:rPr lang="de-DE" sz="1200" kern="1200" dirty="0">
                  <a:solidFill>
                    <a:srgbClr val="003D6A"/>
                  </a:solidFill>
                </a:rPr>
                <a:t>Second pair </a:t>
              </a:r>
              <a:r>
                <a:rPr lang="de-DE" sz="1200" kern="1200" dirty="0" err="1">
                  <a:solidFill>
                    <a:srgbClr val="003D6A"/>
                  </a:solidFill>
                </a:rPr>
                <a:t>of</a:t>
              </a:r>
              <a:r>
                <a:rPr lang="de-DE" sz="1200" kern="1200" dirty="0">
                  <a:solidFill>
                    <a:srgbClr val="003D6A"/>
                  </a:solidFill>
                </a:rPr>
                <a:t> </a:t>
              </a:r>
              <a:r>
                <a:rPr lang="de-DE" sz="1200" kern="1200" dirty="0" err="1">
                  <a:solidFill>
                    <a:srgbClr val="003D6A"/>
                  </a:solidFill>
                </a:rPr>
                <a:t>jaws</a:t>
              </a:r>
              <a:endParaRPr lang="en-US" sz="1200" kern="1200" dirty="0">
                <a:solidFill>
                  <a:srgbClr val="003D6A"/>
                </a:solidFill>
              </a:endParaRP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A0C90369-69CB-8FA1-2197-789C05E27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151" y="2148624"/>
            <a:ext cx="2195553" cy="188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52D3382-8114-EE9B-154C-2BB72CB0D503}"/>
              </a:ext>
            </a:extLst>
          </p:cNvPr>
          <p:cNvGrpSpPr/>
          <p:nvPr/>
        </p:nvGrpSpPr>
        <p:grpSpPr>
          <a:xfrm>
            <a:off x="3394728" y="4525171"/>
            <a:ext cx="2372400" cy="1163502"/>
            <a:chOff x="0" y="6863"/>
            <a:chExt cx="4503170" cy="468000"/>
          </a:xfrm>
        </p:grpSpPr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5DFEF62F-9E3F-B5EC-5F5F-A053ADBB8B04}"/>
                </a:ext>
              </a:extLst>
            </p:cNvPr>
            <p:cNvSpPr/>
            <p:nvPr/>
          </p:nvSpPr>
          <p:spPr>
            <a:xfrm>
              <a:off x="0" y="6863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de-DE" dirty="0"/>
            </a:p>
          </p:txBody>
        </p:sp>
        <p:sp>
          <p:nvSpPr>
            <p:cNvPr id="11" name="Rechteck: abgerundete Ecken 4">
              <a:extLst>
                <a:ext uri="{FF2B5EF4-FFF2-40B4-BE49-F238E27FC236}">
                  <a16:creationId xmlns:a16="http://schemas.microsoft.com/office/drawing/2014/main" id="{AF1F2B10-6D6C-EBC9-92DC-A7001639657D}"/>
                </a:ext>
              </a:extLst>
            </p:cNvPr>
            <p:cNvSpPr txBox="1"/>
            <p:nvPr/>
          </p:nvSpPr>
          <p:spPr>
            <a:xfrm>
              <a:off x="22846" y="2970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b="1" kern="1200" dirty="0">
                  <a:solidFill>
                    <a:srgbClr val="003D6A"/>
                  </a:solidFill>
                </a:rPr>
                <a:t>Sealed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manual</a:t>
              </a:r>
              <a:r>
                <a:rPr lang="de-DE" sz="1500" b="1" kern="1200" dirty="0">
                  <a:solidFill>
                    <a:srgbClr val="003D6A"/>
                  </a:solidFill>
                </a:rPr>
                <a:t>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lathe</a:t>
              </a:r>
              <a:r>
                <a:rPr lang="de-DE" sz="1500" b="1" kern="1200" dirty="0">
                  <a:solidFill>
                    <a:srgbClr val="003D6A"/>
                  </a:solidFill>
                </a:rPr>
                <a:t>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chuck</a:t>
              </a:r>
              <a:endParaRPr lang="de-DE" sz="1500" b="1" kern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96EEACD-DF20-179E-D94A-C2E26EDB78EE}"/>
              </a:ext>
            </a:extLst>
          </p:cNvPr>
          <p:cNvGrpSpPr/>
          <p:nvPr/>
        </p:nvGrpSpPr>
        <p:grpSpPr>
          <a:xfrm>
            <a:off x="6009704" y="4525171"/>
            <a:ext cx="2372400" cy="1163502"/>
            <a:chOff x="0" y="6863"/>
            <a:chExt cx="4503170" cy="468000"/>
          </a:xfrm>
        </p:grpSpPr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3585C145-3A6B-0228-5562-5244B4820B9C}"/>
                </a:ext>
              </a:extLst>
            </p:cNvPr>
            <p:cNvSpPr/>
            <p:nvPr/>
          </p:nvSpPr>
          <p:spPr>
            <a:xfrm>
              <a:off x="0" y="6863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de-DE" dirty="0"/>
            </a:p>
          </p:txBody>
        </p:sp>
        <p:sp>
          <p:nvSpPr>
            <p:cNvPr id="14" name="Rechteck: abgerundete Ecken 4">
              <a:extLst>
                <a:ext uri="{FF2B5EF4-FFF2-40B4-BE49-F238E27FC236}">
                  <a16:creationId xmlns:a16="http://schemas.microsoft.com/office/drawing/2014/main" id="{F77AC9FD-CEB4-8A40-F9AA-2EFCCE2105FE}"/>
                </a:ext>
              </a:extLst>
            </p:cNvPr>
            <p:cNvSpPr txBox="1"/>
            <p:nvPr/>
          </p:nvSpPr>
          <p:spPr>
            <a:xfrm>
              <a:off x="22846" y="2970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b="1" kern="1200" dirty="0">
                  <a:solidFill>
                    <a:srgbClr val="003D6A"/>
                  </a:solidFill>
                </a:rPr>
                <a:t>Central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lubrication</a:t>
              </a:r>
              <a:r>
                <a:rPr lang="de-DE" sz="1500" b="1" kern="1200" dirty="0">
                  <a:solidFill>
                    <a:srgbClr val="003D6A"/>
                  </a:solidFill>
                </a:rPr>
                <a:t>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system</a:t>
              </a:r>
              <a:r>
                <a:rPr lang="de-DE" sz="1500" b="1" kern="1200" dirty="0">
                  <a:solidFill>
                    <a:srgbClr val="003D6A"/>
                  </a:solidFill>
                </a:rPr>
                <a:t>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with</a:t>
              </a:r>
              <a:r>
                <a:rPr lang="de-DE" sz="1500" b="1" kern="1200" dirty="0">
                  <a:solidFill>
                    <a:srgbClr val="003D6A"/>
                  </a:solidFill>
                </a:rPr>
                <a:t>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grease</a:t>
              </a:r>
              <a:r>
                <a:rPr lang="de-DE" sz="1500" b="1" kern="1200" dirty="0">
                  <a:solidFill>
                    <a:srgbClr val="003D6A"/>
                  </a:solidFill>
                </a:rPr>
                <a:t>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reservoir</a:t>
              </a:r>
              <a:endParaRPr lang="de-DE" sz="1500" b="1" kern="1200" dirty="0">
                <a:solidFill>
                  <a:srgbClr val="003D6A"/>
                </a:solidFill>
              </a:endParaRPr>
            </a:p>
            <a:p>
              <a:pPr marL="228600" lvl="0" indent="-22860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9EE0"/>
                </a:buClr>
                <a:buFont typeface="+mj-lt"/>
                <a:buAutoNum type="arabicPeriod"/>
              </a:pPr>
              <a:r>
                <a:rPr lang="de-DE" sz="1200" dirty="0">
                  <a:solidFill>
                    <a:srgbClr val="003D6A"/>
                  </a:solidFill>
                </a:rPr>
                <a:t>Grease </a:t>
              </a:r>
              <a:r>
                <a:rPr lang="de-DE" sz="1200" dirty="0" err="1">
                  <a:solidFill>
                    <a:srgbClr val="003D6A"/>
                  </a:solidFill>
                </a:rPr>
                <a:t>reservoir</a:t>
              </a:r>
              <a:endParaRPr lang="de-DE" sz="1200" kern="1200" dirty="0">
                <a:solidFill>
                  <a:srgbClr val="003D6A"/>
                </a:solidFill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8950D399-409B-8273-0E57-47808CFD4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207" y="2226999"/>
            <a:ext cx="2361306" cy="180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ADBFD4D4-DAE9-2051-43C7-2D8C3368584C}"/>
              </a:ext>
            </a:extLst>
          </p:cNvPr>
          <p:cNvGrpSpPr/>
          <p:nvPr/>
        </p:nvGrpSpPr>
        <p:grpSpPr>
          <a:xfrm>
            <a:off x="8624680" y="4526087"/>
            <a:ext cx="2372400" cy="1163502"/>
            <a:chOff x="0" y="6863"/>
            <a:chExt cx="4503170" cy="468000"/>
          </a:xfrm>
        </p:grpSpPr>
        <p:sp>
          <p:nvSpPr>
            <p:cNvPr id="16" name="Rechteck: abgerundete Ecken 15">
              <a:extLst>
                <a:ext uri="{FF2B5EF4-FFF2-40B4-BE49-F238E27FC236}">
                  <a16:creationId xmlns:a16="http://schemas.microsoft.com/office/drawing/2014/main" id="{6C557ADE-0D47-5689-E0CB-0EB095135408}"/>
                </a:ext>
              </a:extLst>
            </p:cNvPr>
            <p:cNvSpPr/>
            <p:nvPr/>
          </p:nvSpPr>
          <p:spPr>
            <a:xfrm>
              <a:off x="0" y="6863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de-DE" dirty="0"/>
            </a:p>
          </p:txBody>
        </p:sp>
        <p:sp>
          <p:nvSpPr>
            <p:cNvPr id="17" name="Rechteck: abgerundete Ecken 4">
              <a:extLst>
                <a:ext uri="{FF2B5EF4-FFF2-40B4-BE49-F238E27FC236}">
                  <a16:creationId xmlns:a16="http://schemas.microsoft.com/office/drawing/2014/main" id="{90EDC3D9-E69B-FB03-F6EA-DB320C9EBBE6}"/>
                </a:ext>
              </a:extLst>
            </p:cNvPr>
            <p:cNvSpPr txBox="1"/>
            <p:nvPr/>
          </p:nvSpPr>
          <p:spPr>
            <a:xfrm>
              <a:off x="22846" y="2970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b="1" kern="1200" dirty="0">
                  <a:solidFill>
                    <a:srgbClr val="003D6A"/>
                  </a:solidFill>
                </a:rPr>
                <a:t>Visual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clamping</a:t>
              </a:r>
              <a:r>
                <a:rPr lang="de-DE" sz="1500" b="1" kern="1200" dirty="0">
                  <a:solidFill>
                    <a:srgbClr val="003D6A"/>
                  </a:solidFill>
                </a:rPr>
                <a:t> release</a:t>
              </a:r>
            </a:p>
            <a:p>
              <a:pPr marL="228600" lvl="0" indent="-22860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B0F0"/>
                </a:buClr>
                <a:buFont typeface="+mj-lt"/>
                <a:buAutoNum type="arabicPeriod"/>
              </a:pPr>
              <a:r>
                <a:rPr lang="de-DE" sz="1200" dirty="0" err="1">
                  <a:solidFill>
                    <a:srgbClr val="003D6A"/>
                  </a:solidFill>
                </a:rPr>
                <a:t>Indicator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pin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049FB4A1-0325-B7A9-3260-15BC4A605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016" y="2148624"/>
            <a:ext cx="2402532" cy="188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564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E0C671-216F-9E0A-DBD3-39AD93C9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Highlights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10FD2D0-6A18-EB68-829E-8E6B608BF2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24B196-E4E6-440B-5B03-4C73BF4196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AD337E-3937-D126-DB2E-DAF9A404E2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114549"/>
            <a:ext cx="10586128" cy="4269803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5FEE541-81E8-0F83-E0FB-9825D2A06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4" y="1404947"/>
            <a:ext cx="5202840" cy="3319604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A1173FB3-B9D1-F8DA-92DC-B9BE7847D475}"/>
              </a:ext>
            </a:extLst>
          </p:cNvPr>
          <p:cNvGrpSpPr/>
          <p:nvPr/>
        </p:nvGrpSpPr>
        <p:grpSpPr>
          <a:xfrm>
            <a:off x="1138254" y="4899434"/>
            <a:ext cx="4512861" cy="1751008"/>
            <a:chOff x="-16178437" y="662171"/>
            <a:chExt cx="4512614" cy="480856"/>
          </a:xfrm>
        </p:grpSpPr>
        <p:sp>
          <p:nvSpPr>
            <p:cNvPr id="21" name="Rechteck: abgerundete Ecken 20">
              <a:extLst>
                <a:ext uri="{FF2B5EF4-FFF2-40B4-BE49-F238E27FC236}">
                  <a16:creationId xmlns:a16="http://schemas.microsoft.com/office/drawing/2014/main" id="{B1B5EFD3-9789-3C03-A014-18493A91D03F}"/>
                </a:ext>
              </a:extLst>
            </p:cNvPr>
            <p:cNvSpPr/>
            <p:nvPr/>
          </p:nvSpPr>
          <p:spPr>
            <a:xfrm>
              <a:off x="-16168993" y="662171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de-DE" dirty="0"/>
            </a:p>
          </p:txBody>
        </p:sp>
        <p:sp>
          <p:nvSpPr>
            <p:cNvPr id="22" name="Rechteck: abgerundete Ecken 4">
              <a:extLst>
                <a:ext uri="{FF2B5EF4-FFF2-40B4-BE49-F238E27FC236}">
                  <a16:creationId xmlns:a16="http://schemas.microsoft.com/office/drawing/2014/main" id="{E510C349-57A2-765E-F63D-4A8AECAA312F}"/>
                </a:ext>
              </a:extLst>
            </p:cNvPr>
            <p:cNvSpPr txBox="1"/>
            <p:nvPr/>
          </p:nvSpPr>
          <p:spPr>
            <a:xfrm>
              <a:off x="-16178437" y="72071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b="1" dirty="0" err="1">
                  <a:solidFill>
                    <a:srgbClr val="003D6A"/>
                  </a:solidFill>
                </a:rPr>
                <a:t>Various</a:t>
              </a:r>
              <a:r>
                <a:rPr lang="de-DE" sz="1500" b="1" dirty="0">
                  <a:solidFill>
                    <a:srgbClr val="003D6A"/>
                  </a:solidFill>
                </a:rPr>
                <a:t> </a:t>
              </a:r>
              <a:r>
                <a:rPr lang="de-DE" sz="1500" b="1" dirty="0" err="1">
                  <a:solidFill>
                    <a:srgbClr val="003D6A"/>
                  </a:solidFill>
                </a:rPr>
                <a:t>mounting</a:t>
              </a:r>
              <a:r>
                <a:rPr lang="de-DE" sz="1500" b="1" dirty="0">
                  <a:solidFill>
                    <a:srgbClr val="003D6A"/>
                  </a:solidFill>
                </a:rPr>
                <a:t> </a:t>
              </a:r>
              <a:r>
                <a:rPr lang="de-DE" sz="1500" b="1" dirty="0" err="1">
                  <a:solidFill>
                    <a:srgbClr val="003D6A"/>
                  </a:solidFill>
                </a:rPr>
                <a:t>preperation</a:t>
              </a:r>
              <a:r>
                <a:rPr lang="de-DE" sz="1500" b="1" dirty="0">
                  <a:solidFill>
                    <a:srgbClr val="003D6A"/>
                  </a:solidFill>
                </a:rPr>
                <a:t> in Standard</a:t>
              </a:r>
              <a:endParaRPr lang="de-DE" sz="1500" b="1" kern="1200" dirty="0">
                <a:solidFill>
                  <a:srgbClr val="003D6A"/>
                </a:solidFill>
              </a:endParaRPr>
            </a:p>
            <a:p>
              <a:pPr marL="228600" lvl="0" indent="-22860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9EE0"/>
                </a:buClr>
                <a:buFont typeface="+mj-lt"/>
                <a:buAutoNum type="arabicPeriod"/>
              </a:pPr>
              <a:r>
                <a:rPr lang="de-DE" dirty="0">
                  <a:solidFill>
                    <a:srgbClr val="003D6A"/>
                  </a:solidFill>
                </a:rPr>
                <a:t>22,5° </a:t>
              </a:r>
              <a:r>
                <a:rPr lang="de-DE" dirty="0" err="1">
                  <a:solidFill>
                    <a:srgbClr val="003D6A"/>
                  </a:solidFill>
                </a:rPr>
                <a:t>star</a:t>
              </a:r>
              <a:r>
                <a:rPr lang="de-DE" dirty="0">
                  <a:solidFill>
                    <a:srgbClr val="003D6A"/>
                  </a:solidFill>
                </a:rPr>
                <a:t> T-nut design </a:t>
              </a:r>
            </a:p>
            <a:p>
              <a:pPr marL="228600" lvl="0" indent="-22860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9EE0"/>
                </a:buClr>
                <a:buFont typeface="+mj-lt"/>
                <a:buAutoNum type="arabicPeriod"/>
              </a:pPr>
              <a:r>
                <a:rPr lang="de-DE" kern="1200" dirty="0">
                  <a:solidFill>
                    <a:srgbClr val="003D6A"/>
                  </a:solidFill>
                </a:rPr>
                <a:t>30° </a:t>
              </a:r>
              <a:r>
                <a:rPr lang="de-DE" kern="1200" dirty="0" err="1">
                  <a:solidFill>
                    <a:srgbClr val="003D6A"/>
                  </a:solidFill>
                </a:rPr>
                <a:t>star</a:t>
              </a:r>
              <a:r>
                <a:rPr lang="de-DE" kern="1200" dirty="0">
                  <a:solidFill>
                    <a:srgbClr val="003D6A"/>
                  </a:solidFill>
                </a:rPr>
                <a:t> T-nut design</a:t>
              </a:r>
            </a:p>
            <a:p>
              <a:pPr marL="228600" indent="-22860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9EE0"/>
                </a:buClr>
                <a:buFont typeface="+mj-lt"/>
                <a:buAutoNum type="arabicPeriod"/>
              </a:pPr>
              <a:r>
                <a:rPr lang="de-DE" dirty="0">
                  <a:solidFill>
                    <a:srgbClr val="003D6A"/>
                  </a:solidFill>
                </a:rPr>
                <a:t>45</a:t>
              </a:r>
              <a:r>
                <a:rPr lang="de-DE" kern="1200" dirty="0">
                  <a:solidFill>
                    <a:srgbClr val="003D6A"/>
                  </a:solidFill>
                </a:rPr>
                <a:t>° </a:t>
              </a:r>
              <a:r>
                <a:rPr lang="de-DE" kern="1200" dirty="0" err="1">
                  <a:solidFill>
                    <a:srgbClr val="003D6A"/>
                  </a:solidFill>
                </a:rPr>
                <a:t>star</a:t>
              </a:r>
              <a:r>
                <a:rPr lang="de-DE" kern="1200" dirty="0">
                  <a:solidFill>
                    <a:srgbClr val="003D6A"/>
                  </a:solidFill>
                </a:rPr>
                <a:t> T-nut design</a:t>
              </a:r>
            </a:p>
            <a:p>
              <a:pPr marL="228600" lvl="0" indent="-22860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9EE0"/>
                </a:buClr>
                <a:buFont typeface="+mj-lt"/>
                <a:buAutoNum type="arabicPeriod"/>
              </a:pPr>
              <a:endParaRPr lang="de-DE" sz="1200" kern="1200" dirty="0">
                <a:solidFill>
                  <a:srgbClr val="003D6A"/>
                </a:solidFill>
              </a:endParaRPr>
            </a:p>
            <a:p>
              <a:pPr marL="228600" lvl="0" indent="-22860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9EE0"/>
                </a:buClr>
                <a:buFont typeface="+mj-lt"/>
                <a:buAutoNum type="arabicPeriod"/>
              </a:pPr>
              <a:endParaRPr lang="en-US" sz="1200" kern="1200" dirty="0">
                <a:solidFill>
                  <a:srgbClr val="003D6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7975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E0C671-216F-9E0A-DBD3-39AD93C9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Highlights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10FD2D0-6A18-EB68-829E-8E6B608BF2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24B196-E4E6-440B-5B03-4C73BF4196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  <a:p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0E73A3A-C6A7-D498-74BC-64F1A59C600E}"/>
              </a:ext>
            </a:extLst>
          </p:cNvPr>
          <p:cNvGrpSpPr/>
          <p:nvPr/>
        </p:nvGrpSpPr>
        <p:grpSpPr>
          <a:xfrm>
            <a:off x="825017" y="4526680"/>
            <a:ext cx="2372400" cy="1163502"/>
            <a:chOff x="0" y="6863"/>
            <a:chExt cx="4503170" cy="468000"/>
          </a:xfrm>
        </p:grpSpPr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831A76CF-1DAF-3E2F-5EAB-25D4A92EE172}"/>
                </a:ext>
              </a:extLst>
            </p:cNvPr>
            <p:cNvSpPr/>
            <p:nvPr/>
          </p:nvSpPr>
          <p:spPr>
            <a:xfrm>
              <a:off x="0" y="6863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de-DE" dirty="0"/>
            </a:p>
          </p:txBody>
        </p:sp>
        <p:sp>
          <p:nvSpPr>
            <p:cNvPr id="8" name="Rechteck: abgerundete Ecken 4">
              <a:extLst>
                <a:ext uri="{FF2B5EF4-FFF2-40B4-BE49-F238E27FC236}">
                  <a16:creationId xmlns:a16="http://schemas.microsoft.com/office/drawing/2014/main" id="{9A8FB603-CADC-FDB2-894F-9C6932231B69}"/>
                </a:ext>
              </a:extLst>
            </p:cNvPr>
            <p:cNvSpPr txBox="1"/>
            <p:nvPr/>
          </p:nvSpPr>
          <p:spPr>
            <a:xfrm>
              <a:off x="22846" y="2970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b="1" kern="1200" dirty="0" err="1">
                  <a:solidFill>
                    <a:srgbClr val="003D6A"/>
                  </a:solidFill>
                </a:rPr>
                <a:t>Weight-reduced</a:t>
              </a:r>
              <a:r>
                <a:rPr lang="de-DE" sz="1500" b="1" kern="1200" dirty="0">
                  <a:solidFill>
                    <a:srgbClr val="003D6A"/>
                  </a:solidFill>
                </a:rPr>
                <a:t> design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CCCE35B-1208-CD9B-FD52-8FE37DD18C69}"/>
              </a:ext>
            </a:extLst>
          </p:cNvPr>
          <p:cNvGrpSpPr/>
          <p:nvPr/>
        </p:nvGrpSpPr>
        <p:grpSpPr>
          <a:xfrm>
            <a:off x="4909800" y="4533204"/>
            <a:ext cx="2372400" cy="1163502"/>
            <a:chOff x="0" y="6863"/>
            <a:chExt cx="4503170" cy="468000"/>
          </a:xfrm>
        </p:grpSpPr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E04D79FF-E62D-4F52-DD83-3529350C9C40}"/>
                </a:ext>
              </a:extLst>
            </p:cNvPr>
            <p:cNvSpPr/>
            <p:nvPr/>
          </p:nvSpPr>
          <p:spPr>
            <a:xfrm>
              <a:off x="0" y="6863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de-DE" dirty="0"/>
            </a:p>
          </p:txBody>
        </p:sp>
        <p:sp>
          <p:nvSpPr>
            <p:cNvPr id="18" name="Rechteck: abgerundete Ecken 4">
              <a:extLst>
                <a:ext uri="{FF2B5EF4-FFF2-40B4-BE49-F238E27FC236}">
                  <a16:creationId xmlns:a16="http://schemas.microsoft.com/office/drawing/2014/main" id="{5450A9E1-763F-2879-BB43-E3562A69CF61}"/>
                </a:ext>
              </a:extLst>
            </p:cNvPr>
            <p:cNvSpPr txBox="1"/>
            <p:nvPr/>
          </p:nvSpPr>
          <p:spPr>
            <a:xfrm>
              <a:off x="22846" y="2970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b="1" kern="1200" dirty="0">
                  <a:solidFill>
                    <a:srgbClr val="003D6A"/>
                  </a:solidFill>
                </a:rPr>
                <a:t>2-jaw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clamping</a:t>
              </a:r>
              <a:endParaRPr lang="de-DE" sz="1500" b="1" kern="1200" dirty="0">
                <a:solidFill>
                  <a:srgbClr val="003D6A"/>
                </a:solidFill>
              </a:endParaRPr>
            </a:p>
            <a:p>
              <a:pPr marL="228600" lvl="0" indent="-22860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B0F0"/>
                </a:buClr>
                <a:buFont typeface="+mj-lt"/>
                <a:buAutoNum type="arabicPeriod"/>
              </a:pPr>
              <a:r>
                <a:rPr lang="de-DE" sz="1200" dirty="0" err="1">
                  <a:solidFill>
                    <a:srgbClr val="003D6A"/>
                  </a:solidFill>
                </a:rPr>
                <a:t>Locking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cover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without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stop</a:t>
              </a:r>
              <a:endParaRPr lang="de-DE" sz="1200" dirty="0">
                <a:solidFill>
                  <a:srgbClr val="003D6A"/>
                </a:solidFill>
              </a:endParaRPr>
            </a:p>
            <a:p>
              <a:pPr marL="228600" lvl="0" indent="-22860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B0F0"/>
                </a:buClr>
                <a:buFont typeface="+mj-lt"/>
                <a:buAutoNum type="arabicPeriod"/>
              </a:pPr>
              <a:r>
                <a:rPr lang="de-DE" sz="1200" dirty="0" err="1">
                  <a:solidFill>
                    <a:srgbClr val="003D6A"/>
                  </a:solidFill>
                </a:rPr>
                <a:t>Locking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cover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with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stop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F62D2D97-8D79-D964-5790-5D769F5CD49C}"/>
              </a:ext>
            </a:extLst>
          </p:cNvPr>
          <p:cNvGrpSpPr/>
          <p:nvPr/>
        </p:nvGrpSpPr>
        <p:grpSpPr>
          <a:xfrm>
            <a:off x="8634200" y="4533204"/>
            <a:ext cx="2372400" cy="1163502"/>
            <a:chOff x="0" y="6863"/>
            <a:chExt cx="4503170" cy="468000"/>
          </a:xfrm>
        </p:grpSpPr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7B094FBB-350B-477D-3DD2-11F6497FFFA4}"/>
                </a:ext>
              </a:extLst>
            </p:cNvPr>
            <p:cNvSpPr/>
            <p:nvPr/>
          </p:nvSpPr>
          <p:spPr>
            <a:xfrm>
              <a:off x="0" y="6863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de-DE" dirty="0"/>
            </a:p>
          </p:txBody>
        </p:sp>
        <p:sp>
          <p:nvSpPr>
            <p:cNvPr id="21" name="Rechteck: abgerundete Ecken 4">
              <a:extLst>
                <a:ext uri="{FF2B5EF4-FFF2-40B4-BE49-F238E27FC236}">
                  <a16:creationId xmlns:a16="http://schemas.microsoft.com/office/drawing/2014/main" id="{C11D7A4E-58E9-0CBC-FA3E-AF00D89FFC8D}"/>
                </a:ext>
              </a:extLst>
            </p:cNvPr>
            <p:cNvSpPr txBox="1"/>
            <p:nvPr/>
          </p:nvSpPr>
          <p:spPr>
            <a:xfrm>
              <a:off x="22846" y="2970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b="1" kern="1200" dirty="0" err="1">
                  <a:solidFill>
                    <a:srgbClr val="003D6A"/>
                  </a:solidFill>
                </a:rPr>
                <a:t>Console</a:t>
              </a:r>
              <a:r>
                <a:rPr lang="de-DE" sz="1500" b="1" kern="1200" dirty="0">
                  <a:solidFill>
                    <a:srgbClr val="003D6A"/>
                  </a:solidFill>
                </a:rPr>
                <a:t>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clamping</a:t>
              </a:r>
              <a:endParaRPr lang="de-DE" sz="1500" b="1" kern="1200" dirty="0">
                <a:solidFill>
                  <a:srgbClr val="003D6A"/>
                </a:solidFill>
              </a:endParaRPr>
            </a:p>
          </p:txBody>
        </p:sp>
      </p:grpSp>
      <p:pic>
        <p:nvPicPr>
          <p:cNvPr id="22" name="Picture 4">
            <a:extLst>
              <a:ext uri="{FF2B5EF4-FFF2-40B4-BE49-F238E27FC236}">
                <a16:creationId xmlns:a16="http://schemas.microsoft.com/office/drawing/2014/main" id="{BCA0FF3D-8706-A417-10E3-A78942B76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891" y="2195097"/>
            <a:ext cx="2915216" cy="190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0A89A784-7B55-EF39-B0E6-514521E3B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80"/>
          <a:stretch/>
        </p:blipFill>
        <p:spPr bwMode="auto">
          <a:xfrm>
            <a:off x="8362792" y="2169018"/>
            <a:ext cx="2981710" cy="188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5D9356C-F497-A333-3883-889AEB4E0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62" y="2378736"/>
            <a:ext cx="2981710" cy="172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42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9A7AA96-A5A6-7A47-CC65-B201A9D2C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17" y="2343522"/>
            <a:ext cx="2071019" cy="1471954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24940A8-F299-9959-57FA-7E13C26B2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486" y="1989802"/>
            <a:ext cx="4069832" cy="343557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n-NO" dirty="0"/>
              <a:t>ROTA-M flex 2+2 I ROTA-ML flex 2+2</a:t>
            </a:r>
            <a:endParaRPr lang="de-DE" b="1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594CCF18-F6D5-14F1-CFE8-9D8DD696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 dirty="0"/>
              <a:t>Top </a:t>
            </a:r>
            <a:r>
              <a:rPr lang="de-DE" dirty="0" err="1"/>
              <a:t>console</a:t>
            </a:r>
            <a:r>
              <a:rPr lang="de-DE" dirty="0"/>
              <a:t>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75D016A-99D8-FE47-C50C-0ABD702A640E}"/>
              </a:ext>
            </a:extLst>
          </p:cNvPr>
          <p:cNvSpPr txBox="1"/>
          <p:nvPr/>
        </p:nvSpPr>
        <p:spPr>
          <a:xfrm>
            <a:off x="658813" y="1503335"/>
            <a:ext cx="9097583" cy="7449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One type of fixed console jaws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SKB-F 100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(</a:t>
            </a:r>
            <a:r>
              <a:rPr lang="en-US" sz="2200" b="1" dirty="0">
                <a:solidFill>
                  <a:srgbClr val="003D6A"/>
                </a:solidFill>
              </a:rPr>
              <a:t>ID 1572658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) suitable for all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ROTA-ML flex 2+2 </a:t>
            </a:r>
            <a:r>
              <a:rPr lang="en-US" sz="2200" b="1" dirty="0">
                <a:solidFill>
                  <a:srgbClr val="003D6A"/>
                </a:solidFill>
              </a:rPr>
              <a:t>facelift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chucks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8BA2D9-A6A9-014D-26CF-B927C903F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906" y="5241284"/>
            <a:ext cx="1976979" cy="147195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F59976D-8C69-E38A-4B7A-6A6DAA32DA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247" y="2005823"/>
            <a:ext cx="2018302" cy="1542890"/>
          </a:xfrm>
          <a:prstGeom prst="rect">
            <a:avLst/>
          </a:prstGeom>
        </p:spPr>
      </p:pic>
      <p:pic>
        <p:nvPicPr>
          <p:cNvPr id="14" name="Picture 3" descr="R:\05_Produkte\10_Backen\01_GRESSEL\07_Renderbilder\MSA.125.190.01_Stufenbacke.png">
            <a:extLst>
              <a:ext uri="{FF2B5EF4-FFF2-40B4-BE49-F238E27FC236}">
                <a16:creationId xmlns:a16="http://schemas.microsoft.com/office/drawing/2014/main" id="{4D2D0C47-AC07-4C13-C56E-8D17D4F5E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2" t="12545" r="15529" b="15191"/>
          <a:stretch/>
        </p:blipFill>
        <p:spPr bwMode="auto">
          <a:xfrm>
            <a:off x="9116267" y="3627791"/>
            <a:ext cx="2258295" cy="187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:\05_Produkte\10_Backen\01_GRESSEL\07_Renderbilder\MSA.100.240.01_Präzisions-Niederzugbacke.png">
            <a:extLst>
              <a:ext uri="{FF2B5EF4-FFF2-40B4-BE49-F238E27FC236}">
                <a16:creationId xmlns:a16="http://schemas.microsoft.com/office/drawing/2014/main" id="{8E4ADE6F-8AF6-E7B2-14A2-904552F0E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t="8854" r="8611" b="14829"/>
          <a:stretch/>
        </p:blipFill>
        <p:spPr bwMode="auto">
          <a:xfrm>
            <a:off x="181491" y="3306285"/>
            <a:ext cx="2071018" cy="151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R:\05_Produkte\10_Backen\01_GRESSEL\07_Renderbilder\MSA.100.194.01_Federblech-Niederzugbacke.png">
            <a:extLst>
              <a:ext uri="{FF2B5EF4-FFF2-40B4-BE49-F238E27FC236}">
                <a16:creationId xmlns:a16="http://schemas.microsoft.com/office/drawing/2014/main" id="{2D12A1F7-7722-938C-4012-F9AEF34BA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" t="7043" r="13476" b="6737"/>
          <a:stretch/>
        </p:blipFill>
        <p:spPr bwMode="auto">
          <a:xfrm>
            <a:off x="919582" y="4883275"/>
            <a:ext cx="2071018" cy="170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:\05_Produkte\10_Backen\01_GRESSEL\07_Renderbilder\MSA.125.150.11_Stufenbacke grip 8mm mit t-Nut 3.png">
            <a:extLst>
              <a:ext uri="{FF2B5EF4-FFF2-40B4-BE49-F238E27FC236}">
                <a16:creationId xmlns:a16="http://schemas.microsoft.com/office/drawing/2014/main" id="{C6CF8A82-60A4-F0AC-C617-9FA9002B1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5" t="8420" r="6126" b="4778"/>
          <a:stretch/>
        </p:blipFill>
        <p:spPr bwMode="auto">
          <a:xfrm>
            <a:off x="3978310" y="5283956"/>
            <a:ext cx="1948206" cy="161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R:\05_Produkte\10_Backen\01_GRESSEL\07_Renderbilder\MSA.100.155.01_Positionierleiste.png">
            <a:extLst>
              <a:ext uri="{FF2B5EF4-FFF2-40B4-BE49-F238E27FC236}">
                <a16:creationId xmlns:a16="http://schemas.microsoft.com/office/drawing/2014/main" id="{C42DF2A8-F086-9CE3-B4EA-E44B90735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8" t="19152" r="12091" b="11523"/>
          <a:stretch/>
        </p:blipFill>
        <p:spPr bwMode="auto">
          <a:xfrm>
            <a:off x="6372605" y="5434502"/>
            <a:ext cx="1765624" cy="138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:\05_Produkte\10_Backen\01_GRESSEL\07_Renderbilder\MSA.100.194.01_Federblech-Niederzugbacke.png">
            <a:extLst>
              <a:ext uri="{FF2B5EF4-FFF2-40B4-BE49-F238E27FC236}">
                <a16:creationId xmlns:a16="http://schemas.microsoft.com/office/drawing/2014/main" id="{134C312C-1DB6-8AD7-9591-576F8ED0BE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" t="7043" r="13476" b="6737"/>
          <a:stretch/>
        </p:blipFill>
        <p:spPr bwMode="auto">
          <a:xfrm>
            <a:off x="947863" y="4953984"/>
            <a:ext cx="2071018" cy="170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:\05_Produkte\10_Backen\01_GRESSEL\07_Renderbilder\MSA.100.240.01_Präzisions-Niederzugbacke.png">
            <a:extLst>
              <a:ext uri="{FF2B5EF4-FFF2-40B4-BE49-F238E27FC236}">
                <a16:creationId xmlns:a16="http://schemas.microsoft.com/office/drawing/2014/main" id="{E364C7D3-B2C2-971F-AA4B-5CC13E5E3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t="8854" r="8611" b="14829"/>
          <a:stretch/>
        </p:blipFill>
        <p:spPr bwMode="auto">
          <a:xfrm>
            <a:off x="209772" y="3376994"/>
            <a:ext cx="2071018" cy="151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910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n-NO" dirty="0"/>
              <a:t>ROTA-M flex 2+2 I ROTA-ML flex 2+2</a:t>
            </a:r>
            <a:endParaRPr lang="de-DE" b="1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594CCF18-F6D5-14F1-CFE8-9D8DD696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 dirty="0"/>
              <a:t>Top </a:t>
            </a:r>
            <a:r>
              <a:rPr lang="de-DE" dirty="0" err="1"/>
              <a:t>console</a:t>
            </a:r>
            <a:r>
              <a:rPr lang="de-DE" dirty="0"/>
              <a:t>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75D016A-99D8-FE47-C50C-0ABD702A640E}"/>
              </a:ext>
            </a:extLst>
          </p:cNvPr>
          <p:cNvSpPr txBox="1"/>
          <p:nvPr/>
        </p:nvSpPr>
        <p:spPr>
          <a:xfrm>
            <a:off x="658814" y="1503335"/>
            <a:ext cx="5615854" cy="4051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Two types of movable console jaws SKB 100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59328FF-8412-E0DF-38DA-B12EEEB90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25" y="1810971"/>
            <a:ext cx="3075205" cy="308493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B5F8CD9-A460-542E-F4EE-715A3E4CD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833" y="4895908"/>
            <a:ext cx="1730372" cy="185357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EA3221A-E03D-A808-0851-D34D1B53C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81937" y="1743379"/>
            <a:ext cx="3531765" cy="309551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FDCB0BF-4DF5-C64A-B51C-8EA61220B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16955" y="4859665"/>
            <a:ext cx="2014179" cy="185357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83E7DBC-2FB5-FB85-359A-6271815C428D}"/>
              </a:ext>
            </a:extLst>
          </p:cNvPr>
          <p:cNvSpPr txBox="1"/>
          <p:nvPr/>
        </p:nvSpPr>
        <p:spPr>
          <a:xfrm>
            <a:off x="337392" y="4960604"/>
            <a:ext cx="3558502" cy="12672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SKB-SV90° 100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ID 1572700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) suitable for ROTA-ML flex 2+2 500 and 630 with fine serration 3/32" x 90°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6B6AB78-F50C-851A-ACF6-63EA8DCF284F}"/>
              </a:ext>
            </a:extLst>
          </p:cNvPr>
          <p:cNvSpPr txBox="1"/>
          <p:nvPr/>
        </p:nvSpPr>
        <p:spPr>
          <a:xfrm>
            <a:off x="8555200" y="4960604"/>
            <a:ext cx="3558502" cy="12672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SKB-M2 100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ID 1572701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) suitable for ROTA-ML flex 2+2 800, 1000 and 1200 with serration Module 2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5BAD8297-6E51-17F2-8F8A-AE760B420B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872" y="3741929"/>
            <a:ext cx="1359833" cy="101245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0EF19BD-DEBA-9EE3-04F1-D5F8921CD6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986" y="1958915"/>
            <a:ext cx="1424517" cy="101246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D2B1A03-9586-1D11-1868-8D4E984C30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022" y="1690987"/>
            <a:ext cx="1359833" cy="1039524"/>
          </a:xfrm>
          <a:prstGeom prst="rect">
            <a:avLst/>
          </a:prstGeom>
        </p:spPr>
      </p:pic>
      <p:pic>
        <p:nvPicPr>
          <p:cNvPr id="25" name="Picture 3" descr="R:\05_Produkte\10_Backen\01_GRESSEL\07_Renderbilder\MSA.125.190.01_Stufenbacke.png">
            <a:extLst>
              <a:ext uri="{FF2B5EF4-FFF2-40B4-BE49-F238E27FC236}">
                <a16:creationId xmlns:a16="http://schemas.microsoft.com/office/drawing/2014/main" id="{260C314C-44C4-A4C1-E474-F5DA41541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2" t="12545" r="15529" b="15191"/>
          <a:stretch/>
        </p:blipFill>
        <p:spPr bwMode="auto">
          <a:xfrm>
            <a:off x="6564386" y="2562988"/>
            <a:ext cx="1513215" cy="125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R:\05_Produkte\10_Backen\01_GRESSEL\07_Renderbilder\MSA.100.240.01_Präzisions-Niederzugbacke.png">
            <a:extLst>
              <a:ext uri="{FF2B5EF4-FFF2-40B4-BE49-F238E27FC236}">
                <a16:creationId xmlns:a16="http://schemas.microsoft.com/office/drawing/2014/main" id="{5D14DCC1-D655-1A42-A08F-F937C6CD8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t="8854" r="8611" b="14829"/>
          <a:stretch/>
        </p:blipFill>
        <p:spPr bwMode="auto">
          <a:xfrm>
            <a:off x="3590993" y="2846698"/>
            <a:ext cx="1424516" cy="103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R:\05_Produkte\10_Backen\01_GRESSEL\07_Renderbilder\MSA.100.194.01_Federblech-Niederzugbacke.png">
            <a:extLst>
              <a:ext uri="{FF2B5EF4-FFF2-40B4-BE49-F238E27FC236}">
                <a16:creationId xmlns:a16="http://schemas.microsoft.com/office/drawing/2014/main" id="{996AD6C0-AEBC-51DC-D27A-0FC85EAD6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" t="7043" r="13476" b="6737"/>
          <a:stretch/>
        </p:blipFill>
        <p:spPr bwMode="auto">
          <a:xfrm>
            <a:off x="3491027" y="3662525"/>
            <a:ext cx="1424516" cy="117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R:\05_Produkte\10_Backen\01_GRESSEL\07_Renderbilder\MSA.125.150.11_Stufenbacke grip 8mm mit t-Nut 3.png">
            <a:extLst>
              <a:ext uri="{FF2B5EF4-FFF2-40B4-BE49-F238E27FC236}">
                <a16:creationId xmlns:a16="http://schemas.microsoft.com/office/drawing/2014/main" id="{996892C2-82B7-D29B-5B8D-E9204BE33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5" t="8420" r="6126" b="4778"/>
          <a:stretch/>
        </p:blipFill>
        <p:spPr bwMode="auto">
          <a:xfrm>
            <a:off x="5234259" y="3990417"/>
            <a:ext cx="1340042" cy="110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R:\05_Produkte\10_Backen\01_GRESSEL\07_Renderbilder\MSA.100.155.01_Positionierleiste.png">
            <a:extLst>
              <a:ext uri="{FF2B5EF4-FFF2-40B4-BE49-F238E27FC236}">
                <a16:creationId xmlns:a16="http://schemas.microsoft.com/office/drawing/2014/main" id="{4E8A8DDE-B0C5-7AC6-6DD7-B256EB484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8" t="19152" r="12091" b="11523"/>
          <a:stretch/>
        </p:blipFill>
        <p:spPr bwMode="auto">
          <a:xfrm>
            <a:off x="5317375" y="3216388"/>
            <a:ext cx="1214456" cy="95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968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C311A43-DA4D-A12F-6EB9-D5BAA9ED7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9"/>
          <a:stretch/>
        </p:blipFill>
        <p:spPr>
          <a:xfrm>
            <a:off x="658814" y="2105878"/>
            <a:ext cx="5561300" cy="3978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application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DAD5482-7298-B068-36E9-7FE40CDA8108}"/>
              </a:ext>
            </a:extLst>
          </p:cNvPr>
          <p:cNvSpPr txBox="1">
            <a:spLocks/>
          </p:cNvSpPr>
          <p:nvPr/>
        </p:nvSpPr>
        <p:spPr>
          <a:xfrm>
            <a:off x="6415890" y="2134041"/>
            <a:ext cx="5643325" cy="47632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/>
              <a:t>ROTA-M flex 2+2 400 on a DMG Mori DMU 75</a:t>
            </a:r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dirty="0" err="1">
                <a:solidFill>
                  <a:srgbClr val="003D6A"/>
                </a:solidFill>
              </a:rPr>
              <a:t>Production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of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pallets</a:t>
            </a:r>
            <a:r>
              <a:rPr lang="de-DE" dirty="0">
                <a:solidFill>
                  <a:srgbClr val="003D6A"/>
                </a:solidFill>
              </a:rPr>
              <a:t> in 2 </a:t>
            </a:r>
            <a:r>
              <a:rPr lang="de-DE" dirty="0" err="1">
                <a:solidFill>
                  <a:srgbClr val="003D6A"/>
                </a:solidFill>
              </a:rPr>
              <a:t>setups</a:t>
            </a:r>
            <a:endParaRPr lang="de-DE" dirty="0">
              <a:solidFill>
                <a:srgbClr val="003D6A"/>
              </a:solidFill>
            </a:endParaRPr>
          </a:p>
          <a:p>
            <a:pPr marL="0" indent="0">
              <a:buNone/>
            </a:pPr>
            <a:endParaRPr lang="de-DE" dirty="0">
              <a:solidFill>
                <a:srgbClr val="003D6A"/>
              </a:solidFill>
            </a:endParaRPr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dirty="0" err="1">
                <a:solidFill>
                  <a:srgbClr val="003D6A"/>
                </a:solidFill>
              </a:rPr>
              <a:t>Compensating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workpiece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clamping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of</a:t>
            </a:r>
            <a:r>
              <a:rPr lang="de-DE" dirty="0">
                <a:solidFill>
                  <a:srgbClr val="003D6A"/>
                </a:solidFill>
              </a:rPr>
              <a:t> blank </a:t>
            </a:r>
            <a:r>
              <a:rPr lang="de-DE" dirty="0" err="1">
                <a:solidFill>
                  <a:srgbClr val="003D6A"/>
                </a:solidFill>
              </a:rPr>
              <a:t>plate</a:t>
            </a:r>
            <a:r>
              <a:rPr lang="de-DE" dirty="0">
                <a:solidFill>
                  <a:srgbClr val="003D6A"/>
                </a:solidFill>
              </a:rPr>
              <a:t> in </a:t>
            </a:r>
            <a:r>
              <a:rPr lang="de-DE" dirty="0" err="1">
                <a:solidFill>
                  <a:srgbClr val="003D6A"/>
                </a:solidFill>
              </a:rPr>
              <a:t>claw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jaws</a:t>
            </a:r>
            <a:r>
              <a:rPr lang="de-DE" dirty="0">
                <a:solidFill>
                  <a:srgbClr val="003D6A"/>
                </a:solidFill>
              </a:rPr>
              <a:t> in OP10 in 2+2 </a:t>
            </a:r>
            <a:r>
              <a:rPr lang="de-DE" dirty="0" err="1">
                <a:solidFill>
                  <a:srgbClr val="003D6A"/>
                </a:solidFill>
              </a:rPr>
              <a:t>jaw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chuck</a:t>
            </a:r>
            <a:endParaRPr lang="de-DE" dirty="0">
              <a:solidFill>
                <a:srgbClr val="003D6A"/>
              </a:solidFill>
            </a:endParaRPr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DE" dirty="0">
              <a:solidFill>
                <a:srgbClr val="003D6A"/>
              </a:solidFill>
            </a:endParaRPr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dirty="0">
                <a:solidFill>
                  <a:srgbClr val="003D6A"/>
                </a:solidFill>
              </a:rPr>
              <a:t>OP20: </a:t>
            </a:r>
            <a:r>
              <a:rPr lang="de-DE" dirty="0" err="1">
                <a:solidFill>
                  <a:srgbClr val="003D6A"/>
                </a:solidFill>
              </a:rPr>
              <a:t>clamping</a:t>
            </a:r>
            <a:r>
              <a:rPr lang="de-DE" dirty="0">
                <a:solidFill>
                  <a:srgbClr val="003D6A"/>
                </a:solidFill>
              </a:rPr>
              <a:t> on </a:t>
            </a:r>
            <a:r>
              <a:rPr lang="de-DE" dirty="0" err="1">
                <a:solidFill>
                  <a:srgbClr val="003D6A"/>
                </a:solidFill>
              </a:rPr>
              <a:t>machined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surface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with</a:t>
            </a:r>
            <a:r>
              <a:rPr lang="de-DE" dirty="0">
                <a:solidFill>
                  <a:srgbClr val="003D6A"/>
                </a:solidFill>
              </a:rPr>
              <a:t> soft </a:t>
            </a:r>
            <a:r>
              <a:rPr lang="de-DE" dirty="0" err="1">
                <a:solidFill>
                  <a:srgbClr val="003D6A"/>
                </a:solidFill>
              </a:rPr>
              <a:t>jaws</a:t>
            </a:r>
            <a:endParaRPr lang="de-DE" dirty="0">
              <a:solidFill>
                <a:srgbClr val="003D6A"/>
              </a:solidFill>
            </a:endParaRPr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DE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dirty="0">
              <a:solidFill>
                <a:srgbClr val="003D6A"/>
              </a:solidFill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1620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C92A671-3166-15D2-53B6-43265C6833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9" t="11656" r="3933"/>
          <a:stretch/>
        </p:blipFill>
        <p:spPr>
          <a:xfrm>
            <a:off x="656619" y="2134041"/>
            <a:ext cx="5530357" cy="4057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application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DAD5482-7298-B068-36E9-7FE40CDA8108}"/>
              </a:ext>
            </a:extLst>
          </p:cNvPr>
          <p:cNvSpPr txBox="1">
            <a:spLocks/>
          </p:cNvSpPr>
          <p:nvPr/>
        </p:nvSpPr>
        <p:spPr>
          <a:xfrm>
            <a:off x="6415891" y="2134041"/>
            <a:ext cx="5441146" cy="47632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/>
              <a:t>ROTA-ML flex 2+2 800 on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rotary</a:t>
            </a:r>
            <a:r>
              <a:rPr lang="de-DE" b="1" dirty="0"/>
              <a:t> </a:t>
            </a:r>
            <a:r>
              <a:rPr lang="de-DE" b="1" dirty="0" err="1"/>
              <a:t>table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an </a:t>
            </a:r>
            <a:r>
              <a:rPr lang="de-DE" b="1" dirty="0" err="1"/>
              <a:t>Ibarmia</a:t>
            </a:r>
            <a:r>
              <a:rPr lang="de-DE" b="1" dirty="0"/>
              <a:t> ZVH 58</a:t>
            </a:r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dirty="0" err="1">
                <a:solidFill>
                  <a:srgbClr val="003D6A"/>
                </a:solidFill>
              </a:rPr>
              <a:t>For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accessibility</a:t>
            </a:r>
            <a:r>
              <a:rPr lang="de-DE" dirty="0">
                <a:solidFill>
                  <a:srgbClr val="003D6A"/>
                </a:solidFill>
              </a:rPr>
              <a:t>, a </a:t>
            </a:r>
            <a:r>
              <a:rPr lang="de-DE" dirty="0" err="1">
                <a:solidFill>
                  <a:srgbClr val="003D6A"/>
                </a:solidFill>
              </a:rPr>
              <a:t>special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console</a:t>
            </a:r>
            <a:r>
              <a:rPr lang="de-DE" dirty="0">
                <a:solidFill>
                  <a:srgbClr val="003D6A"/>
                </a:solidFill>
              </a:rPr>
              <a:t> was </a:t>
            </a:r>
            <a:r>
              <a:rPr lang="de-DE" dirty="0" err="1">
                <a:solidFill>
                  <a:srgbClr val="003D6A"/>
                </a:solidFill>
              </a:rPr>
              <a:t>manufactured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by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the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customer</a:t>
            </a:r>
            <a:r>
              <a:rPr lang="de-DE" dirty="0">
                <a:solidFill>
                  <a:srgbClr val="003D6A"/>
                </a:solidFill>
              </a:rPr>
              <a:t> at a </a:t>
            </a:r>
            <a:r>
              <a:rPr lang="de-DE" dirty="0" err="1">
                <a:solidFill>
                  <a:srgbClr val="003D6A"/>
                </a:solidFill>
              </a:rPr>
              <a:t>height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of</a:t>
            </a:r>
            <a:r>
              <a:rPr lang="de-DE" dirty="0">
                <a:solidFill>
                  <a:srgbClr val="003D6A"/>
                </a:solidFill>
              </a:rPr>
              <a:t> 150 mm</a:t>
            </a:r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DE" dirty="0">
              <a:solidFill>
                <a:srgbClr val="003D6A"/>
              </a:solidFill>
            </a:endParaRPr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dirty="0" err="1">
                <a:solidFill>
                  <a:srgbClr val="003D6A"/>
                </a:solidFill>
              </a:rPr>
              <a:t>With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the</a:t>
            </a:r>
            <a:r>
              <a:rPr lang="de-DE" dirty="0">
                <a:solidFill>
                  <a:srgbClr val="003D6A"/>
                </a:solidFill>
              </a:rPr>
              <a:t> 4-jaw </a:t>
            </a:r>
            <a:r>
              <a:rPr lang="de-DE" dirty="0" err="1">
                <a:solidFill>
                  <a:srgbClr val="003D6A"/>
                </a:solidFill>
              </a:rPr>
              <a:t>adapter</a:t>
            </a:r>
            <a:r>
              <a:rPr lang="de-DE" dirty="0">
                <a:solidFill>
                  <a:srgbClr val="003D6A"/>
                </a:solidFill>
              </a:rPr>
              <a:t>, a </a:t>
            </a:r>
            <a:r>
              <a:rPr lang="de-DE" dirty="0" err="1">
                <a:solidFill>
                  <a:srgbClr val="003D6A"/>
                </a:solidFill>
              </a:rPr>
              <a:t>clamping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force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measurement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can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be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carried</a:t>
            </a:r>
            <a:r>
              <a:rPr lang="de-DE" dirty="0">
                <a:solidFill>
                  <a:srgbClr val="003D6A"/>
                </a:solidFill>
              </a:rPr>
              <a:t> out </a:t>
            </a:r>
            <a:r>
              <a:rPr lang="de-DE" dirty="0" err="1">
                <a:solidFill>
                  <a:srgbClr val="003D6A"/>
                </a:solidFill>
              </a:rPr>
              <a:t>with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the</a:t>
            </a:r>
            <a:r>
              <a:rPr lang="de-DE" dirty="0">
                <a:solidFill>
                  <a:srgbClr val="003D6A"/>
                </a:solidFill>
              </a:rPr>
              <a:t> IFT on a 2+2 </a:t>
            </a:r>
            <a:r>
              <a:rPr lang="de-DE" dirty="0" err="1">
                <a:solidFill>
                  <a:srgbClr val="003D6A"/>
                </a:solidFill>
              </a:rPr>
              <a:t>jaw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chuck</a:t>
            </a:r>
            <a:endParaRPr lang="de-DE" dirty="0">
              <a:solidFill>
                <a:srgbClr val="003D6A"/>
              </a:solidFill>
            </a:endParaRPr>
          </a:p>
          <a:p>
            <a:pPr marL="0" indent="0">
              <a:buNone/>
            </a:pPr>
            <a:endParaRPr lang="de-DE" dirty="0">
              <a:solidFill>
                <a:srgbClr val="003D6A"/>
              </a:solidFill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8473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applicaton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</p:txBody>
      </p:sp>
      <p:pic>
        <p:nvPicPr>
          <p:cNvPr id="5" name="Grafik 4" descr="Ein Bild, das Im Haus, Metall, Silber enthält.&#10;&#10;Automatisch generierte Beschreibung">
            <a:extLst>
              <a:ext uri="{FF2B5EF4-FFF2-40B4-BE49-F238E27FC236}">
                <a16:creationId xmlns:a16="http://schemas.microsoft.com/office/drawing/2014/main" id="{B0E68F81-0C0B-5896-4335-8102E208D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30" y="1940767"/>
            <a:ext cx="5557570" cy="4170784"/>
          </a:xfrm>
          <a:prstGeom prst="rect">
            <a:avLst/>
          </a:prstGeom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CA31F041-8BA0-7176-6900-3E73FC583A68}"/>
              </a:ext>
            </a:extLst>
          </p:cNvPr>
          <p:cNvSpPr txBox="1">
            <a:spLocks/>
          </p:cNvSpPr>
          <p:nvPr/>
        </p:nvSpPr>
        <p:spPr>
          <a:xfrm>
            <a:off x="6415891" y="1931436"/>
            <a:ext cx="5441146" cy="47632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/>
              <a:t>ROTA-M</a:t>
            </a:r>
            <a:r>
              <a:rPr lang="de-DE" b="1" dirty="0">
                <a:solidFill>
                  <a:srgbClr val="003D6A"/>
                </a:solidFill>
              </a:rPr>
              <a:t>L</a:t>
            </a:r>
            <a:r>
              <a:rPr lang="de-DE" b="1" dirty="0"/>
              <a:t> flex 2+2 800 </a:t>
            </a:r>
            <a:r>
              <a:rPr lang="de-DE" b="1" dirty="0" err="1"/>
              <a:t>to</a:t>
            </a:r>
            <a:r>
              <a:rPr lang="de-DE" b="1" dirty="0"/>
              <a:t> DMG MORI DMC 85 </a:t>
            </a:r>
            <a:r>
              <a:rPr lang="de-DE" b="1" dirty="0" err="1"/>
              <a:t>mB</a:t>
            </a:r>
            <a:r>
              <a:rPr lang="de-DE" b="1" dirty="0"/>
              <a:t> FD </a:t>
            </a:r>
            <a:r>
              <a:rPr lang="de-DE" b="1" dirty="0" err="1"/>
              <a:t>with</a:t>
            </a:r>
            <a:r>
              <a:rPr lang="de-DE" b="1" dirty="0"/>
              <a:t> Integral </a:t>
            </a:r>
            <a:r>
              <a:rPr lang="de-DE" b="1" dirty="0" err="1"/>
              <a:t>pallet</a:t>
            </a:r>
            <a:endParaRPr lang="de-DE" b="1" dirty="0"/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dirty="0">
                <a:solidFill>
                  <a:srgbClr val="003D6A"/>
                </a:solidFill>
              </a:rPr>
              <a:t>Clamping </a:t>
            </a:r>
            <a:r>
              <a:rPr lang="de-DE" dirty="0" err="1">
                <a:solidFill>
                  <a:srgbClr val="003D6A"/>
                </a:solidFill>
              </a:rPr>
              <a:t>of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cubic</a:t>
            </a:r>
            <a:r>
              <a:rPr lang="de-DE" dirty="0">
                <a:solidFill>
                  <a:srgbClr val="003D6A"/>
                </a:solidFill>
              </a:rPr>
              <a:t> and </a:t>
            </a:r>
            <a:r>
              <a:rPr lang="de-DE" dirty="0" err="1">
                <a:solidFill>
                  <a:srgbClr val="003D6A"/>
                </a:solidFill>
              </a:rPr>
              <a:t>rotationally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symmetrical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components</a:t>
            </a:r>
            <a:endParaRPr lang="de-DE" dirty="0">
              <a:solidFill>
                <a:srgbClr val="003D6A"/>
              </a:solidFill>
            </a:endParaRPr>
          </a:p>
          <a:p>
            <a:pPr marL="0" indent="0">
              <a:buNone/>
            </a:pPr>
            <a:endParaRPr lang="de-DE" dirty="0">
              <a:solidFill>
                <a:srgbClr val="003D6A"/>
              </a:solidFill>
            </a:endParaRPr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dirty="0">
                <a:solidFill>
                  <a:srgbClr val="003D6A"/>
                </a:solidFill>
              </a:rPr>
              <a:t>The console plate of the ROTA-ML flex also serves as a machine pallet with clamping cones on the underside. The advantage is the reduction in height and weight.</a:t>
            </a:r>
            <a:endParaRPr lang="de-DE" dirty="0">
              <a:solidFill>
                <a:srgbClr val="003D6A"/>
              </a:solidFill>
            </a:endParaRPr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DE" dirty="0">
              <a:solidFill>
                <a:srgbClr val="003D6A"/>
              </a:solidFill>
            </a:endParaRPr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dirty="0" err="1">
                <a:solidFill>
                  <a:srgbClr val="003D6A"/>
                </a:solidFill>
              </a:rPr>
              <a:t>For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milling</a:t>
            </a:r>
            <a:r>
              <a:rPr lang="de-DE" dirty="0">
                <a:solidFill>
                  <a:srgbClr val="003D6A"/>
                </a:solidFill>
              </a:rPr>
              <a:t> on a 5-axis </a:t>
            </a:r>
            <a:r>
              <a:rPr lang="de-DE" dirty="0" err="1">
                <a:solidFill>
                  <a:srgbClr val="003D6A"/>
                </a:solidFill>
              </a:rPr>
              <a:t>machine</a:t>
            </a: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8770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C4665F-9E3E-3099-8D5B-27CFBAE46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Technical </a:t>
            </a:r>
            <a:r>
              <a:rPr lang="de-DE" dirty="0" err="1"/>
              <a:t>data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9EA135-D2A6-ADFD-89B3-1E1AFD8973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1FA683-6B9F-2A24-7613-A0F4B6B40E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</p:txBody>
      </p:sp>
      <p:graphicFrame>
        <p:nvGraphicFramePr>
          <p:cNvPr id="12" name="Tabelle 8">
            <a:extLst>
              <a:ext uri="{FF2B5EF4-FFF2-40B4-BE49-F238E27FC236}">
                <a16:creationId xmlns:a16="http://schemas.microsoft.com/office/drawing/2014/main" id="{22EDBC38-94C0-5D08-51CB-4535294D5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025182"/>
              </p:ext>
            </p:extLst>
          </p:nvPr>
        </p:nvGraphicFramePr>
        <p:xfrm>
          <a:off x="670075" y="1604837"/>
          <a:ext cx="9468002" cy="3326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367">
                  <a:extLst>
                    <a:ext uri="{9D8B030D-6E8A-4147-A177-3AD203B41FA5}">
                      <a16:colId xmlns:a16="http://schemas.microsoft.com/office/drawing/2014/main" val="2087123982"/>
                    </a:ext>
                  </a:extLst>
                </a:gridCol>
                <a:gridCol w="1507527">
                  <a:extLst>
                    <a:ext uri="{9D8B030D-6E8A-4147-A177-3AD203B41FA5}">
                      <a16:colId xmlns:a16="http://schemas.microsoft.com/office/drawing/2014/main" val="41894268"/>
                    </a:ext>
                  </a:extLst>
                </a:gridCol>
                <a:gridCol w="1507527">
                  <a:extLst>
                    <a:ext uri="{9D8B030D-6E8A-4147-A177-3AD203B41FA5}">
                      <a16:colId xmlns:a16="http://schemas.microsoft.com/office/drawing/2014/main" val="4036972499"/>
                    </a:ext>
                  </a:extLst>
                </a:gridCol>
                <a:gridCol w="1507527">
                  <a:extLst>
                    <a:ext uri="{9D8B030D-6E8A-4147-A177-3AD203B41FA5}">
                      <a16:colId xmlns:a16="http://schemas.microsoft.com/office/drawing/2014/main" val="1063914749"/>
                    </a:ext>
                  </a:extLst>
                </a:gridCol>
                <a:gridCol w="1507527">
                  <a:extLst>
                    <a:ext uri="{9D8B030D-6E8A-4147-A177-3AD203B41FA5}">
                      <a16:colId xmlns:a16="http://schemas.microsoft.com/office/drawing/2014/main" val="3988643991"/>
                    </a:ext>
                  </a:extLst>
                </a:gridCol>
                <a:gridCol w="1507527">
                  <a:extLst>
                    <a:ext uri="{9D8B030D-6E8A-4147-A177-3AD203B41FA5}">
                      <a16:colId xmlns:a16="http://schemas.microsoft.com/office/drawing/2014/main" val="1329358735"/>
                    </a:ext>
                  </a:extLst>
                </a:gridCol>
              </a:tblGrid>
              <a:tr h="379324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Description</a:t>
                      </a:r>
                    </a:p>
                  </a:txBody>
                  <a:tcPr marL="18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Max. RPM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Max.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clamping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force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Max.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torque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Stroke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/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jaw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Compensation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stroke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/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jaw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939046"/>
                  </a:ext>
                </a:extLst>
              </a:tr>
              <a:tr h="3428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[min-</a:t>
                      </a:r>
                      <a:r>
                        <a:rPr lang="de-DE" sz="1050" baseline="300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1</a:t>
                      </a:r>
                      <a:r>
                        <a:rPr lang="de-DE" sz="1050" baseline="-250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050" baseline="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]</a:t>
                      </a:r>
                      <a:endParaRPr lang="de-DE" sz="1050" baseline="-2500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[kN]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</a:t>
                      </a:r>
                      <a:r>
                        <a:rPr lang="de-DE" sz="105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Nm</a:t>
                      </a: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98773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ROTA-M flex 2+2 260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2700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9.5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5.1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40357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ROTA-M flex 2+2 315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2200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9.5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5.1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05759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ROTA-M flex 2+2 400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1500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14.5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7.9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87802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ROTA-ML flex 2+2 500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1500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210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17.3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27507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ROTA-ML flex 2+2 630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1300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210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17.3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856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ROTA-ML flex 2+2 800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210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17.3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9235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ROTA-ML flex 2+2 1000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850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210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17.3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44998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ROTA-ML flex 2+2 1200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750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210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17.3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248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6511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335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B12B66-6C09-721F-9934-167AB1D55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br>
              <a:rPr lang="de-DE" sz="4000" dirty="0">
                <a:solidFill>
                  <a:srgbClr val="009EE0"/>
                </a:solidFill>
              </a:rPr>
            </a:br>
            <a:r>
              <a:rPr lang="de-DE" sz="4000" dirty="0" err="1">
                <a:solidFill>
                  <a:srgbClr val="009EE0"/>
                </a:solidFill>
              </a:rPr>
              <a:t>Lathe</a:t>
            </a:r>
            <a:r>
              <a:rPr lang="de-DE" sz="4000" dirty="0">
                <a:solidFill>
                  <a:srgbClr val="009EE0"/>
                </a:solidFill>
              </a:rPr>
              <a:t> Chucks</a:t>
            </a:r>
            <a:br>
              <a:rPr lang="de-DE" sz="4000" dirty="0">
                <a:solidFill>
                  <a:srgbClr val="009EE0"/>
                </a:solidFill>
              </a:rPr>
            </a:br>
            <a:br>
              <a:rPr lang="de-DE" sz="5000" dirty="0">
                <a:solidFill>
                  <a:srgbClr val="009EE0"/>
                </a:solidFill>
              </a:rPr>
            </a:br>
            <a:r>
              <a:rPr lang="de-DE" sz="7000" dirty="0"/>
              <a:t>ROTA-M flex 2+2</a:t>
            </a:r>
            <a:br>
              <a:rPr lang="de-DE" sz="7000" dirty="0"/>
            </a:br>
            <a:r>
              <a:rPr lang="de-DE" sz="7000" dirty="0"/>
              <a:t>ROTA-ML flex 2+2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E2F04DD-B30D-B874-B992-7567F47AFB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Textplatzhalter 15">
            <a:extLst>
              <a:ext uri="{FF2B5EF4-FFF2-40B4-BE49-F238E27FC236}">
                <a16:creationId xmlns:a16="http://schemas.microsoft.com/office/drawing/2014/main" id="{12BFAEDF-A5B6-6A28-3446-2AFDA79175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7864" y="5143500"/>
            <a:ext cx="8996362" cy="1130300"/>
          </a:xfrm>
        </p:spPr>
        <p:txBody>
          <a:bodyPr/>
          <a:lstStyle/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Extremely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flexible 4-jaw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manual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lathe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chuck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None/>
              <a:tabLst/>
              <a:defRPr/>
            </a:pPr>
            <a:endParaRPr lang="de-DE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89DDE51-E06A-5F2D-ECBA-EEA74EE57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736" y="1714500"/>
            <a:ext cx="2121752" cy="210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FC7C38C-4F06-51E4-DD65-429ADF3F2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1612" y="3889963"/>
            <a:ext cx="3208655" cy="185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83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14B60-DE9A-1F8E-4ABB-02B480B04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Highlights I </a:t>
            </a:r>
            <a:r>
              <a:rPr lang="de-DE" dirty="0">
                <a:solidFill>
                  <a:srgbClr val="009EE0"/>
                </a:solidFill>
              </a:rPr>
              <a:t>Field </a:t>
            </a:r>
            <a:r>
              <a:rPr lang="de-DE" dirty="0" err="1">
                <a:solidFill>
                  <a:srgbClr val="009EE0"/>
                </a:solidFill>
              </a:rPr>
              <a:t>of</a:t>
            </a:r>
            <a:r>
              <a:rPr lang="de-DE" dirty="0">
                <a:solidFill>
                  <a:srgbClr val="009EE0"/>
                </a:solidFill>
              </a:rPr>
              <a:t> </a:t>
            </a:r>
            <a:r>
              <a:rPr lang="de-DE" dirty="0" err="1">
                <a:solidFill>
                  <a:srgbClr val="009EE0"/>
                </a:solidFill>
              </a:rPr>
              <a:t>application</a:t>
            </a:r>
            <a:endParaRPr lang="de-DE" dirty="0">
              <a:solidFill>
                <a:srgbClr val="009EE0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A744582-2561-5CA3-1657-30DBFEF7B1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F0F34B-BB02-690E-22AA-602034FC0F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59142197-8D00-FF8E-0C41-E79DEFD0C58C}"/>
              </a:ext>
            </a:extLst>
          </p:cNvPr>
          <p:cNvSpPr/>
          <p:nvPr/>
        </p:nvSpPr>
        <p:spPr>
          <a:xfrm>
            <a:off x="658813" y="2166654"/>
            <a:ext cx="8503200" cy="599040"/>
          </a:xfrm>
          <a:custGeom>
            <a:avLst/>
            <a:gdLst>
              <a:gd name="connsiteX0" fmla="*/ 0 w 6305245"/>
              <a:gd name="connsiteY0" fmla="*/ 99842 h 599040"/>
              <a:gd name="connsiteX1" fmla="*/ 99842 w 6305245"/>
              <a:gd name="connsiteY1" fmla="*/ 0 h 599040"/>
              <a:gd name="connsiteX2" fmla="*/ 6205403 w 6305245"/>
              <a:gd name="connsiteY2" fmla="*/ 0 h 599040"/>
              <a:gd name="connsiteX3" fmla="*/ 6305245 w 6305245"/>
              <a:gd name="connsiteY3" fmla="*/ 99842 h 599040"/>
              <a:gd name="connsiteX4" fmla="*/ 6305245 w 6305245"/>
              <a:gd name="connsiteY4" fmla="*/ 499198 h 599040"/>
              <a:gd name="connsiteX5" fmla="*/ 6205403 w 6305245"/>
              <a:gd name="connsiteY5" fmla="*/ 599040 h 599040"/>
              <a:gd name="connsiteX6" fmla="*/ 99842 w 6305245"/>
              <a:gd name="connsiteY6" fmla="*/ 599040 h 599040"/>
              <a:gd name="connsiteX7" fmla="*/ 0 w 6305245"/>
              <a:gd name="connsiteY7" fmla="*/ 499198 h 599040"/>
              <a:gd name="connsiteX8" fmla="*/ 0 w 6305245"/>
              <a:gd name="connsiteY8" fmla="*/ 99842 h 59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05245" h="599040">
                <a:moveTo>
                  <a:pt x="0" y="99842"/>
                </a:moveTo>
                <a:cubicBezTo>
                  <a:pt x="0" y="44701"/>
                  <a:pt x="44701" y="0"/>
                  <a:pt x="99842" y="0"/>
                </a:cubicBezTo>
                <a:lnTo>
                  <a:pt x="6205403" y="0"/>
                </a:lnTo>
                <a:cubicBezTo>
                  <a:pt x="6260544" y="0"/>
                  <a:pt x="6305245" y="44701"/>
                  <a:pt x="6305245" y="99842"/>
                </a:cubicBezTo>
                <a:lnTo>
                  <a:pt x="6305245" y="499198"/>
                </a:lnTo>
                <a:cubicBezTo>
                  <a:pt x="6305245" y="554339"/>
                  <a:pt x="6260544" y="599040"/>
                  <a:pt x="6205403" y="599040"/>
                </a:cubicBezTo>
                <a:lnTo>
                  <a:pt x="99842" y="599040"/>
                </a:lnTo>
                <a:cubicBezTo>
                  <a:pt x="44701" y="599040"/>
                  <a:pt x="0" y="554339"/>
                  <a:pt x="0" y="499198"/>
                </a:cubicBezTo>
                <a:lnTo>
                  <a:pt x="0" y="99842"/>
                </a:lnTo>
                <a:close/>
              </a:path>
            </a:pathLst>
          </a:custGeom>
          <a:noFill/>
          <a:ln>
            <a:solidFill>
              <a:srgbClr val="003D6A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063" tIns="113063" rIns="113063" bIns="113063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solidFill>
                  <a:srgbClr val="003D6A"/>
                </a:solidFill>
              </a:rPr>
              <a:t>Extremely flexible clamping system for gripping any workpieces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AB2CEA9A-7A96-2E18-DDCB-03F9AD4C9215}"/>
              </a:ext>
            </a:extLst>
          </p:cNvPr>
          <p:cNvSpPr/>
          <p:nvPr/>
        </p:nvSpPr>
        <p:spPr>
          <a:xfrm>
            <a:off x="658813" y="3549055"/>
            <a:ext cx="8503200" cy="599040"/>
          </a:xfrm>
          <a:custGeom>
            <a:avLst/>
            <a:gdLst>
              <a:gd name="connsiteX0" fmla="*/ 0 w 6305245"/>
              <a:gd name="connsiteY0" fmla="*/ 99842 h 599040"/>
              <a:gd name="connsiteX1" fmla="*/ 99842 w 6305245"/>
              <a:gd name="connsiteY1" fmla="*/ 0 h 599040"/>
              <a:gd name="connsiteX2" fmla="*/ 6205403 w 6305245"/>
              <a:gd name="connsiteY2" fmla="*/ 0 h 599040"/>
              <a:gd name="connsiteX3" fmla="*/ 6305245 w 6305245"/>
              <a:gd name="connsiteY3" fmla="*/ 99842 h 599040"/>
              <a:gd name="connsiteX4" fmla="*/ 6305245 w 6305245"/>
              <a:gd name="connsiteY4" fmla="*/ 499198 h 599040"/>
              <a:gd name="connsiteX5" fmla="*/ 6205403 w 6305245"/>
              <a:gd name="connsiteY5" fmla="*/ 599040 h 599040"/>
              <a:gd name="connsiteX6" fmla="*/ 99842 w 6305245"/>
              <a:gd name="connsiteY6" fmla="*/ 599040 h 599040"/>
              <a:gd name="connsiteX7" fmla="*/ 0 w 6305245"/>
              <a:gd name="connsiteY7" fmla="*/ 499198 h 599040"/>
              <a:gd name="connsiteX8" fmla="*/ 0 w 6305245"/>
              <a:gd name="connsiteY8" fmla="*/ 99842 h 59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05245" h="599040">
                <a:moveTo>
                  <a:pt x="0" y="99842"/>
                </a:moveTo>
                <a:cubicBezTo>
                  <a:pt x="0" y="44701"/>
                  <a:pt x="44701" y="0"/>
                  <a:pt x="99842" y="0"/>
                </a:cubicBezTo>
                <a:lnTo>
                  <a:pt x="6205403" y="0"/>
                </a:lnTo>
                <a:cubicBezTo>
                  <a:pt x="6260544" y="0"/>
                  <a:pt x="6305245" y="44701"/>
                  <a:pt x="6305245" y="99842"/>
                </a:cubicBezTo>
                <a:lnTo>
                  <a:pt x="6305245" y="499198"/>
                </a:lnTo>
                <a:cubicBezTo>
                  <a:pt x="6305245" y="554339"/>
                  <a:pt x="6260544" y="599040"/>
                  <a:pt x="6205403" y="599040"/>
                </a:cubicBezTo>
                <a:lnTo>
                  <a:pt x="99842" y="599040"/>
                </a:lnTo>
                <a:cubicBezTo>
                  <a:pt x="44701" y="599040"/>
                  <a:pt x="0" y="554339"/>
                  <a:pt x="0" y="499198"/>
                </a:cubicBezTo>
                <a:lnTo>
                  <a:pt x="0" y="99842"/>
                </a:lnTo>
                <a:close/>
              </a:path>
            </a:pathLst>
          </a:custGeom>
          <a:noFill/>
          <a:ln>
            <a:solidFill>
              <a:srgbClr val="003D6A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063" tIns="113063" rIns="113063" bIns="113063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dirty="0">
                <a:solidFill>
                  <a:srgbClr val="003D6A"/>
                </a:solidFill>
              </a:rPr>
              <a:t>Sealed manual lathe chuck</a:t>
            </a:r>
            <a:endParaRPr lang="en-US" sz="2200" kern="1200" dirty="0">
              <a:solidFill>
                <a:srgbClr val="003D6A"/>
              </a:solidFill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2D7F7D23-EFDB-A145-2321-C368B7FFAF52}"/>
              </a:ext>
            </a:extLst>
          </p:cNvPr>
          <p:cNvSpPr/>
          <p:nvPr/>
        </p:nvSpPr>
        <p:spPr>
          <a:xfrm>
            <a:off x="658813" y="4895247"/>
            <a:ext cx="8503200" cy="599040"/>
          </a:xfrm>
          <a:custGeom>
            <a:avLst/>
            <a:gdLst>
              <a:gd name="connsiteX0" fmla="*/ 0 w 6305245"/>
              <a:gd name="connsiteY0" fmla="*/ 99842 h 599040"/>
              <a:gd name="connsiteX1" fmla="*/ 99842 w 6305245"/>
              <a:gd name="connsiteY1" fmla="*/ 0 h 599040"/>
              <a:gd name="connsiteX2" fmla="*/ 6205403 w 6305245"/>
              <a:gd name="connsiteY2" fmla="*/ 0 h 599040"/>
              <a:gd name="connsiteX3" fmla="*/ 6305245 w 6305245"/>
              <a:gd name="connsiteY3" fmla="*/ 99842 h 599040"/>
              <a:gd name="connsiteX4" fmla="*/ 6305245 w 6305245"/>
              <a:gd name="connsiteY4" fmla="*/ 499198 h 599040"/>
              <a:gd name="connsiteX5" fmla="*/ 6205403 w 6305245"/>
              <a:gd name="connsiteY5" fmla="*/ 599040 h 599040"/>
              <a:gd name="connsiteX6" fmla="*/ 99842 w 6305245"/>
              <a:gd name="connsiteY6" fmla="*/ 599040 h 599040"/>
              <a:gd name="connsiteX7" fmla="*/ 0 w 6305245"/>
              <a:gd name="connsiteY7" fmla="*/ 499198 h 599040"/>
              <a:gd name="connsiteX8" fmla="*/ 0 w 6305245"/>
              <a:gd name="connsiteY8" fmla="*/ 99842 h 59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05245" h="599040">
                <a:moveTo>
                  <a:pt x="0" y="99842"/>
                </a:moveTo>
                <a:cubicBezTo>
                  <a:pt x="0" y="44701"/>
                  <a:pt x="44701" y="0"/>
                  <a:pt x="99842" y="0"/>
                </a:cubicBezTo>
                <a:lnTo>
                  <a:pt x="6205403" y="0"/>
                </a:lnTo>
                <a:cubicBezTo>
                  <a:pt x="6260544" y="0"/>
                  <a:pt x="6305245" y="44701"/>
                  <a:pt x="6305245" y="99842"/>
                </a:cubicBezTo>
                <a:lnTo>
                  <a:pt x="6305245" y="499198"/>
                </a:lnTo>
                <a:cubicBezTo>
                  <a:pt x="6305245" y="554339"/>
                  <a:pt x="6260544" y="599040"/>
                  <a:pt x="6205403" y="599040"/>
                </a:cubicBezTo>
                <a:lnTo>
                  <a:pt x="99842" y="599040"/>
                </a:lnTo>
                <a:cubicBezTo>
                  <a:pt x="44701" y="599040"/>
                  <a:pt x="0" y="554339"/>
                  <a:pt x="0" y="499198"/>
                </a:cubicBezTo>
                <a:lnTo>
                  <a:pt x="0" y="99842"/>
                </a:lnTo>
                <a:close/>
              </a:path>
            </a:pathLst>
          </a:custGeom>
          <a:noFill/>
          <a:ln>
            <a:solidFill>
              <a:srgbClr val="009EE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063" tIns="113063" rIns="113063" bIns="113063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200" kern="1200" dirty="0">
                <a:solidFill>
                  <a:srgbClr val="009EE0"/>
                </a:solidFill>
              </a:rPr>
              <a:t>Mill/turn </a:t>
            </a:r>
            <a:r>
              <a:rPr lang="de-DE" sz="2200" kern="1200" dirty="0" err="1">
                <a:solidFill>
                  <a:srgbClr val="009EE0"/>
                </a:solidFill>
              </a:rPr>
              <a:t>machines</a:t>
            </a:r>
            <a:endParaRPr lang="en-US" sz="2200" kern="1200" dirty="0">
              <a:solidFill>
                <a:srgbClr val="009EE0"/>
              </a:solidFill>
            </a:endParaRP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798A1DA2-26B4-17A4-D560-45E4CE64258C}"/>
              </a:ext>
            </a:extLst>
          </p:cNvPr>
          <p:cNvSpPr/>
          <p:nvPr/>
        </p:nvSpPr>
        <p:spPr>
          <a:xfrm>
            <a:off x="667900" y="5595500"/>
            <a:ext cx="8503200" cy="599040"/>
          </a:xfrm>
          <a:custGeom>
            <a:avLst/>
            <a:gdLst>
              <a:gd name="connsiteX0" fmla="*/ 0 w 6305245"/>
              <a:gd name="connsiteY0" fmla="*/ 99842 h 599040"/>
              <a:gd name="connsiteX1" fmla="*/ 99842 w 6305245"/>
              <a:gd name="connsiteY1" fmla="*/ 0 h 599040"/>
              <a:gd name="connsiteX2" fmla="*/ 6205403 w 6305245"/>
              <a:gd name="connsiteY2" fmla="*/ 0 h 599040"/>
              <a:gd name="connsiteX3" fmla="*/ 6305245 w 6305245"/>
              <a:gd name="connsiteY3" fmla="*/ 99842 h 599040"/>
              <a:gd name="connsiteX4" fmla="*/ 6305245 w 6305245"/>
              <a:gd name="connsiteY4" fmla="*/ 499198 h 599040"/>
              <a:gd name="connsiteX5" fmla="*/ 6205403 w 6305245"/>
              <a:gd name="connsiteY5" fmla="*/ 599040 h 599040"/>
              <a:gd name="connsiteX6" fmla="*/ 99842 w 6305245"/>
              <a:gd name="connsiteY6" fmla="*/ 599040 h 599040"/>
              <a:gd name="connsiteX7" fmla="*/ 0 w 6305245"/>
              <a:gd name="connsiteY7" fmla="*/ 499198 h 599040"/>
              <a:gd name="connsiteX8" fmla="*/ 0 w 6305245"/>
              <a:gd name="connsiteY8" fmla="*/ 99842 h 59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05245" h="599040">
                <a:moveTo>
                  <a:pt x="0" y="99842"/>
                </a:moveTo>
                <a:cubicBezTo>
                  <a:pt x="0" y="44701"/>
                  <a:pt x="44701" y="0"/>
                  <a:pt x="99842" y="0"/>
                </a:cubicBezTo>
                <a:lnTo>
                  <a:pt x="6205403" y="0"/>
                </a:lnTo>
                <a:cubicBezTo>
                  <a:pt x="6260544" y="0"/>
                  <a:pt x="6305245" y="44701"/>
                  <a:pt x="6305245" y="99842"/>
                </a:cubicBezTo>
                <a:lnTo>
                  <a:pt x="6305245" y="499198"/>
                </a:lnTo>
                <a:cubicBezTo>
                  <a:pt x="6305245" y="554339"/>
                  <a:pt x="6260544" y="599040"/>
                  <a:pt x="6205403" y="599040"/>
                </a:cubicBezTo>
                <a:lnTo>
                  <a:pt x="99842" y="599040"/>
                </a:lnTo>
                <a:cubicBezTo>
                  <a:pt x="44701" y="599040"/>
                  <a:pt x="0" y="554339"/>
                  <a:pt x="0" y="499198"/>
                </a:cubicBezTo>
                <a:lnTo>
                  <a:pt x="0" y="99842"/>
                </a:lnTo>
                <a:close/>
              </a:path>
            </a:pathLst>
          </a:custGeom>
          <a:noFill/>
          <a:ln>
            <a:solidFill>
              <a:srgbClr val="009EE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063" tIns="113063" rIns="113063" bIns="113063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solidFill>
                  <a:srgbClr val="009EE0"/>
                </a:solidFill>
              </a:rPr>
              <a:t>Storage solutions</a:t>
            </a: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F1AF6E38-DE87-3133-F389-0252C9AD6778}"/>
              </a:ext>
            </a:extLst>
          </p:cNvPr>
          <p:cNvSpPr/>
          <p:nvPr/>
        </p:nvSpPr>
        <p:spPr>
          <a:xfrm>
            <a:off x="658813" y="2857854"/>
            <a:ext cx="8503200" cy="599040"/>
          </a:xfrm>
          <a:custGeom>
            <a:avLst/>
            <a:gdLst>
              <a:gd name="connsiteX0" fmla="*/ 0 w 6305245"/>
              <a:gd name="connsiteY0" fmla="*/ 99842 h 599040"/>
              <a:gd name="connsiteX1" fmla="*/ 99842 w 6305245"/>
              <a:gd name="connsiteY1" fmla="*/ 0 h 599040"/>
              <a:gd name="connsiteX2" fmla="*/ 6205403 w 6305245"/>
              <a:gd name="connsiteY2" fmla="*/ 0 h 599040"/>
              <a:gd name="connsiteX3" fmla="*/ 6305245 w 6305245"/>
              <a:gd name="connsiteY3" fmla="*/ 99842 h 599040"/>
              <a:gd name="connsiteX4" fmla="*/ 6305245 w 6305245"/>
              <a:gd name="connsiteY4" fmla="*/ 499198 h 599040"/>
              <a:gd name="connsiteX5" fmla="*/ 6205403 w 6305245"/>
              <a:gd name="connsiteY5" fmla="*/ 599040 h 599040"/>
              <a:gd name="connsiteX6" fmla="*/ 99842 w 6305245"/>
              <a:gd name="connsiteY6" fmla="*/ 599040 h 599040"/>
              <a:gd name="connsiteX7" fmla="*/ 0 w 6305245"/>
              <a:gd name="connsiteY7" fmla="*/ 499198 h 599040"/>
              <a:gd name="connsiteX8" fmla="*/ 0 w 6305245"/>
              <a:gd name="connsiteY8" fmla="*/ 99842 h 59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05245" h="599040">
                <a:moveTo>
                  <a:pt x="0" y="99842"/>
                </a:moveTo>
                <a:cubicBezTo>
                  <a:pt x="0" y="44701"/>
                  <a:pt x="44701" y="0"/>
                  <a:pt x="99842" y="0"/>
                </a:cubicBezTo>
                <a:lnTo>
                  <a:pt x="6205403" y="0"/>
                </a:lnTo>
                <a:cubicBezTo>
                  <a:pt x="6260544" y="0"/>
                  <a:pt x="6305245" y="44701"/>
                  <a:pt x="6305245" y="99842"/>
                </a:cubicBezTo>
                <a:lnTo>
                  <a:pt x="6305245" y="499198"/>
                </a:lnTo>
                <a:cubicBezTo>
                  <a:pt x="6305245" y="554339"/>
                  <a:pt x="6260544" y="599040"/>
                  <a:pt x="6205403" y="599040"/>
                </a:cubicBezTo>
                <a:lnTo>
                  <a:pt x="99842" y="599040"/>
                </a:lnTo>
                <a:cubicBezTo>
                  <a:pt x="44701" y="599040"/>
                  <a:pt x="0" y="554339"/>
                  <a:pt x="0" y="499198"/>
                </a:cubicBezTo>
                <a:lnTo>
                  <a:pt x="0" y="99842"/>
                </a:lnTo>
                <a:close/>
              </a:path>
            </a:pathLst>
          </a:custGeom>
          <a:noFill/>
          <a:ln>
            <a:solidFill>
              <a:srgbClr val="003D6A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063" tIns="113063" rIns="113063" bIns="113063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dirty="0">
                <a:solidFill>
                  <a:srgbClr val="003D6A"/>
                </a:solidFill>
              </a:rPr>
              <a:t>Patented drive concept with compensation mechanism</a:t>
            </a:r>
            <a:endParaRPr lang="en-US" sz="2200" kern="12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130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2F741E-CCF1-1B80-CF04-49C868589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500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C135C4-908A-92A6-85D3-AD594F953D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7894E84-D86D-2959-BF21-2139D50B6C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9EBC648-0365-57A2-1A77-784F1F50A3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7" name="Textplatzhalter 4">
            <a:extLst>
              <a:ext uri="{FF2B5EF4-FFF2-40B4-BE49-F238E27FC236}">
                <a16:creationId xmlns:a16="http://schemas.microsoft.com/office/drawing/2014/main" id="{E6ED684F-C08B-D74F-7933-2E2C4E83A2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5985141"/>
              </p:ext>
            </p:extLst>
          </p:nvPr>
        </p:nvGraphicFramePr>
        <p:xfrm>
          <a:off x="6705036" y="2359011"/>
          <a:ext cx="4503170" cy="3181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F52F28F2-7146-8BAB-7A19-B94ED2D952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60" y="1687069"/>
            <a:ext cx="6487994" cy="3743610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E2F9C17-3606-6799-E0EE-C8CADF5BEE41}"/>
              </a:ext>
            </a:extLst>
          </p:cNvPr>
          <p:cNvGrpSpPr/>
          <p:nvPr/>
        </p:nvGrpSpPr>
        <p:grpSpPr>
          <a:xfrm>
            <a:off x="6705311" y="2042223"/>
            <a:ext cx="4503170" cy="818042"/>
            <a:chOff x="0" y="1766088"/>
            <a:chExt cx="4503170" cy="818042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E616DDE5-324F-B4C8-DCD4-1F07CA4F10B4}"/>
                </a:ext>
              </a:extLst>
            </p:cNvPr>
            <p:cNvSpPr/>
            <p:nvPr/>
          </p:nvSpPr>
          <p:spPr>
            <a:xfrm>
              <a:off x="0" y="1766088"/>
              <a:ext cx="4503170" cy="818042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0" name="Rechteck: abgerundete Ecken 4">
              <a:extLst>
                <a:ext uri="{FF2B5EF4-FFF2-40B4-BE49-F238E27FC236}">
                  <a16:creationId xmlns:a16="http://schemas.microsoft.com/office/drawing/2014/main" id="{9754B78A-10B1-4666-E808-25DD8DC9F93B}"/>
                </a:ext>
              </a:extLst>
            </p:cNvPr>
            <p:cNvSpPr txBox="1"/>
            <p:nvPr/>
          </p:nvSpPr>
          <p:spPr>
            <a:xfrm>
              <a:off x="39934" y="1806022"/>
              <a:ext cx="4423302" cy="7381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kern="1200" dirty="0">
                  <a:solidFill>
                    <a:srgbClr val="003D6A"/>
                  </a:solidFill>
                </a:rPr>
                <a:t>Facelift </a:t>
              </a:r>
              <a:r>
                <a:rPr lang="de-DE" sz="1500" kern="1200" dirty="0" err="1">
                  <a:solidFill>
                    <a:srgbClr val="003D6A"/>
                  </a:solidFill>
                </a:rPr>
                <a:t>of</a:t>
              </a:r>
              <a:r>
                <a:rPr lang="de-DE" sz="1500" kern="1200" dirty="0">
                  <a:solidFill>
                    <a:srgbClr val="003D6A"/>
                  </a:solidFill>
                </a:rPr>
                <a:t> </a:t>
              </a:r>
              <a:r>
                <a:rPr lang="de-DE" sz="1500" kern="1200" dirty="0" err="1">
                  <a:solidFill>
                    <a:srgbClr val="003D6A"/>
                  </a:solidFill>
                </a:rPr>
                <a:t>the</a:t>
              </a:r>
              <a:r>
                <a:rPr lang="de-DE" sz="1500" kern="1200" dirty="0">
                  <a:solidFill>
                    <a:srgbClr val="003D6A"/>
                  </a:solidFill>
                </a:rPr>
                <a:t> ML </a:t>
              </a:r>
              <a:r>
                <a:rPr lang="de-DE" sz="1500" kern="1200" dirty="0" err="1">
                  <a:solidFill>
                    <a:srgbClr val="003D6A"/>
                  </a:solidFill>
                </a:rPr>
                <a:t>variants</a:t>
              </a:r>
              <a:r>
                <a:rPr lang="de-DE" sz="1500" kern="1200" dirty="0">
                  <a:solidFill>
                    <a:srgbClr val="003D6A"/>
                  </a:solidFill>
                </a:rPr>
                <a:t> </a:t>
              </a:r>
              <a:r>
                <a:rPr lang="de-DE" sz="1500" kern="1200" dirty="0" err="1">
                  <a:solidFill>
                    <a:srgbClr val="003D6A"/>
                  </a:solidFill>
                </a:rPr>
                <a:t>from</a:t>
              </a:r>
              <a:r>
                <a:rPr lang="de-DE" sz="1500" kern="1200" dirty="0">
                  <a:solidFill>
                    <a:srgbClr val="003D6A"/>
                  </a:solidFill>
                </a:rPr>
                <a:t> </a:t>
              </a:r>
              <a:r>
                <a:rPr lang="de-DE" sz="1500" kern="1200" dirty="0" err="1">
                  <a:solidFill>
                    <a:srgbClr val="003D6A"/>
                  </a:solidFill>
                </a:rPr>
                <a:t>size</a:t>
              </a:r>
              <a:r>
                <a:rPr lang="de-DE" sz="1500" kern="1200" dirty="0">
                  <a:solidFill>
                    <a:srgbClr val="003D6A"/>
                  </a:solidFill>
                </a:rPr>
                <a:t> 500: </a:t>
              </a:r>
              <a:r>
                <a:rPr lang="de-DE" sz="1500" kern="1200" dirty="0" err="1">
                  <a:solidFill>
                    <a:srgbClr val="003D6A"/>
                  </a:solidFill>
                </a:rPr>
                <a:t>Significant</a:t>
              </a:r>
              <a:r>
                <a:rPr lang="de-DE" sz="1500" kern="1200" dirty="0">
                  <a:solidFill>
                    <a:srgbClr val="003D6A"/>
                  </a:solidFill>
                </a:rPr>
                <a:t> </a:t>
              </a:r>
              <a:r>
                <a:rPr lang="de-DE" sz="1500" kern="1200" dirty="0" err="1">
                  <a:solidFill>
                    <a:srgbClr val="003D6A"/>
                  </a:solidFill>
                </a:rPr>
                <a:t>reduction</a:t>
              </a:r>
              <a:r>
                <a:rPr lang="de-DE" sz="1500" kern="1200" dirty="0">
                  <a:solidFill>
                    <a:srgbClr val="003D6A"/>
                  </a:solidFill>
                </a:rPr>
                <a:t> in </a:t>
              </a:r>
              <a:r>
                <a:rPr lang="de-DE" sz="1500" kern="1200" dirty="0" err="1">
                  <a:solidFill>
                    <a:srgbClr val="003D6A"/>
                  </a:solidFill>
                </a:rPr>
                <a:t>lining</a:t>
              </a:r>
              <a:r>
                <a:rPr lang="de-DE" sz="1500" kern="1200" dirty="0">
                  <a:solidFill>
                    <a:srgbClr val="003D6A"/>
                  </a:solidFill>
                </a:rPr>
                <a:t> </a:t>
              </a:r>
              <a:r>
                <a:rPr lang="de-DE" sz="1500" kern="1200" dirty="0" err="1">
                  <a:solidFill>
                    <a:srgbClr val="003D6A"/>
                  </a:solidFill>
                </a:rPr>
                <a:t>height</a:t>
              </a:r>
              <a:r>
                <a:rPr lang="de-DE" sz="1500" kern="1200" dirty="0">
                  <a:solidFill>
                    <a:srgbClr val="003D6A"/>
                  </a:solidFill>
                </a:rPr>
                <a:t> and </a:t>
              </a:r>
              <a:r>
                <a:rPr lang="de-DE" sz="1500" kern="1200" dirty="0" err="1">
                  <a:solidFill>
                    <a:srgbClr val="003D6A"/>
                  </a:solidFill>
                </a:rPr>
                <a:t>weight</a:t>
              </a:r>
              <a:endParaRPr lang="en-US" sz="1500" kern="1200" dirty="0">
                <a:solidFill>
                  <a:srgbClr val="003D6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3675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FC0CEE-8B18-BA03-6AD7-ADBDA064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Significant</a:t>
            </a:r>
            <a:r>
              <a:rPr lang="de-DE" dirty="0"/>
              <a:t> </a:t>
            </a:r>
            <a:r>
              <a:rPr lang="de-DE" dirty="0" err="1"/>
              <a:t>weight</a:t>
            </a:r>
            <a:r>
              <a:rPr lang="de-DE" dirty="0"/>
              <a:t> </a:t>
            </a:r>
            <a:r>
              <a:rPr lang="de-DE" dirty="0" err="1"/>
              <a:t>reduction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generation</a:t>
            </a:r>
            <a:r>
              <a:rPr lang="de-DE" dirty="0"/>
              <a:t> – Facelift ROTA-ML flex 2+2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1F36B40-2027-A11A-DD0E-A80C2EBEA9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941399-28BB-8118-65E3-1BE2BB89A4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E82818C-0E8E-1923-DEC3-173E69D78C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endParaRPr lang="de-DE" b="1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C2F3FB1-EA83-23A6-7E49-8E397F286B03}"/>
              </a:ext>
            </a:extLst>
          </p:cNvPr>
          <p:cNvGrpSpPr/>
          <p:nvPr/>
        </p:nvGrpSpPr>
        <p:grpSpPr>
          <a:xfrm>
            <a:off x="7402418" y="3065246"/>
            <a:ext cx="4282588" cy="1398112"/>
            <a:chOff x="0" y="1684463"/>
            <a:chExt cx="4503170" cy="818042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35BE3626-B32B-850C-5DCB-D872FDC861B1}"/>
                </a:ext>
              </a:extLst>
            </p:cNvPr>
            <p:cNvSpPr/>
            <p:nvPr/>
          </p:nvSpPr>
          <p:spPr>
            <a:xfrm>
              <a:off x="0" y="1684463"/>
              <a:ext cx="4503170" cy="818042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0" name="Rechteck: abgerundete Ecken 4">
              <a:extLst>
                <a:ext uri="{FF2B5EF4-FFF2-40B4-BE49-F238E27FC236}">
                  <a16:creationId xmlns:a16="http://schemas.microsoft.com/office/drawing/2014/main" id="{F6FD7DB0-1875-09FB-E524-553D72506382}"/>
                </a:ext>
              </a:extLst>
            </p:cNvPr>
            <p:cNvSpPr txBox="1"/>
            <p:nvPr/>
          </p:nvSpPr>
          <p:spPr>
            <a:xfrm>
              <a:off x="39934" y="1724397"/>
              <a:ext cx="4423302" cy="7381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285750" lvl="0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de-DE" sz="1500" kern="1200" dirty="0" err="1">
                  <a:solidFill>
                    <a:srgbClr val="003D6A"/>
                  </a:solidFill>
                </a:rPr>
                <a:t>up</a:t>
              </a:r>
              <a:r>
                <a:rPr lang="de-DE" sz="1500" kern="1200" dirty="0">
                  <a:solidFill>
                    <a:srgbClr val="003D6A"/>
                  </a:solidFill>
                </a:rPr>
                <a:t> </a:t>
              </a:r>
              <a:r>
                <a:rPr lang="de-DE" sz="1500" kern="1200" dirty="0" err="1">
                  <a:solidFill>
                    <a:srgbClr val="003D6A"/>
                  </a:solidFill>
                </a:rPr>
                <a:t>to</a:t>
              </a:r>
              <a:r>
                <a:rPr lang="de-DE" sz="1500" kern="1200" dirty="0">
                  <a:solidFill>
                    <a:srgbClr val="003D6A"/>
                  </a:solidFill>
                </a:rPr>
                <a:t> 30% </a:t>
              </a:r>
              <a:r>
                <a:rPr lang="de-DE" sz="1500" kern="1200" dirty="0" err="1">
                  <a:solidFill>
                    <a:srgbClr val="003D6A"/>
                  </a:solidFill>
                </a:rPr>
                <a:t>smaller</a:t>
              </a:r>
              <a:endParaRPr lang="de-DE" sz="1500" kern="1200" dirty="0">
                <a:solidFill>
                  <a:srgbClr val="003D6A"/>
                </a:solidFill>
              </a:endParaRPr>
            </a:p>
            <a:p>
              <a:pPr marL="285750" lvl="0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de-DE" sz="1500" dirty="0" err="1">
                  <a:solidFill>
                    <a:srgbClr val="003D6A"/>
                  </a:solidFill>
                </a:rPr>
                <a:t>up</a:t>
              </a:r>
              <a:r>
                <a:rPr lang="de-DE" sz="1500" dirty="0">
                  <a:solidFill>
                    <a:srgbClr val="003D6A"/>
                  </a:solidFill>
                </a:rPr>
                <a:t> </a:t>
              </a:r>
              <a:r>
                <a:rPr lang="de-DE" sz="1500" dirty="0" err="1">
                  <a:solidFill>
                    <a:srgbClr val="003D6A"/>
                  </a:solidFill>
                </a:rPr>
                <a:t>to</a:t>
              </a:r>
              <a:r>
                <a:rPr lang="de-DE" sz="1500" dirty="0">
                  <a:solidFill>
                    <a:srgbClr val="003D6A"/>
                  </a:solidFill>
                </a:rPr>
                <a:t> 40% </a:t>
              </a:r>
              <a:r>
                <a:rPr lang="de-DE" sz="1500" dirty="0" err="1">
                  <a:solidFill>
                    <a:srgbClr val="003D6A"/>
                  </a:solidFill>
                </a:rPr>
                <a:t>less</a:t>
              </a:r>
              <a:r>
                <a:rPr lang="de-DE" sz="1500" dirty="0">
                  <a:solidFill>
                    <a:srgbClr val="003D6A"/>
                  </a:solidFill>
                </a:rPr>
                <a:t> </a:t>
              </a:r>
              <a:r>
                <a:rPr lang="de-DE" sz="1500" dirty="0" err="1">
                  <a:solidFill>
                    <a:srgbClr val="003D6A"/>
                  </a:solidFill>
                </a:rPr>
                <a:t>weight</a:t>
              </a:r>
              <a:endParaRPr lang="de-DE" sz="1500" dirty="0">
                <a:solidFill>
                  <a:srgbClr val="003D6A"/>
                </a:solidFill>
              </a:endParaRPr>
            </a:p>
            <a:p>
              <a:pPr marL="285750" lvl="0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de-DE" sz="1500" dirty="0" err="1">
                  <a:solidFill>
                    <a:srgbClr val="003D6A"/>
                  </a:solidFill>
                </a:rPr>
                <a:t>machining</a:t>
              </a:r>
              <a:r>
                <a:rPr lang="de-DE" sz="1500" dirty="0">
                  <a:solidFill>
                    <a:srgbClr val="003D6A"/>
                  </a:solidFill>
                </a:rPr>
                <a:t> </a:t>
              </a:r>
              <a:r>
                <a:rPr lang="de-DE" sz="1500" dirty="0" err="1">
                  <a:solidFill>
                    <a:srgbClr val="003D6A"/>
                  </a:solidFill>
                </a:rPr>
                <a:t>of</a:t>
              </a:r>
              <a:r>
                <a:rPr lang="de-DE" sz="1500" dirty="0">
                  <a:solidFill>
                    <a:srgbClr val="003D6A"/>
                  </a:solidFill>
                </a:rPr>
                <a:t> larger and </a:t>
              </a:r>
              <a:r>
                <a:rPr lang="de-DE" sz="1500" dirty="0" err="1">
                  <a:solidFill>
                    <a:srgbClr val="003D6A"/>
                  </a:solidFill>
                </a:rPr>
                <a:t>heavier</a:t>
              </a:r>
              <a:r>
                <a:rPr lang="de-DE" sz="1500" dirty="0">
                  <a:solidFill>
                    <a:srgbClr val="003D6A"/>
                  </a:solidFill>
                </a:rPr>
                <a:t> </a:t>
              </a:r>
              <a:r>
                <a:rPr lang="de-DE" sz="1500" dirty="0" err="1">
                  <a:solidFill>
                    <a:srgbClr val="003D6A"/>
                  </a:solidFill>
                </a:rPr>
                <a:t>workpieces</a:t>
              </a:r>
              <a:r>
                <a:rPr lang="de-DE" sz="1500" dirty="0">
                  <a:solidFill>
                    <a:srgbClr val="003D6A"/>
                  </a:solidFill>
                </a:rPr>
                <a:t> possible</a:t>
              </a:r>
              <a:endParaRPr lang="en-US" sz="1500" kern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6F285F0-2E80-D15C-F097-17E156DE5B5F}"/>
              </a:ext>
            </a:extLst>
          </p:cNvPr>
          <p:cNvGrpSpPr/>
          <p:nvPr/>
        </p:nvGrpSpPr>
        <p:grpSpPr>
          <a:xfrm>
            <a:off x="506994" y="2871444"/>
            <a:ext cx="6753885" cy="1672248"/>
            <a:chOff x="506994" y="2871444"/>
            <a:chExt cx="6753885" cy="167224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7E462A1-1764-2A2A-A756-0934601A3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76"/>
            <a:stretch/>
          </p:blipFill>
          <p:spPr>
            <a:xfrm>
              <a:off x="506994" y="2871444"/>
              <a:ext cx="6753885" cy="1672248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9DCA2C36-0C93-5D51-2D0F-F3671EDD36CD}"/>
                </a:ext>
              </a:extLst>
            </p:cNvPr>
            <p:cNvSpPr txBox="1"/>
            <p:nvPr/>
          </p:nvSpPr>
          <p:spPr>
            <a:xfrm>
              <a:off x="544972" y="3975994"/>
              <a:ext cx="871225" cy="252736"/>
            </a:xfrm>
            <a:prstGeom prst="rect">
              <a:avLst/>
            </a:prstGeom>
            <a:solidFill>
              <a:srgbClr val="BCCF00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NEW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2310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FC0CEE-8B18-BA03-6AD7-ADBDA064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Significant</a:t>
            </a:r>
            <a:r>
              <a:rPr lang="de-DE" dirty="0"/>
              <a:t> </a:t>
            </a:r>
            <a:r>
              <a:rPr lang="de-DE" dirty="0" err="1"/>
              <a:t>weight</a:t>
            </a:r>
            <a:r>
              <a:rPr lang="de-DE" dirty="0"/>
              <a:t> </a:t>
            </a:r>
            <a:r>
              <a:rPr lang="de-DE" dirty="0" err="1"/>
              <a:t>reduction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generation</a:t>
            </a:r>
            <a:r>
              <a:rPr lang="de-DE" dirty="0"/>
              <a:t> – Facelift ROTA-ML flex 2+2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1F36B40-2027-A11A-DD0E-A80C2EBEA9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941399-28BB-8118-65E3-1BE2BB89A4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  <a:p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1FFF9D6-96E9-4962-4AD0-0737D2526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34" y="1913561"/>
            <a:ext cx="10237857" cy="476661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859FDBB-F72D-5E80-5F73-C4885D075C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" t="8636"/>
          <a:stretch/>
        </p:blipFill>
        <p:spPr>
          <a:xfrm>
            <a:off x="658814" y="2427359"/>
            <a:ext cx="10096703" cy="425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27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4466BF-32BF-51ED-3C53-7F981EC40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Function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2DCC0C3-0AD6-4205-9CB1-A0E39425BC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52690E0-55A2-23FB-4996-C57CEFFA64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740907-D3FE-33E2-9EBF-6157962AC1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sz="1800" dirty="0">
                <a:solidFill>
                  <a:srgbClr val="003D6A"/>
                </a:solidFill>
              </a:rPr>
              <a:t>Wedge bar </a:t>
            </a:r>
            <a:r>
              <a:rPr lang="de-DE" sz="1800" dirty="0" err="1">
                <a:solidFill>
                  <a:srgbClr val="003D6A"/>
                </a:solidFill>
              </a:rPr>
              <a:t>actuation</a:t>
            </a:r>
            <a:r>
              <a:rPr lang="de-DE" sz="1800" dirty="0">
                <a:solidFill>
                  <a:srgbClr val="003D6A"/>
                </a:solidFill>
              </a:rPr>
              <a:t> </a:t>
            </a:r>
            <a:r>
              <a:rPr lang="de-DE" sz="1800" dirty="0" err="1">
                <a:solidFill>
                  <a:srgbClr val="003D6A"/>
                </a:solidFill>
              </a:rPr>
              <a:t>system</a:t>
            </a:r>
            <a:endParaRPr lang="de-DE" sz="1800" dirty="0">
              <a:solidFill>
                <a:srgbClr val="003D6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1800" dirty="0" err="1">
                <a:solidFill>
                  <a:srgbClr val="003D6A"/>
                </a:solidFill>
              </a:rPr>
              <a:t>Patented</a:t>
            </a:r>
            <a:r>
              <a:rPr lang="de-DE" sz="1800" dirty="0">
                <a:solidFill>
                  <a:srgbClr val="003D6A"/>
                </a:solidFill>
              </a:rPr>
              <a:t> </a:t>
            </a:r>
            <a:r>
              <a:rPr lang="de-DE" sz="1800" dirty="0" err="1">
                <a:solidFill>
                  <a:srgbClr val="003D6A"/>
                </a:solidFill>
              </a:rPr>
              <a:t>drive</a:t>
            </a:r>
            <a:r>
              <a:rPr lang="de-DE" sz="1800" dirty="0">
                <a:solidFill>
                  <a:srgbClr val="003D6A"/>
                </a:solidFill>
              </a:rPr>
              <a:t> </a:t>
            </a:r>
            <a:r>
              <a:rPr lang="de-DE" sz="1800" dirty="0" err="1">
                <a:solidFill>
                  <a:srgbClr val="003D6A"/>
                </a:solidFill>
              </a:rPr>
              <a:t>concept</a:t>
            </a:r>
            <a:endParaRPr lang="de-DE" sz="1800" dirty="0">
              <a:solidFill>
                <a:srgbClr val="003D6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1800" dirty="0" err="1">
                <a:solidFill>
                  <a:srgbClr val="003D6A"/>
                </a:solidFill>
              </a:rPr>
              <a:t>Hardened</a:t>
            </a:r>
            <a:r>
              <a:rPr lang="de-DE" sz="1800" dirty="0">
                <a:solidFill>
                  <a:srgbClr val="003D6A"/>
                </a:solidFill>
              </a:rPr>
              <a:t> and </a:t>
            </a:r>
            <a:r>
              <a:rPr lang="de-DE" sz="1800" dirty="0" err="1">
                <a:solidFill>
                  <a:srgbClr val="003D6A"/>
                </a:solidFill>
              </a:rPr>
              <a:t>extremely</a:t>
            </a:r>
            <a:r>
              <a:rPr lang="de-DE" sz="1800" dirty="0">
                <a:solidFill>
                  <a:srgbClr val="003D6A"/>
                </a:solidFill>
              </a:rPr>
              <a:t> rigid </a:t>
            </a:r>
            <a:r>
              <a:rPr lang="de-DE" sz="1800" dirty="0" err="1">
                <a:solidFill>
                  <a:srgbClr val="003D6A"/>
                </a:solidFill>
              </a:rPr>
              <a:t>base</a:t>
            </a:r>
            <a:r>
              <a:rPr lang="de-DE" sz="1800" dirty="0">
                <a:solidFill>
                  <a:srgbClr val="003D6A"/>
                </a:solidFill>
              </a:rPr>
              <a:t> </a:t>
            </a:r>
            <a:r>
              <a:rPr lang="de-DE" sz="1800" dirty="0" err="1">
                <a:solidFill>
                  <a:srgbClr val="003D6A"/>
                </a:solidFill>
              </a:rPr>
              <a:t>body</a:t>
            </a:r>
            <a:endParaRPr lang="de-DE" sz="1800" dirty="0">
              <a:solidFill>
                <a:srgbClr val="003D6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1800" dirty="0">
                <a:solidFill>
                  <a:srgbClr val="003D6A"/>
                </a:solidFill>
              </a:rPr>
              <a:t>Central </a:t>
            </a:r>
            <a:r>
              <a:rPr lang="de-DE" sz="1800" dirty="0" err="1">
                <a:solidFill>
                  <a:srgbClr val="003D6A"/>
                </a:solidFill>
              </a:rPr>
              <a:t>lubrication</a:t>
            </a:r>
            <a:r>
              <a:rPr lang="de-DE" sz="1800" dirty="0">
                <a:solidFill>
                  <a:srgbClr val="003D6A"/>
                </a:solidFill>
              </a:rPr>
              <a:t> </a:t>
            </a:r>
            <a:r>
              <a:rPr lang="de-DE" sz="1800" dirty="0" err="1">
                <a:solidFill>
                  <a:srgbClr val="003D6A"/>
                </a:solidFill>
              </a:rPr>
              <a:t>system</a:t>
            </a:r>
            <a:r>
              <a:rPr lang="de-DE" sz="1800" dirty="0">
                <a:solidFill>
                  <a:srgbClr val="003D6A"/>
                </a:solidFill>
              </a:rPr>
              <a:t> </a:t>
            </a:r>
            <a:r>
              <a:rPr lang="de-DE" sz="1800" dirty="0" err="1">
                <a:solidFill>
                  <a:srgbClr val="003D6A"/>
                </a:solidFill>
              </a:rPr>
              <a:t>with</a:t>
            </a:r>
            <a:r>
              <a:rPr lang="de-DE" sz="1800" dirty="0">
                <a:solidFill>
                  <a:srgbClr val="003D6A"/>
                </a:solidFill>
              </a:rPr>
              <a:t> </a:t>
            </a:r>
            <a:r>
              <a:rPr lang="de-DE" sz="1800" dirty="0" err="1">
                <a:solidFill>
                  <a:srgbClr val="003D6A"/>
                </a:solidFill>
              </a:rPr>
              <a:t>grease</a:t>
            </a:r>
            <a:r>
              <a:rPr lang="de-DE" sz="1800" dirty="0">
                <a:solidFill>
                  <a:srgbClr val="003D6A"/>
                </a:solidFill>
              </a:rPr>
              <a:t> </a:t>
            </a:r>
            <a:r>
              <a:rPr lang="de-DE" sz="1800" dirty="0" err="1">
                <a:solidFill>
                  <a:srgbClr val="003D6A"/>
                </a:solidFill>
              </a:rPr>
              <a:t>reservoir</a:t>
            </a:r>
            <a:endParaRPr lang="de-DE" sz="1800" dirty="0">
              <a:solidFill>
                <a:srgbClr val="003D6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1800" dirty="0" err="1">
                <a:solidFill>
                  <a:srgbClr val="003D6A"/>
                </a:solidFill>
              </a:rPr>
              <a:t>Sealing</a:t>
            </a:r>
            <a:r>
              <a:rPr lang="de-DE" sz="1800" dirty="0">
                <a:solidFill>
                  <a:srgbClr val="003D6A"/>
                </a:solidFill>
              </a:rPr>
              <a:t> </a:t>
            </a:r>
            <a:r>
              <a:rPr lang="de-DE" sz="1800" dirty="0" err="1">
                <a:solidFill>
                  <a:srgbClr val="003D6A"/>
                </a:solidFill>
              </a:rPr>
              <a:t>the</a:t>
            </a:r>
            <a:r>
              <a:rPr lang="de-DE" sz="1800" dirty="0">
                <a:solidFill>
                  <a:srgbClr val="003D6A"/>
                </a:solidFill>
              </a:rPr>
              <a:t> </a:t>
            </a:r>
            <a:r>
              <a:rPr lang="de-DE" sz="1800" dirty="0" err="1">
                <a:solidFill>
                  <a:srgbClr val="003D6A"/>
                </a:solidFill>
              </a:rPr>
              <a:t>lathe</a:t>
            </a:r>
            <a:r>
              <a:rPr lang="de-DE" sz="1800" dirty="0">
                <a:solidFill>
                  <a:srgbClr val="003D6A"/>
                </a:solidFill>
              </a:rPr>
              <a:t> </a:t>
            </a:r>
            <a:r>
              <a:rPr lang="de-DE" sz="1800" dirty="0" err="1">
                <a:solidFill>
                  <a:srgbClr val="003D6A"/>
                </a:solidFill>
              </a:rPr>
              <a:t>chuck</a:t>
            </a:r>
            <a:endParaRPr lang="de-DE" sz="1800" dirty="0">
              <a:solidFill>
                <a:srgbClr val="003D6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1800" dirty="0">
                <a:solidFill>
                  <a:srgbClr val="003D6A"/>
                </a:solidFill>
              </a:rPr>
              <a:t>Long </a:t>
            </a:r>
            <a:r>
              <a:rPr lang="de-DE" sz="1800" dirty="0" err="1">
                <a:solidFill>
                  <a:srgbClr val="003D6A"/>
                </a:solidFill>
              </a:rPr>
              <a:t>jaw</a:t>
            </a:r>
            <a:r>
              <a:rPr lang="de-DE" sz="1800" dirty="0">
                <a:solidFill>
                  <a:srgbClr val="003D6A"/>
                </a:solidFill>
              </a:rPr>
              <a:t> </a:t>
            </a:r>
            <a:r>
              <a:rPr lang="de-DE" sz="1800" dirty="0" err="1">
                <a:solidFill>
                  <a:srgbClr val="003D6A"/>
                </a:solidFill>
              </a:rPr>
              <a:t>guidance</a:t>
            </a:r>
            <a:endParaRPr lang="de-DE" sz="1800" dirty="0">
              <a:solidFill>
                <a:srgbClr val="003D6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1800" dirty="0">
                <a:solidFill>
                  <a:srgbClr val="003D6A"/>
                </a:solidFill>
              </a:rPr>
              <a:t>Standard </a:t>
            </a:r>
            <a:r>
              <a:rPr lang="de-DE" sz="1800" dirty="0" err="1">
                <a:solidFill>
                  <a:srgbClr val="003D6A"/>
                </a:solidFill>
              </a:rPr>
              <a:t>jaw</a:t>
            </a:r>
            <a:r>
              <a:rPr lang="de-DE" sz="1800" dirty="0">
                <a:solidFill>
                  <a:srgbClr val="003D6A"/>
                </a:solidFill>
              </a:rPr>
              <a:t> interface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>
                <a:solidFill>
                  <a:srgbClr val="003D6A"/>
                </a:solidFill>
              </a:rPr>
              <a:t>Operation via </a:t>
            </a:r>
            <a:r>
              <a:rPr lang="de-DE" sz="1800" dirty="0" err="1">
                <a:solidFill>
                  <a:srgbClr val="003D6A"/>
                </a:solidFill>
              </a:rPr>
              <a:t>hexagon</a:t>
            </a:r>
            <a:r>
              <a:rPr lang="de-DE" sz="1800" dirty="0">
                <a:solidFill>
                  <a:srgbClr val="003D6A"/>
                </a:solidFill>
              </a:rPr>
              <a:t> </a:t>
            </a:r>
            <a:r>
              <a:rPr lang="de-DE" sz="1800" dirty="0" err="1">
                <a:solidFill>
                  <a:srgbClr val="003D6A"/>
                </a:solidFill>
              </a:rPr>
              <a:t>connection</a:t>
            </a:r>
            <a:endParaRPr lang="de-DE" sz="1800" dirty="0">
              <a:solidFill>
                <a:srgbClr val="003D6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1800" dirty="0" err="1">
                <a:solidFill>
                  <a:srgbClr val="003D6A"/>
                </a:solidFill>
              </a:rPr>
              <a:t>Indicator</a:t>
            </a:r>
            <a:r>
              <a:rPr lang="de-DE" sz="1800" dirty="0">
                <a:solidFill>
                  <a:srgbClr val="003D6A"/>
                </a:solidFill>
              </a:rPr>
              <a:t> </a:t>
            </a:r>
            <a:r>
              <a:rPr lang="de-DE" sz="1800" dirty="0" err="1">
                <a:solidFill>
                  <a:srgbClr val="003D6A"/>
                </a:solidFill>
              </a:rPr>
              <a:t>pin</a:t>
            </a:r>
            <a:endParaRPr lang="de-DE" sz="1800" dirty="0">
              <a:solidFill>
                <a:srgbClr val="003D6A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7330257-4A91-E7EE-A1F8-161C01BB3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451" y="2003997"/>
            <a:ext cx="6043657" cy="35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18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7E98EA-1E7D-FCB7-2422-898AB68C0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Function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C3D6920-50A7-FA48-65AE-DCC956C273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121DD21-C1BF-5B22-5C45-5114E49939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2F7B43-69AA-17B9-4463-783F6F901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62" y="2130666"/>
            <a:ext cx="1800000" cy="1800000"/>
          </a:xfrm>
          <a:prstGeom prst="rect">
            <a:avLst/>
          </a:prstGeom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24601F9-A701-0A13-3D58-7079A922F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556" y="2130666"/>
            <a:ext cx="1800859" cy="1800000"/>
          </a:xfrm>
          <a:prstGeom prst="rect">
            <a:avLst/>
          </a:prstGeom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F5D21CA-40FA-44CF-DE0A-08691C678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7419" y="2130666"/>
            <a:ext cx="1800859" cy="1800000"/>
          </a:xfrm>
          <a:prstGeom prst="rect">
            <a:avLst/>
          </a:prstGeom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5F9ADF5-83EF-AE9A-057C-FF188DE10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3803" y="2130666"/>
            <a:ext cx="1681336" cy="1800000"/>
          </a:xfrm>
          <a:prstGeom prst="rect">
            <a:avLst/>
          </a:prstGeom>
          <a:ln>
            <a:noFill/>
          </a:ln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C606B81-485F-8BE1-8A5A-EB746963F3A1}"/>
              </a:ext>
            </a:extLst>
          </p:cNvPr>
          <p:cNvGrpSpPr/>
          <p:nvPr/>
        </p:nvGrpSpPr>
        <p:grpSpPr>
          <a:xfrm>
            <a:off x="384380" y="4015508"/>
            <a:ext cx="2372400" cy="1510119"/>
            <a:chOff x="0" y="6863"/>
            <a:chExt cx="4503170" cy="468000"/>
          </a:xfrm>
        </p:grpSpPr>
        <p:sp>
          <p:nvSpPr>
            <p:cNvPr id="11" name="Rechteck: abgerundete Ecken 10">
              <a:extLst>
                <a:ext uri="{FF2B5EF4-FFF2-40B4-BE49-F238E27FC236}">
                  <a16:creationId xmlns:a16="http://schemas.microsoft.com/office/drawing/2014/main" id="{ABB5D79F-0CDE-0018-7673-59DB6E91CDAC}"/>
                </a:ext>
              </a:extLst>
            </p:cNvPr>
            <p:cNvSpPr/>
            <p:nvPr/>
          </p:nvSpPr>
          <p:spPr>
            <a:xfrm>
              <a:off x="0" y="6863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2" name="Rechteck: abgerundete Ecken 4">
              <a:extLst>
                <a:ext uri="{FF2B5EF4-FFF2-40B4-BE49-F238E27FC236}">
                  <a16:creationId xmlns:a16="http://schemas.microsoft.com/office/drawing/2014/main" id="{8E7B27CC-266F-021C-FC53-8C7A75CA3F0E}"/>
                </a:ext>
              </a:extLst>
            </p:cNvPr>
            <p:cNvSpPr txBox="1"/>
            <p:nvPr/>
          </p:nvSpPr>
          <p:spPr>
            <a:xfrm>
              <a:off x="22846" y="2970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b="1" kern="1200" dirty="0">
                  <a:solidFill>
                    <a:srgbClr val="003D6A"/>
                  </a:solidFill>
                </a:rPr>
                <a:t>Insert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the</a:t>
              </a:r>
              <a:r>
                <a:rPr lang="de-DE" sz="1500" b="1" kern="1200" dirty="0">
                  <a:solidFill>
                    <a:srgbClr val="003D6A"/>
                  </a:solidFill>
                </a:rPr>
                <a:t>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workpiece</a:t>
              </a:r>
              <a:endParaRPr lang="de-DE" sz="1500" b="1" kern="1200" dirty="0">
                <a:solidFill>
                  <a:srgbClr val="003D6A"/>
                </a:solidFill>
              </a:endParaRP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200" dirty="0">
                  <a:solidFill>
                    <a:srgbClr val="003D6A"/>
                  </a:solidFill>
                </a:rPr>
                <a:t>Round, </a:t>
              </a:r>
              <a:r>
                <a:rPr lang="de-DE" sz="1200" dirty="0" err="1">
                  <a:solidFill>
                    <a:srgbClr val="003D6A"/>
                  </a:solidFill>
                </a:rPr>
                <a:t>cubic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or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geometrically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unshaped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parts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can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be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inserted</a:t>
              </a:r>
              <a:r>
                <a:rPr lang="de-DE" sz="1200" dirty="0">
                  <a:solidFill>
                    <a:srgbClr val="003D6A"/>
                  </a:solidFill>
                </a:rPr>
                <a:t> in open </a:t>
              </a:r>
              <a:r>
                <a:rPr lang="de-DE" sz="1200" dirty="0" err="1">
                  <a:solidFill>
                    <a:srgbClr val="003D6A"/>
                  </a:solidFill>
                </a:rPr>
                <a:t>state</a:t>
              </a:r>
              <a:r>
                <a:rPr lang="de-DE" sz="1200" dirty="0">
                  <a:solidFill>
                    <a:srgbClr val="003D6A"/>
                  </a:solidFill>
                </a:rPr>
                <a:t>.</a:t>
              </a:r>
              <a:endParaRPr lang="en-US" sz="1200" kern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6BFDA661-541F-3242-22FB-915FE16EB95D}"/>
              </a:ext>
            </a:extLst>
          </p:cNvPr>
          <p:cNvGrpSpPr/>
          <p:nvPr/>
        </p:nvGrpSpPr>
        <p:grpSpPr>
          <a:xfrm>
            <a:off x="3379573" y="4013999"/>
            <a:ext cx="2372400" cy="1510119"/>
            <a:chOff x="0" y="6863"/>
            <a:chExt cx="4503170" cy="468000"/>
          </a:xfrm>
        </p:grpSpPr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B115F6E7-C547-F0DE-DD95-AFBA6AD2D9B9}"/>
                </a:ext>
              </a:extLst>
            </p:cNvPr>
            <p:cNvSpPr/>
            <p:nvPr/>
          </p:nvSpPr>
          <p:spPr>
            <a:xfrm>
              <a:off x="0" y="6863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5" name="Rechteck: abgerundete Ecken 4">
              <a:extLst>
                <a:ext uri="{FF2B5EF4-FFF2-40B4-BE49-F238E27FC236}">
                  <a16:creationId xmlns:a16="http://schemas.microsoft.com/office/drawing/2014/main" id="{C4AF6361-FFE5-E56F-DA9B-0DB55814F721}"/>
                </a:ext>
              </a:extLst>
            </p:cNvPr>
            <p:cNvSpPr txBox="1"/>
            <p:nvPr/>
          </p:nvSpPr>
          <p:spPr>
            <a:xfrm>
              <a:off x="22846" y="2970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b="1" kern="1200" dirty="0" err="1">
                  <a:solidFill>
                    <a:srgbClr val="003D6A"/>
                  </a:solidFill>
                </a:rPr>
                <a:t>Install</a:t>
              </a:r>
              <a:r>
                <a:rPr lang="de-DE" sz="1500" b="1" kern="1200" dirty="0">
                  <a:solidFill>
                    <a:srgbClr val="003D6A"/>
                  </a:solidFill>
                </a:rPr>
                <a:t>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the</a:t>
              </a:r>
              <a:r>
                <a:rPr lang="de-DE" sz="1500" b="1" kern="1200" dirty="0">
                  <a:solidFill>
                    <a:srgbClr val="003D6A"/>
                  </a:solidFill>
                </a:rPr>
                <a:t>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first</a:t>
              </a:r>
              <a:r>
                <a:rPr lang="de-DE" sz="1500" b="1" kern="1200" dirty="0">
                  <a:solidFill>
                    <a:srgbClr val="003D6A"/>
                  </a:solidFill>
                </a:rPr>
                <a:t> pair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of</a:t>
              </a:r>
              <a:r>
                <a:rPr lang="de-DE" sz="1500" b="1" kern="1200" dirty="0">
                  <a:solidFill>
                    <a:srgbClr val="003D6A"/>
                  </a:solidFill>
                </a:rPr>
                <a:t>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jaws</a:t>
              </a:r>
              <a:endParaRPr lang="de-DE" sz="1500" b="1" kern="1200" dirty="0">
                <a:solidFill>
                  <a:srgbClr val="003D6A"/>
                </a:solidFill>
              </a:endParaRP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200" dirty="0">
                  <a:solidFill>
                    <a:srgbClr val="003D6A"/>
                  </a:solidFill>
                </a:rPr>
                <a:t>By </a:t>
              </a:r>
              <a:r>
                <a:rPr lang="de-DE" sz="1200" dirty="0" err="1">
                  <a:solidFill>
                    <a:srgbClr val="003D6A"/>
                  </a:solidFill>
                </a:rPr>
                <a:t>actuating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the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manual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lathe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chuck</a:t>
              </a:r>
              <a:r>
                <a:rPr lang="de-DE" sz="1200" dirty="0">
                  <a:solidFill>
                    <a:srgbClr val="003D6A"/>
                  </a:solidFill>
                </a:rPr>
                <a:t>, </a:t>
              </a:r>
              <a:r>
                <a:rPr lang="de-DE" sz="1200" dirty="0" err="1">
                  <a:solidFill>
                    <a:srgbClr val="003D6A"/>
                  </a:solidFill>
                </a:rPr>
                <a:t>the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first</a:t>
              </a:r>
              <a:r>
                <a:rPr lang="de-DE" sz="1200" dirty="0">
                  <a:solidFill>
                    <a:srgbClr val="003D6A"/>
                  </a:solidFill>
                </a:rPr>
                <a:t> pair </a:t>
              </a:r>
              <a:r>
                <a:rPr lang="de-DE" sz="1200" dirty="0" err="1">
                  <a:solidFill>
                    <a:srgbClr val="003D6A"/>
                  </a:solidFill>
                </a:rPr>
                <a:t>of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jaws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contacts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the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workpiece</a:t>
              </a:r>
              <a:r>
                <a:rPr lang="de-DE" sz="1200" dirty="0">
                  <a:solidFill>
                    <a:srgbClr val="003D6A"/>
                  </a:solidFill>
                </a:rPr>
                <a:t>. The </a:t>
              </a:r>
              <a:r>
                <a:rPr lang="de-DE" sz="1200" dirty="0" err="1">
                  <a:solidFill>
                    <a:srgbClr val="003D6A"/>
                  </a:solidFill>
                </a:rPr>
                <a:t>workpiece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is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now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centered</a:t>
              </a:r>
              <a:r>
                <a:rPr lang="de-DE" sz="1200" dirty="0">
                  <a:solidFill>
                    <a:srgbClr val="003D6A"/>
                  </a:solidFill>
                </a:rPr>
                <a:t> in </a:t>
              </a:r>
              <a:r>
                <a:rPr lang="de-DE" sz="1200" dirty="0" err="1">
                  <a:solidFill>
                    <a:srgbClr val="003D6A"/>
                  </a:solidFill>
                </a:rPr>
                <a:t>this</a:t>
              </a:r>
              <a:r>
                <a:rPr lang="de-DE" sz="1200" dirty="0">
                  <a:solidFill>
                    <a:srgbClr val="003D6A"/>
                  </a:solidFill>
                </a:rPr>
                <a:t> plane.</a:t>
              </a:r>
              <a:endParaRPr lang="en-US" sz="1200" kern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275CF1B-4F07-25A7-EB9F-23585CEE4C16}"/>
              </a:ext>
            </a:extLst>
          </p:cNvPr>
          <p:cNvGrpSpPr/>
          <p:nvPr/>
        </p:nvGrpSpPr>
        <p:grpSpPr>
          <a:xfrm>
            <a:off x="6447185" y="4003440"/>
            <a:ext cx="2372400" cy="1510119"/>
            <a:chOff x="0" y="6863"/>
            <a:chExt cx="4503170" cy="468000"/>
          </a:xfrm>
        </p:grpSpPr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8D95977D-D2A4-A96E-4901-A771A9FB97B8}"/>
                </a:ext>
              </a:extLst>
            </p:cNvPr>
            <p:cNvSpPr/>
            <p:nvPr/>
          </p:nvSpPr>
          <p:spPr>
            <a:xfrm>
              <a:off x="0" y="6863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8" name="Rechteck: abgerundete Ecken 4">
              <a:extLst>
                <a:ext uri="{FF2B5EF4-FFF2-40B4-BE49-F238E27FC236}">
                  <a16:creationId xmlns:a16="http://schemas.microsoft.com/office/drawing/2014/main" id="{02AC9BA9-F913-F83D-64DD-15FDAE2C0380}"/>
                </a:ext>
              </a:extLst>
            </p:cNvPr>
            <p:cNvSpPr txBox="1"/>
            <p:nvPr/>
          </p:nvSpPr>
          <p:spPr>
            <a:xfrm>
              <a:off x="22846" y="2970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b="1" kern="1200" dirty="0" err="1">
                  <a:solidFill>
                    <a:srgbClr val="003D6A"/>
                  </a:solidFill>
                </a:rPr>
                <a:t>Install</a:t>
              </a:r>
              <a:r>
                <a:rPr lang="de-DE" sz="1500" b="1" kern="1200" dirty="0">
                  <a:solidFill>
                    <a:srgbClr val="003D6A"/>
                  </a:solidFill>
                </a:rPr>
                <a:t>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the</a:t>
              </a:r>
              <a:r>
                <a:rPr lang="de-DE" sz="1500" b="1" kern="1200" dirty="0">
                  <a:solidFill>
                    <a:srgbClr val="003D6A"/>
                  </a:solidFill>
                </a:rPr>
                <a:t>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second</a:t>
              </a:r>
              <a:r>
                <a:rPr lang="de-DE" sz="1500" b="1" kern="1200" dirty="0">
                  <a:solidFill>
                    <a:srgbClr val="003D6A"/>
                  </a:solidFill>
                </a:rPr>
                <a:t> pair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of</a:t>
              </a:r>
              <a:r>
                <a:rPr lang="de-DE" sz="1500" b="1" kern="1200" dirty="0">
                  <a:solidFill>
                    <a:srgbClr val="003D6A"/>
                  </a:solidFill>
                </a:rPr>
                <a:t>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jaws</a:t>
              </a:r>
              <a:endParaRPr lang="de-DE" sz="1500" b="1" kern="1200" dirty="0">
                <a:solidFill>
                  <a:srgbClr val="003D6A"/>
                </a:solidFill>
              </a:endParaRP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solidFill>
                    <a:srgbClr val="003D6A"/>
                  </a:solidFill>
                </a:rPr>
                <a:t>During further actuation, the second pair of jaws also contacts the workpiece and moves the workpiece in this plane to the center.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3B1B92B1-B2DF-3BDE-6996-7C89C950A6F8}"/>
              </a:ext>
            </a:extLst>
          </p:cNvPr>
          <p:cNvGrpSpPr/>
          <p:nvPr/>
        </p:nvGrpSpPr>
        <p:grpSpPr>
          <a:xfrm>
            <a:off x="9514812" y="4001929"/>
            <a:ext cx="2372400" cy="1510119"/>
            <a:chOff x="0" y="6863"/>
            <a:chExt cx="4503170" cy="468000"/>
          </a:xfrm>
        </p:grpSpPr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539971BF-6BC8-9F85-F1ED-77ABD267EE15}"/>
                </a:ext>
              </a:extLst>
            </p:cNvPr>
            <p:cNvSpPr/>
            <p:nvPr/>
          </p:nvSpPr>
          <p:spPr>
            <a:xfrm>
              <a:off x="0" y="6863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1" name="Rechteck: abgerundete Ecken 4">
              <a:extLst>
                <a:ext uri="{FF2B5EF4-FFF2-40B4-BE49-F238E27FC236}">
                  <a16:creationId xmlns:a16="http://schemas.microsoft.com/office/drawing/2014/main" id="{0E62774B-1466-14EB-3F0A-02AE9ED79EE5}"/>
                </a:ext>
              </a:extLst>
            </p:cNvPr>
            <p:cNvSpPr txBox="1"/>
            <p:nvPr/>
          </p:nvSpPr>
          <p:spPr>
            <a:xfrm>
              <a:off x="22846" y="2970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b="1" kern="1200" dirty="0" err="1">
                  <a:solidFill>
                    <a:srgbClr val="003D6A"/>
                  </a:solidFill>
                </a:rPr>
                <a:t>Clamp</a:t>
              </a:r>
              <a:r>
                <a:rPr lang="de-DE" sz="1500" b="1" kern="1200" dirty="0">
                  <a:solidFill>
                    <a:srgbClr val="003D6A"/>
                  </a:solidFill>
                </a:rPr>
                <a:t>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the</a:t>
              </a:r>
              <a:r>
                <a:rPr lang="de-DE" sz="1500" b="1" kern="1200" dirty="0">
                  <a:solidFill>
                    <a:srgbClr val="003D6A"/>
                  </a:solidFill>
                </a:rPr>
                <a:t> </a:t>
              </a:r>
              <a:r>
                <a:rPr lang="de-DE" sz="1500" b="1" kern="1200" dirty="0" err="1">
                  <a:solidFill>
                    <a:srgbClr val="003D6A"/>
                  </a:solidFill>
                </a:rPr>
                <a:t>workpiece</a:t>
              </a:r>
              <a:endParaRPr lang="de-DE" sz="1500" b="1" kern="1200" dirty="0">
                <a:solidFill>
                  <a:srgbClr val="003D6A"/>
                </a:solidFill>
              </a:endParaRP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solidFill>
                    <a:srgbClr val="003D6A"/>
                  </a:solidFill>
                </a:rPr>
                <a:t>If both pairs of jaws are in contact with the workpiece, the workpiece is clamped evenly and centrally with the fully clamping force.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3874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7E98EA-1E7D-FCB7-2422-898AB68C0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Maximum </a:t>
            </a:r>
            <a:r>
              <a:rPr lang="de-DE" dirty="0" err="1"/>
              <a:t>flexibility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C3D6920-50A7-FA48-65AE-DCC956C273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121DD21-C1BF-5B22-5C45-5114E49939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82E1E63-83BA-47D6-804B-48DB7FC289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82" r="2137" b="2555"/>
          <a:stretch/>
        </p:blipFill>
        <p:spPr>
          <a:xfrm>
            <a:off x="5085949" y="1421395"/>
            <a:ext cx="5942401" cy="2360065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B3C854E9-2D77-6D21-8A8A-F6A13C88E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sz="1800" dirty="0" err="1">
                <a:solidFill>
                  <a:srgbClr val="003D6A"/>
                </a:solidFill>
              </a:rPr>
              <a:t>small</a:t>
            </a:r>
            <a:r>
              <a:rPr lang="de-DE" sz="1800" dirty="0">
                <a:solidFill>
                  <a:srgbClr val="003D6A"/>
                </a:solidFill>
              </a:rPr>
              <a:t> </a:t>
            </a:r>
            <a:r>
              <a:rPr lang="de-DE" sz="1800" dirty="0" err="1">
                <a:solidFill>
                  <a:srgbClr val="003D6A"/>
                </a:solidFill>
              </a:rPr>
              <a:t>workpieces</a:t>
            </a:r>
            <a:endParaRPr lang="de-DE" sz="1800" dirty="0">
              <a:solidFill>
                <a:srgbClr val="003D6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1800" dirty="0">
                <a:solidFill>
                  <a:srgbClr val="003D6A"/>
                </a:solidFill>
              </a:rPr>
              <a:t>large </a:t>
            </a:r>
            <a:r>
              <a:rPr lang="de-DE" sz="1800" dirty="0" err="1">
                <a:solidFill>
                  <a:srgbClr val="003D6A"/>
                </a:solidFill>
              </a:rPr>
              <a:t>workpieces</a:t>
            </a:r>
            <a:endParaRPr lang="de-DE" sz="1800" dirty="0">
              <a:solidFill>
                <a:srgbClr val="003D6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1800" dirty="0" err="1">
                <a:solidFill>
                  <a:srgbClr val="003D6A"/>
                </a:solidFill>
              </a:rPr>
              <a:t>rectangular</a:t>
            </a:r>
            <a:r>
              <a:rPr lang="de-DE" sz="1800" dirty="0">
                <a:solidFill>
                  <a:srgbClr val="003D6A"/>
                </a:solidFill>
              </a:rPr>
              <a:t> </a:t>
            </a:r>
            <a:r>
              <a:rPr lang="de-DE" sz="1800" dirty="0" err="1">
                <a:solidFill>
                  <a:srgbClr val="003D6A"/>
                </a:solidFill>
              </a:rPr>
              <a:t>workpieces</a:t>
            </a:r>
            <a:endParaRPr lang="de-DE" sz="1800" dirty="0">
              <a:solidFill>
                <a:srgbClr val="003D6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1800" dirty="0" err="1">
                <a:solidFill>
                  <a:srgbClr val="003D6A"/>
                </a:solidFill>
              </a:rPr>
              <a:t>square</a:t>
            </a:r>
            <a:r>
              <a:rPr lang="de-DE" sz="1800" dirty="0">
                <a:solidFill>
                  <a:srgbClr val="003D6A"/>
                </a:solidFill>
              </a:rPr>
              <a:t> </a:t>
            </a:r>
            <a:r>
              <a:rPr lang="de-DE" sz="1800" dirty="0" err="1">
                <a:solidFill>
                  <a:srgbClr val="003D6A"/>
                </a:solidFill>
              </a:rPr>
              <a:t>workpieces</a:t>
            </a:r>
            <a:endParaRPr lang="de-DE" sz="1800" dirty="0">
              <a:solidFill>
                <a:srgbClr val="003D6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1800" dirty="0" err="1">
                <a:solidFill>
                  <a:srgbClr val="003D6A"/>
                </a:solidFill>
              </a:rPr>
              <a:t>free</a:t>
            </a:r>
            <a:r>
              <a:rPr lang="de-DE" sz="1800" dirty="0">
                <a:solidFill>
                  <a:srgbClr val="003D6A"/>
                </a:solidFill>
              </a:rPr>
              <a:t>-form </a:t>
            </a:r>
            <a:r>
              <a:rPr lang="de-DE" sz="1800" dirty="0" err="1">
                <a:solidFill>
                  <a:srgbClr val="003D6A"/>
                </a:solidFill>
              </a:rPr>
              <a:t>parts</a:t>
            </a:r>
            <a:endParaRPr lang="de-DE" sz="1800" dirty="0">
              <a:solidFill>
                <a:srgbClr val="003D6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1800" dirty="0" err="1">
                <a:solidFill>
                  <a:srgbClr val="003D6A"/>
                </a:solidFill>
              </a:rPr>
              <a:t>semicircular</a:t>
            </a:r>
            <a:r>
              <a:rPr lang="de-DE" sz="1800" dirty="0">
                <a:solidFill>
                  <a:srgbClr val="003D6A"/>
                </a:solidFill>
              </a:rPr>
              <a:t> and angular </a:t>
            </a:r>
            <a:r>
              <a:rPr lang="de-DE" sz="1800" dirty="0" err="1">
                <a:solidFill>
                  <a:srgbClr val="003D6A"/>
                </a:solidFill>
              </a:rPr>
              <a:t>workpieces</a:t>
            </a:r>
            <a:endParaRPr lang="de-DE" sz="1800" dirty="0">
              <a:solidFill>
                <a:srgbClr val="003D6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1800" dirty="0" err="1">
                <a:solidFill>
                  <a:srgbClr val="003D6A"/>
                </a:solidFill>
              </a:rPr>
              <a:t>cams</a:t>
            </a:r>
            <a:endParaRPr lang="de-DE" sz="1800" dirty="0">
              <a:solidFill>
                <a:srgbClr val="003D6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1800" dirty="0" err="1">
                <a:solidFill>
                  <a:srgbClr val="003D6A"/>
                </a:solidFill>
              </a:rPr>
              <a:t>inclined</a:t>
            </a:r>
            <a:r>
              <a:rPr lang="de-DE" sz="1800" dirty="0">
                <a:solidFill>
                  <a:srgbClr val="003D6A"/>
                </a:solidFill>
              </a:rPr>
              <a:t> </a:t>
            </a:r>
            <a:r>
              <a:rPr lang="de-DE" sz="1800" dirty="0" err="1">
                <a:solidFill>
                  <a:srgbClr val="003D6A"/>
                </a:solidFill>
              </a:rPr>
              <a:t>workpieces</a:t>
            </a:r>
            <a:endParaRPr lang="de-DE" sz="1800" dirty="0">
              <a:solidFill>
                <a:srgbClr val="003D6A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B659542-382C-CD97-42D0-624B319E9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73" b="1717"/>
          <a:stretch/>
        </p:blipFill>
        <p:spPr>
          <a:xfrm>
            <a:off x="5085949" y="3829614"/>
            <a:ext cx="5942401" cy="2458173"/>
          </a:xfrm>
          <a:prstGeom prst="rect">
            <a:avLst/>
          </a:prstGeom>
        </p:spPr>
      </p:pic>
      <p:sp>
        <p:nvSpPr>
          <p:cNvPr id="5" name="Interaktive Schaltfläche: Video 4">
            <a:hlinkClick r:id="rId4" highlightClick="1"/>
            <a:extLst>
              <a:ext uri="{FF2B5EF4-FFF2-40B4-BE49-F238E27FC236}">
                <a16:creationId xmlns:a16="http://schemas.microsoft.com/office/drawing/2014/main" id="{24008C30-CAB1-B7ED-6E4A-2BF7D5568EC7}"/>
              </a:ext>
            </a:extLst>
          </p:cNvPr>
          <p:cNvSpPr/>
          <p:nvPr/>
        </p:nvSpPr>
        <p:spPr>
          <a:xfrm>
            <a:off x="658813" y="5785312"/>
            <a:ext cx="797796" cy="599041"/>
          </a:xfrm>
          <a:prstGeom prst="actionButtonMovie">
            <a:avLst/>
          </a:prstGeom>
          <a:solidFill>
            <a:srgbClr val="003D6A"/>
          </a:solidFill>
          <a:ln>
            <a:solidFill>
              <a:srgbClr val="009EE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9E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607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DE_0922.pptx  -  Schreibgeschützt" id="{4298973D-B7AC-4132-AD43-9C7B7D622846}" vid="{5A0A0944-1A7D-41BE-98B4-CC0FE867934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f5ff714-ab33-4ccd-83ba-1de482974b2e">
      <Terms xmlns="http://schemas.microsoft.com/office/infopath/2007/PartnerControls"/>
    </lcf76f155ced4ddcb4097134ff3c332f>
    <TranslatedDocument xmlns="7f5ff714-ab33-4ccd-83ba-1de482974b2e" xsi:nil="true"/>
    <A41Translate xmlns="68fe0552-0b47-48a0-9804-f2883f6a46fe" xsi:nil="true"/>
    <Language xmlns="7f5ff714-ab33-4ccd-83ba-1de482974b2e" xsi:nil="true"/>
    <TaxCatchAll xmlns="68fe0552-0b47-48a0-9804-f2883f6a46f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64D347772E57A44B478AE82317EDD2A" ma:contentTypeVersion="18" ma:contentTypeDescription="Ein neues Dokument erstellen." ma:contentTypeScope="" ma:versionID="f190ee0c6ad5ff5900777099f274a227">
  <xsd:schema xmlns:xsd="http://www.w3.org/2001/XMLSchema" xmlns:xs="http://www.w3.org/2001/XMLSchema" xmlns:p="http://schemas.microsoft.com/office/2006/metadata/properties" xmlns:ns2="7f5ff714-ab33-4ccd-83ba-1de482974b2e" xmlns:ns3="68fe0552-0b47-48a0-9804-f2883f6a46fe" targetNamespace="http://schemas.microsoft.com/office/2006/metadata/properties" ma:root="true" ma:fieldsID="a34911ecfd259b7ae0fe495845c8238c" ns2:_="" ns3:_="">
    <xsd:import namespace="7f5ff714-ab33-4ccd-83ba-1de482974b2e"/>
    <xsd:import namespace="68fe0552-0b47-48a0-9804-f2883f6a46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Language" minOccurs="0"/>
                <xsd:element ref="ns3:A41Translate" minOccurs="0"/>
                <xsd:element ref="ns2:TranslatedDocu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5ff714-ab33-4ccd-83ba-1de482974b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Language" ma:index="22" nillable="true" ma:displayName="Language" ma:internalName="Language">
      <xsd:simpleType>
        <xsd:restriction base="dms:Choice">
          <xsd:enumeration value="EN"/>
          <xsd:enumeration value="DE"/>
          <xsd:enumeration value="IT"/>
          <xsd:enumeration value="FR"/>
          <xsd:enumeration value="ES"/>
          <xsd:enumeration value="RU"/>
          <xsd:enumeration value="CN"/>
        </xsd:restriction>
      </xsd:simpleType>
    </xsd:element>
    <xsd:element name="TranslatedDocument" ma:index="24" nillable="true" ma:displayName="TranslatedDocument" ma:internalName="TranslatedDocument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fe0552-0b47-48a0-9804-f2883f6a46fe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5940dc9-503e-4ce4-a0ff-c9997671980d}" ma:internalName="TaxCatchAll" ma:showField="CatchAllData" ma:web="68fe0552-0b47-48a0-9804-f2883f6a46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A41Translate" ma:index="23" nillable="true" ma:displayName="Translate" ma:internalName="A41Translate">
      <xsd:simpleType>
        <xsd:restriction base="dms:Number">
          <xsd:minInclusive value="0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0DE43F-248A-4909-8D12-88AE5397561E}">
  <ds:schemaRefs>
    <ds:schemaRef ds:uri="http://schemas.microsoft.com/office/2006/metadata/properties"/>
    <ds:schemaRef ds:uri="http://purl.org/dc/elements/1.1/"/>
    <ds:schemaRef ds:uri="7f5ff714-ab33-4ccd-83ba-1de482974b2e"/>
    <ds:schemaRef ds:uri="68fe0552-0b47-48a0-9804-f2883f6a46fe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210AEE6-8C61-4BB4-8C13-344880A48A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5ff714-ab33-4ccd-83ba-1de482974b2e"/>
    <ds:schemaRef ds:uri="68fe0552-0b47-48a0-9804-f2883f6a46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FD32E7D-CE6D-431D-9EF0-51FC1DBCDD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Schunk_PPT-Vorlage_Hand_in_Hand_DE_0922 (2)</Template>
  <TotalTime>0</TotalTime>
  <Words>841</Words>
  <Application>Microsoft Office PowerPoint</Application>
  <PresentationFormat>Breitbild</PresentationFormat>
  <Paragraphs>199</Paragraphs>
  <Slides>19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6" baseType="lpstr">
      <vt:lpstr>Symbol</vt:lpstr>
      <vt:lpstr>Fago Pro</vt:lpstr>
      <vt:lpstr>Wingdings</vt:lpstr>
      <vt:lpstr>Arial</vt:lpstr>
      <vt:lpstr>Calibri</vt:lpstr>
      <vt:lpstr>Courier New</vt:lpstr>
      <vt:lpstr>Office</vt:lpstr>
      <vt:lpstr>ROTA-M flex 2+2  ROTA-ML flex 2+2 </vt:lpstr>
      <vt:lpstr> Lathe Chucks  ROTA-M flex 2+2 ROTA-ML flex 2+2</vt:lpstr>
      <vt:lpstr>Highlights I Field of application</vt:lpstr>
      <vt:lpstr>From size 500</vt:lpstr>
      <vt:lpstr>Significant weight reduction in the new generation – Facelift ROTA-ML flex 2+2</vt:lpstr>
      <vt:lpstr>Significant weight reduction in the new generation – Facelift ROTA-ML flex 2+2</vt:lpstr>
      <vt:lpstr>Function</vt:lpstr>
      <vt:lpstr>Function</vt:lpstr>
      <vt:lpstr>Maximum flexibility</vt:lpstr>
      <vt:lpstr>Highlights</vt:lpstr>
      <vt:lpstr>Highlights</vt:lpstr>
      <vt:lpstr>Highlights</vt:lpstr>
      <vt:lpstr>Top console jaws</vt:lpstr>
      <vt:lpstr>Top console jaws</vt:lpstr>
      <vt:lpstr>Example of application</vt:lpstr>
      <vt:lpstr>Example of application</vt:lpstr>
      <vt:lpstr>Example of applicaton</vt:lpstr>
      <vt:lpstr>Technical data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ROTA-ML flex 2+2</dc:title>
  <dc:creator>Gröner, Ann-Kathrin</dc:creator>
  <cp:lastModifiedBy>Holstein, Dominikus Simon</cp:lastModifiedBy>
  <cp:revision>644</cp:revision>
  <cp:lastPrinted>2022-12-07T08:38:54Z</cp:lastPrinted>
  <dcterms:created xsi:type="dcterms:W3CDTF">2022-11-30T08:45:27Z</dcterms:created>
  <dcterms:modified xsi:type="dcterms:W3CDTF">2025-03-14T12:39:02Z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0x010100664D347772E57A44B478AE82317EDD2A</vt:lpwstr>
  </property>
  <property fmtid="{D5CDD505-2E9C-101B-9397-08002B2CF9AE}" pid="3" name="MediaServiceImageTags">
    <vt:lpwstr/>
  </property>
</Properties>
</file>