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5"/>
  </p:notesMasterIdLst>
  <p:handoutMasterIdLst>
    <p:handoutMasterId r:id="rId16"/>
  </p:handoutMasterIdLst>
  <p:sldIdLst>
    <p:sldId id="330" r:id="rId2"/>
    <p:sldId id="413" r:id="rId3"/>
    <p:sldId id="416" r:id="rId4"/>
    <p:sldId id="417" r:id="rId5"/>
    <p:sldId id="418" r:id="rId6"/>
    <p:sldId id="419" r:id="rId7"/>
    <p:sldId id="420" r:id="rId8"/>
    <p:sldId id="421" r:id="rId9"/>
    <p:sldId id="422" r:id="rId10"/>
    <p:sldId id="423" r:id="rId11"/>
    <p:sldId id="424" r:id="rId12"/>
    <p:sldId id="425" r:id="rId13"/>
    <p:sldId id="427" r:id="rId14"/>
  </p:sldIdLst>
  <p:sldSz cx="9144000" cy="5143500" type="screen16x9"/>
  <p:notesSz cx="6797675" cy="9926638"/>
  <p:defaultTextStyle>
    <a:defPPr>
      <a:defRPr lang="de-DE"/>
    </a:defPPr>
    <a:lvl1pPr marL="0" algn="l" defTabSz="457171" rtl="0" eaLnBrk="1" latinLnBrk="0" hangingPunct="1">
      <a:defRPr sz="1800" kern="1200">
        <a:solidFill>
          <a:schemeClr val="tx1"/>
        </a:solidFill>
        <a:latin typeface="+mn-lt"/>
        <a:ea typeface="+mn-ea"/>
        <a:cs typeface="+mn-cs"/>
      </a:defRPr>
    </a:lvl1pPr>
    <a:lvl2pPr marL="457171" algn="l" defTabSz="457171" rtl="0" eaLnBrk="1" latinLnBrk="0" hangingPunct="1">
      <a:defRPr sz="1800" kern="1200">
        <a:solidFill>
          <a:schemeClr val="tx1"/>
        </a:solidFill>
        <a:latin typeface="+mn-lt"/>
        <a:ea typeface="+mn-ea"/>
        <a:cs typeface="+mn-cs"/>
      </a:defRPr>
    </a:lvl2pPr>
    <a:lvl3pPr marL="914341" algn="l" defTabSz="457171" rtl="0" eaLnBrk="1" latinLnBrk="0" hangingPunct="1">
      <a:defRPr sz="1800" kern="1200">
        <a:solidFill>
          <a:schemeClr val="tx1"/>
        </a:solidFill>
        <a:latin typeface="+mn-lt"/>
        <a:ea typeface="+mn-ea"/>
        <a:cs typeface="+mn-cs"/>
      </a:defRPr>
    </a:lvl3pPr>
    <a:lvl4pPr marL="1371512" algn="l" defTabSz="457171" rtl="0" eaLnBrk="1" latinLnBrk="0" hangingPunct="1">
      <a:defRPr sz="1800" kern="1200">
        <a:solidFill>
          <a:schemeClr val="tx1"/>
        </a:solidFill>
        <a:latin typeface="+mn-lt"/>
        <a:ea typeface="+mn-ea"/>
        <a:cs typeface="+mn-cs"/>
      </a:defRPr>
    </a:lvl4pPr>
    <a:lvl5pPr marL="1828683" algn="l" defTabSz="457171" rtl="0" eaLnBrk="1" latinLnBrk="0" hangingPunct="1">
      <a:defRPr sz="1800" kern="1200">
        <a:solidFill>
          <a:schemeClr val="tx1"/>
        </a:solidFill>
        <a:latin typeface="+mn-lt"/>
        <a:ea typeface="+mn-ea"/>
        <a:cs typeface="+mn-cs"/>
      </a:defRPr>
    </a:lvl5pPr>
    <a:lvl6pPr marL="2285854" algn="l" defTabSz="457171" rtl="0" eaLnBrk="1" latinLnBrk="0" hangingPunct="1">
      <a:defRPr sz="1800" kern="1200">
        <a:solidFill>
          <a:schemeClr val="tx1"/>
        </a:solidFill>
        <a:latin typeface="+mn-lt"/>
        <a:ea typeface="+mn-ea"/>
        <a:cs typeface="+mn-cs"/>
      </a:defRPr>
    </a:lvl6pPr>
    <a:lvl7pPr marL="2743024" algn="l" defTabSz="457171" rtl="0" eaLnBrk="1" latinLnBrk="0" hangingPunct="1">
      <a:defRPr sz="1800" kern="1200">
        <a:solidFill>
          <a:schemeClr val="tx1"/>
        </a:solidFill>
        <a:latin typeface="+mn-lt"/>
        <a:ea typeface="+mn-ea"/>
        <a:cs typeface="+mn-cs"/>
      </a:defRPr>
    </a:lvl7pPr>
    <a:lvl8pPr marL="3200195" algn="l" defTabSz="457171" rtl="0" eaLnBrk="1" latinLnBrk="0" hangingPunct="1">
      <a:defRPr sz="1800" kern="1200">
        <a:solidFill>
          <a:schemeClr val="tx1"/>
        </a:solidFill>
        <a:latin typeface="+mn-lt"/>
        <a:ea typeface="+mn-ea"/>
        <a:cs typeface="+mn-cs"/>
      </a:defRPr>
    </a:lvl8pPr>
    <a:lvl9pPr marL="3657366" algn="l" defTabSz="457171"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36" userDrawn="1">
          <p15:clr>
            <a:srgbClr val="A4A3A4"/>
          </p15:clr>
        </p15:guide>
        <p15:guide id="2" orient="horz" pos="356">
          <p15:clr>
            <a:srgbClr val="A4A3A4"/>
          </p15:clr>
        </p15:guide>
        <p15:guide id="3" orient="horz" pos="590">
          <p15:clr>
            <a:srgbClr val="A4A3A4"/>
          </p15:clr>
        </p15:guide>
        <p15:guide id="4" pos="5465" userDrawn="1">
          <p15:clr>
            <a:srgbClr val="A4A3A4"/>
          </p15:clr>
        </p15:guide>
        <p15:guide id="5" pos="204" userDrawn="1">
          <p15:clr>
            <a:srgbClr val="A4A3A4"/>
          </p15:clr>
        </p15:guide>
        <p15:guide id="6" pos="2812" userDrawn="1">
          <p15:clr>
            <a:srgbClr val="A4A3A4"/>
          </p15:clr>
        </p15:guide>
        <p15:guide id="7" pos="1610" userDrawn="1">
          <p15:clr>
            <a:srgbClr val="A4A3A4"/>
          </p15:clr>
        </p15:guide>
        <p15:guide id="8" pos="288">
          <p15:clr>
            <a:srgbClr val="A4A3A4"/>
          </p15:clr>
        </p15:guide>
        <p15:guide id="9" pos="939">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85F"/>
    <a:srgbClr val="003D6A"/>
    <a:srgbClr val="74EFFC"/>
    <a:srgbClr val="009EE0"/>
    <a:srgbClr val="00446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1" autoAdjust="0"/>
    <p:restoredTop sz="94591" autoAdjust="0"/>
  </p:normalViewPr>
  <p:slideViewPr>
    <p:cSldViewPr snapToGrid="0" snapToObjects="1">
      <p:cViewPr varScale="1">
        <p:scale>
          <a:sx n="131" d="100"/>
          <a:sy n="131" d="100"/>
        </p:scale>
        <p:origin x="138" y="276"/>
      </p:cViewPr>
      <p:guideLst>
        <p:guide orient="horz" pos="2436"/>
        <p:guide orient="horz" pos="356"/>
        <p:guide orient="horz" pos="590"/>
        <p:guide pos="5465"/>
        <p:guide pos="204"/>
        <p:guide pos="2812"/>
        <p:guide pos="1610"/>
        <p:guide pos="288"/>
        <p:guide pos="939"/>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85" d="100"/>
          <a:sy n="85" d="100"/>
        </p:scale>
        <p:origin x="-2250"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05EF0E5-7573-904A-8AD2-3C4D4AB28462}" type="datetimeFigureOut">
              <a:rPr lang="de-DE" smtClean="0"/>
              <a:pPr/>
              <a:t>28.09.2021</a:t>
            </a:fld>
            <a:endParaRPr lang="de-DE"/>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BD9633C-3AFD-B14F-BF51-76C9B354F05A}" type="slidenum">
              <a:rPr lang="de-DE" smtClean="0"/>
              <a:pPr/>
              <a:t>‹Nr.›</a:t>
            </a:fld>
            <a:endParaRPr lang="de-DE"/>
          </a:p>
        </p:txBody>
      </p:sp>
    </p:spTree>
    <p:extLst>
      <p:ext uri="{BB962C8B-B14F-4D97-AF65-F5344CB8AC3E}">
        <p14:creationId xmlns:p14="http://schemas.microsoft.com/office/powerpoint/2010/main" val="1799349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959C942-6DF7-4645-A323-1FB2403B0B5A}" type="datetimeFigureOut">
              <a:rPr lang="de-DE" smtClean="0"/>
              <a:pPr/>
              <a:t>28.09.2021</a:t>
            </a:fld>
            <a:endParaRPr lang="de-DE"/>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2E218C4-41A8-684B-AF4F-B9D499E35F6B}" type="slidenum">
              <a:rPr lang="de-DE" smtClean="0"/>
              <a:pPr/>
              <a:t>‹Nr.›</a:t>
            </a:fld>
            <a:endParaRPr lang="de-DE"/>
          </a:p>
        </p:txBody>
      </p:sp>
    </p:spTree>
    <p:extLst>
      <p:ext uri="{BB962C8B-B14F-4D97-AF65-F5344CB8AC3E}">
        <p14:creationId xmlns:p14="http://schemas.microsoft.com/office/powerpoint/2010/main" val="2295679623"/>
      </p:ext>
    </p:extLst>
  </p:cSld>
  <p:clrMap bg1="lt1" tx1="dk1" bg2="lt2" tx2="dk2" accent1="accent1" accent2="accent2" accent3="accent3" accent4="accent4" accent5="accent5" accent6="accent6" hlink="hlink" folHlink="folHlink"/>
  <p:hf hdr="0" ftr="0" dt="0"/>
  <p:notesStyle>
    <a:lvl1pPr marL="0" algn="l" defTabSz="457171" rtl="0" eaLnBrk="1" latinLnBrk="0" hangingPunct="1">
      <a:defRPr sz="1200" kern="1200">
        <a:solidFill>
          <a:schemeClr val="tx1"/>
        </a:solidFill>
        <a:latin typeface="+mn-lt"/>
        <a:ea typeface="+mn-ea"/>
        <a:cs typeface="+mn-cs"/>
      </a:defRPr>
    </a:lvl1pPr>
    <a:lvl2pPr marL="457171" algn="l" defTabSz="457171" rtl="0" eaLnBrk="1" latinLnBrk="0" hangingPunct="1">
      <a:defRPr sz="1200" kern="1200">
        <a:solidFill>
          <a:schemeClr val="tx1"/>
        </a:solidFill>
        <a:latin typeface="+mn-lt"/>
        <a:ea typeface="+mn-ea"/>
        <a:cs typeface="+mn-cs"/>
      </a:defRPr>
    </a:lvl2pPr>
    <a:lvl3pPr marL="914341" algn="l" defTabSz="457171" rtl="0" eaLnBrk="1" latinLnBrk="0" hangingPunct="1">
      <a:defRPr sz="1200" kern="1200">
        <a:solidFill>
          <a:schemeClr val="tx1"/>
        </a:solidFill>
        <a:latin typeface="+mn-lt"/>
        <a:ea typeface="+mn-ea"/>
        <a:cs typeface="+mn-cs"/>
      </a:defRPr>
    </a:lvl3pPr>
    <a:lvl4pPr marL="1371512" algn="l" defTabSz="457171" rtl="0" eaLnBrk="1" latinLnBrk="0" hangingPunct="1">
      <a:defRPr sz="1200" kern="1200">
        <a:solidFill>
          <a:schemeClr val="tx1"/>
        </a:solidFill>
        <a:latin typeface="+mn-lt"/>
        <a:ea typeface="+mn-ea"/>
        <a:cs typeface="+mn-cs"/>
      </a:defRPr>
    </a:lvl4pPr>
    <a:lvl5pPr marL="1828683" algn="l" defTabSz="457171" rtl="0" eaLnBrk="1" latinLnBrk="0" hangingPunct="1">
      <a:defRPr sz="1200" kern="1200">
        <a:solidFill>
          <a:schemeClr val="tx1"/>
        </a:solidFill>
        <a:latin typeface="+mn-lt"/>
        <a:ea typeface="+mn-ea"/>
        <a:cs typeface="+mn-cs"/>
      </a:defRPr>
    </a:lvl5pPr>
    <a:lvl6pPr marL="2285854" algn="l" defTabSz="457171" rtl="0" eaLnBrk="1" latinLnBrk="0" hangingPunct="1">
      <a:defRPr sz="1200" kern="1200">
        <a:solidFill>
          <a:schemeClr val="tx1"/>
        </a:solidFill>
        <a:latin typeface="+mn-lt"/>
        <a:ea typeface="+mn-ea"/>
        <a:cs typeface="+mn-cs"/>
      </a:defRPr>
    </a:lvl6pPr>
    <a:lvl7pPr marL="2743024" algn="l" defTabSz="457171" rtl="0" eaLnBrk="1" latinLnBrk="0" hangingPunct="1">
      <a:defRPr sz="1200" kern="1200">
        <a:solidFill>
          <a:schemeClr val="tx1"/>
        </a:solidFill>
        <a:latin typeface="+mn-lt"/>
        <a:ea typeface="+mn-ea"/>
        <a:cs typeface="+mn-cs"/>
      </a:defRPr>
    </a:lvl7pPr>
    <a:lvl8pPr marL="3200195" algn="l" defTabSz="457171" rtl="0" eaLnBrk="1" latinLnBrk="0" hangingPunct="1">
      <a:defRPr sz="1200" kern="1200">
        <a:solidFill>
          <a:schemeClr val="tx1"/>
        </a:solidFill>
        <a:latin typeface="+mn-lt"/>
        <a:ea typeface="+mn-ea"/>
        <a:cs typeface="+mn-cs"/>
      </a:defRPr>
    </a:lvl8pPr>
    <a:lvl9pPr marL="3657366" algn="l" defTabSz="4571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457171" rtl="0" eaLnBrk="1" fontAlgn="auto" latinLnBrk="0" hangingPunct="1">
              <a:lnSpc>
                <a:spcPct val="100000"/>
              </a:lnSpc>
              <a:spcBef>
                <a:spcPts val="0"/>
              </a:spcBef>
              <a:spcAft>
                <a:spcPts val="0"/>
              </a:spcAft>
              <a:buClrTx/>
              <a:buSzTx/>
              <a:buFontTx/>
              <a:buNone/>
              <a:tabLst/>
              <a:defRPr/>
            </a:pPr>
            <a:fld id="{22E218C4-41A8-684B-AF4F-B9D499E35F6B}"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71"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14996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Master" Target="../slideMasters/slideMaster1.xml"/><Relationship Id="rId1" Type="http://schemas.openxmlformats.org/officeDocument/2006/relationships/tags" Target="../tags/tag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uer Hintergrund">
    <p:bg>
      <p:bgPr>
        <a:solidFill>
          <a:srgbClr val="003D6A"/>
        </a:solidFill>
        <a:effectLst/>
      </p:bgPr>
    </p:bg>
    <p:spTree>
      <p:nvGrpSpPr>
        <p:cNvPr id="1" name=""/>
        <p:cNvGrpSpPr/>
        <p:nvPr/>
      </p:nvGrpSpPr>
      <p:grpSpPr>
        <a:xfrm>
          <a:off x="0" y="0"/>
          <a:ext cx="0" cy="0"/>
          <a:chOff x="0" y="0"/>
          <a:chExt cx="0" cy="0"/>
        </a:xfrm>
      </p:grpSpPr>
      <p:sp>
        <p:nvSpPr>
          <p:cNvPr id="25" name="Fußzeilenplatzhalter 4"/>
          <p:cNvSpPr txBox="1">
            <a:spLocks/>
          </p:cNvSpPr>
          <p:nvPr/>
        </p:nvSpPr>
        <p:spPr>
          <a:xfrm>
            <a:off x="352425" y="4756380"/>
            <a:ext cx="550703" cy="252000"/>
          </a:xfrm>
          <a:prstGeom prst="rect">
            <a:avLst/>
          </a:prstGeom>
        </p:spPr>
        <p:txBody>
          <a:bodyPr vert="horz" lIns="115214" tIns="57607" rIns="115214" bIns="57607" rtlCol="0" anchor="ctr"/>
          <a:lstStyle/>
          <a:p>
            <a:pPr lvl="0">
              <a:defRPr/>
            </a:pPr>
            <a:fld id="{D42D1118-0BEA-4219-AAE0-0D1ADB44C724}" type="slidenum">
              <a:rPr lang="de-DE" sz="1100" smtClean="0">
                <a:solidFill>
                  <a:schemeClr val="bg1"/>
                </a:solidFill>
              </a:rPr>
              <a:t>‹Nr.›</a:t>
            </a:fld>
            <a:endParaRPr lang="de-DE" sz="1100" dirty="0">
              <a:solidFill>
                <a:schemeClr val="bg1"/>
              </a:solidFill>
            </a:endParaRPr>
          </a:p>
        </p:txBody>
      </p:sp>
      <p:sp>
        <p:nvSpPr>
          <p:cNvPr id="26" name="Fußzeilenplatzhalter 4"/>
          <p:cNvSpPr txBox="1">
            <a:spLocks/>
          </p:cNvSpPr>
          <p:nvPr/>
        </p:nvSpPr>
        <p:spPr>
          <a:xfrm>
            <a:off x="678007" y="4686520"/>
            <a:ext cx="5039478" cy="252000"/>
          </a:xfrm>
          <a:prstGeom prst="rect">
            <a:avLst/>
          </a:prstGeom>
        </p:spPr>
        <p:txBody>
          <a:bodyPr vert="horz" lIns="115214" tIns="57607" rIns="115214" bIns="57607" rtlCol="0" anchor="ctr"/>
          <a:lstStyle/>
          <a:p>
            <a:pPr lvl="0">
              <a:defRPr/>
            </a:pPr>
            <a:endParaRPr lang="de-DE" sz="1100" dirty="0">
              <a:solidFill>
                <a:schemeClr val="bg1"/>
              </a:solidFill>
            </a:endParaRPr>
          </a:p>
        </p:txBody>
      </p:sp>
      <p:sp>
        <p:nvSpPr>
          <p:cNvPr id="3" name="Fußzeilenplatzhalter 2"/>
          <p:cNvSpPr>
            <a:spLocks noGrp="1"/>
          </p:cNvSpPr>
          <p:nvPr>
            <p:ph type="ftr" sz="quarter" idx="10"/>
          </p:nvPr>
        </p:nvSpPr>
        <p:spPr>
          <a:xfrm>
            <a:off x="819150" y="4738689"/>
            <a:ext cx="3086100" cy="274637"/>
          </a:xfrm>
        </p:spPr>
        <p:txBody>
          <a:bodyPr/>
          <a:lstStyle/>
          <a:p>
            <a:r>
              <a:rPr lang="de-DE"/>
              <a:t>VERO-S NSE-HT mini</a:t>
            </a:r>
            <a:endParaRPr lang="de-DE" dirty="0"/>
          </a:p>
        </p:txBody>
      </p:sp>
      <p:sp>
        <p:nvSpPr>
          <p:cNvPr id="24" name="Titelplatzhalter 4"/>
          <p:cNvSpPr>
            <a:spLocks noGrp="1"/>
          </p:cNvSpPr>
          <p:nvPr>
            <p:ph type="title" hasCustomPrompt="1"/>
          </p:nvPr>
        </p:nvSpPr>
        <p:spPr>
          <a:xfrm>
            <a:off x="209550" y="160339"/>
            <a:ext cx="7886700" cy="864000"/>
          </a:xfrm>
          <a:prstGeom prst="rect">
            <a:avLst/>
          </a:prstGeom>
        </p:spPr>
        <p:txBody>
          <a:bodyPr vert="horz" lIns="91440" tIns="45720" rIns="91440" bIns="45720" rtlCol="0" anchor="ctr">
            <a:normAutofit/>
          </a:bodyPr>
          <a:lstStyle>
            <a:lvl1pPr>
              <a:defRPr>
                <a:solidFill>
                  <a:schemeClr val="bg1"/>
                </a:solidFill>
              </a:defRPr>
            </a:lvl1pPr>
          </a:lstStyle>
          <a:p>
            <a:r>
              <a:rPr lang="de-DE" dirty="0"/>
              <a:t>Überschrift</a:t>
            </a:r>
          </a:p>
        </p:txBody>
      </p:sp>
      <p:sp>
        <p:nvSpPr>
          <p:cNvPr id="28" name="Inhaltsplatzhalter 3"/>
          <p:cNvSpPr>
            <a:spLocks noGrp="1"/>
          </p:cNvSpPr>
          <p:nvPr>
            <p:ph sz="quarter" idx="11"/>
          </p:nvPr>
        </p:nvSpPr>
        <p:spPr>
          <a:xfrm>
            <a:off x="4673600" y="1112838"/>
            <a:ext cx="4171950" cy="2853895"/>
          </a:xfrm>
          <a:prstGeom prst="rect">
            <a:avLst/>
          </a:prstGeom>
        </p:spPr>
        <p:txBody>
          <a:bodyPr/>
          <a:lstStyle>
            <a:lvl1pPr marL="0" indent="0">
              <a:buNone/>
              <a:defRPr>
                <a:solidFill>
                  <a:schemeClr val="bg1"/>
                </a:solidFill>
              </a:defRPr>
            </a:lvl1pPr>
          </a:lstStyle>
          <a:p>
            <a:pPr lvl="0"/>
            <a:endParaRPr lang="de-DE" dirty="0"/>
          </a:p>
        </p:txBody>
      </p:sp>
      <p:sp>
        <p:nvSpPr>
          <p:cNvPr id="5" name="Textplatzhalter 4"/>
          <p:cNvSpPr>
            <a:spLocks noGrp="1"/>
          </p:cNvSpPr>
          <p:nvPr>
            <p:ph type="body" sz="quarter" idx="12"/>
          </p:nvPr>
        </p:nvSpPr>
        <p:spPr>
          <a:xfrm>
            <a:off x="209550" y="1112838"/>
            <a:ext cx="4375150" cy="28543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a:t>Textmasterformat bearbeiten</a:t>
            </a:r>
          </a:p>
          <a:p>
            <a:pPr lvl="1"/>
            <a:r>
              <a:rPr lang="de-DE" dirty="0"/>
              <a:t>Zweite Ebene</a:t>
            </a:r>
          </a:p>
        </p:txBody>
      </p:sp>
      <p:pic>
        <p:nvPicPr>
          <p:cNvPr id="9" name="Bild 4"/>
          <p:cNvPicPr>
            <a:picLocks noChangeAspect="1"/>
          </p:cNvPicPr>
          <p:nvPr userDrawn="1"/>
        </p:nvPicPr>
        <p:blipFill>
          <a:blip r:embed="rId2"/>
          <a:stretch>
            <a:fillRect/>
          </a:stretch>
        </p:blipFill>
        <p:spPr>
          <a:xfrm>
            <a:off x="0" y="4311870"/>
            <a:ext cx="9144000" cy="749300"/>
          </a:xfrm>
          <a:prstGeom prst="rect">
            <a:avLst/>
          </a:prstGeom>
        </p:spPr>
      </p:pic>
    </p:spTree>
    <p:extLst>
      <p:ext uri="{BB962C8B-B14F-4D97-AF65-F5344CB8AC3E}">
        <p14:creationId xmlns:p14="http://schemas.microsoft.com/office/powerpoint/2010/main" val="989169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uer Hintergrund">
    <p:bg>
      <p:bgPr>
        <a:solidFill>
          <a:srgbClr val="003D6A"/>
        </a:solidFill>
        <a:effectLst/>
      </p:bgPr>
    </p:bg>
    <p:spTree>
      <p:nvGrpSpPr>
        <p:cNvPr id="1" name=""/>
        <p:cNvGrpSpPr/>
        <p:nvPr/>
      </p:nvGrpSpPr>
      <p:grpSpPr>
        <a:xfrm>
          <a:off x="0" y="0"/>
          <a:ext cx="0" cy="0"/>
          <a:chOff x="0" y="0"/>
          <a:chExt cx="0" cy="0"/>
        </a:xfrm>
      </p:grpSpPr>
      <p:pic>
        <p:nvPicPr>
          <p:cNvPr id="27" name="Bild 4"/>
          <p:cNvPicPr>
            <a:picLocks noChangeAspect="1"/>
          </p:cNvPicPr>
          <p:nvPr userDrawn="1"/>
        </p:nvPicPr>
        <p:blipFill>
          <a:blip r:embed="rId2"/>
          <a:stretch>
            <a:fillRect/>
          </a:stretch>
        </p:blipFill>
        <p:spPr>
          <a:xfrm>
            <a:off x="0" y="4311870"/>
            <a:ext cx="9144000" cy="749300"/>
          </a:xfrm>
          <a:prstGeom prst="rect">
            <a:avLst/>
          </a:prstGeom>
        </p:spPr>
      </p:pic>
      <p:sp>
        <p:nvSpPr>
          <p:cNvPr id="26" name="Fußzeilenplatzhalter 4"/>
          <p:cNvSpPr txBox="1">
            <a:spLocks/>
          </p:cNvSpPr>
          <p:nvPr/>
        </p:nvSpPr>
        <p:spPr>
          <a:xfrm>
            <a:off x="678007" y="4686520"/>
            <a:ext cx="5039478" cy="252000"/>
          </a:xfrm>
          <a:prstGeom prst="rect">
            <a:avLst/>
          </a:prstGeom>
        </p:spPr>
        <p:txBody>
          <a:bodyPr vert="horz" lIns="115214" tIns="57607" rIns="115214" bIns="57607" rtlCol="0" anchor="ctr"/>
          <a:lstStyle/>
          <a:p>
            <a:pPr lvl="0">
              <a:defRPr/>
            </a:pPr>
            <a:endParaRPr lang="de-DE" sz="1100" dirty="0">
              <a:solidFill>
                <a:schemeClr val="bg1"/>
              </a:solidFill>
            </a:endParaRPr>
          </a:p>
        </p:txBody>
      </p:sp>
      <p:sp>
        <p:nvSpPr>
          <p:cNvPr id="24" name="Titelplatzhalter 4"/>
          <p:cNvSpPr>
            <a:spLocks noGrp="1"/>
          </p:cNvSpPr>
          <p:nvPr>
            <p:ph type="title" hasCustomPrompt="1"/>
          </p:nvPr>
        </p:nvSpPr>
        <p:spPr>
          <a:xfrm>
            <a:off x="209550" y="160339"/>
            <a:ext cx="7886700" cy="864000"/>
          </a:xfrm>
          <a:prstGeom prst="rect">
            <a:avLst/>
          </a:prstGeom>
        </p:spPr>
        <p:txBody>
          <a:bodyPr vert="horz" lIns="91440" tIns="45720" rIns="91440" bIns="45720" rtlCol="0" anchor="ctr">
            <a:normAutofit/>
          </a:bodyPr>
          <a:lstStyle>
            <a:lvl1pPr>
              <a:defRPr>
                <a:solidFill>
                  <a:schemeClr val="bg1"/>
                </a:solidFill>
              </a:defRPr>
            </a:lvl1pPr>
          </a:lstStyle>
          <a:p>
            <a:r>
              <a:rPr lang="de-DE" dirty="0"/>
              <a:t>Überschrift</a:t>
            </a:r>
          </a:p>
        </p:txBody>
      </p:sp>
      <p:sp>
        <p:nvSpPr>
          <p:cNvPr id="5" name="Textplatzhalter 4"/>
          <p:cNvSpPr>
            <a:spLocks noGrp="1"/>
          </p:cNvSpPr>
          <p:nvPr>
            <p:ph type="body" sz="quarter" idx="12"/>
          </p:nvPr>
        </p:nvSpPr>
        <p:spPr>
          <a:xfrm>
            <a:off x="209550" y="1112838"/>
            <a:ext cx="7886700" cy="28543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a:t>Textmasterformat bearbeiten</a:t>
            </a:r>
          </a:p>
          <a:p>
            <a:pPr lvl="1"/>
            <a:r>
              <a:rPr lang="de-DE" dirty="0"/>
              <a:t>Zweite Ebene</a:t>
            </a:r>
          </a:p>
        </p:txBody>
      </p:sp>
      <p:sp>
        <p:nvSpPr>
          <p:cNvPr id="8" name="Fußzeilenplatzhalter 4"/>
          <p:cNvSpPr txBox="1">
            <a:spLocks/>
          </p:cNvSpPr>
          <p:nvPr userDrawn="1"/>
        </p:nvSpPr>
        <p:spPr>
          <a:xfrm>
            <a:off x="352425" y="4756380"/>
            <a:ext cx="550703" cy="252000"/>
          </a:xfrm>
          <a:prstGeom prst="rect">
            <a:avLst/>
          </a:prstGeom>
        </p:spPr>
        <p:txBody>
          <a:bodyPr vert="horz" lIns="115214" tIns="57607" rIns="115214" bIns="57607" rtlCol="0" anchor="ctr"/>
          <a:lstStyle/>
          <a:p>
            <a:pPr lvl="0">
              <a:defRPr/>
            </a:pPr>
            <a:fld id="{D42D1118-0BEA-4219-AAE0-0D1ADB44C724}" type="slidenum">
              <a:rPr lang="de-DE" sz="1100" smtClean="0">
                <a:solidFill>
                  <a:schemeClr val="bg1"/>
                </a:solidFill>
              </a:rPr>
              <a:t>‹Nr.›</a:t>
            </a:fld>
            <a:endParaRPr lang="de-DE" sz="1100" dirty="0">
              <a:solidFill>
                <a:schemeClr val="bg1"/>
              </a:solidFill>
            </a:endParaRPr>
          </a:p>
        </p:txBody>
      </p:sp>
      <p:sp>
        <p:nvSpPr>
          <p:cNvPr id="9" name="Fußzeilenplatzhalter 2"/>
          <p:cNvSpPr>
            <a:spLocks noGrp="1"/>
          </p:cNvSpPr>
          <p:nvPr>
            <p:ph type="ftr" sz="quarter" idx="10"/>
          </p:nvPr>
        </p:nvSpPr>
        <p:spPr>
          <a:xfrm>
            <a:off x="819150" y="4738689"/>
            <a:ext cx="3086100" cy="274637"/>
          </a:xfrm>
        </p:spPr>
        <p:txBody>
          <a:bodyPr/>
          <a:lstStyle/>
          <a:p>
            <a:r>
              <a:rPr lang="de-DE"/>
              <a:t>VERO-S NSE-HT mini</a:t>
            </a:r>
            <a:endParaRPr lang="de-DE" dirty="0"/>
          </a:p>
        </p:txBody>
      </p:sp>
    </p:spTree>
    <p:extLst>
      <p:ext uri="{BB962C8B-B14F-4D97-AF65-F5344CB8AC3E}">
        <p14:creationId xmlns:p14="http://schemas.microsoft.com/office/powerpoint/2010/main" val="590123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eißer Hintergrund">
    <p:spTree>
      <p:nvGrpSpPr>
        <p:cNvPr id="1" name=""/>
        <p:cNvGrpSpPr/>
        <p:nvPr/>
      </p:nvGrpSpPr>
      <p:grpSpPr>
        <a:xfrm>
          <a:off x="0" y="0"/>
          <a:ext cx="0" cy="0"/>
          <a:chOff x="0" y="0"/>
          <a:chExt cx="0" cy="0"/>
        </a:xfrm>
      </p:grpSpPr>
      <p:sp>
        <p:nvSpPr>
          <p:cNvPr id="32" name="Rechteck 31"/>
          <p:cNvSpPr/>
          <p:nvPr userDrawn="1"/>
        </p:nvSpPr>
        <p:spPr>
          <a:xfrm>
            <a:off x="0" y="4505859"/>
            <a:ext cx="9143696" cy="637641"/>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33" name="Bild 4"/>
          <p:cNvPicPr>
            <a:picLocks noChangeAspect="1"/>
          </p:cNvPicPr>
          <p:nvPr userDrawn="1"/>
        </p:nvPicPr>
        <p:blipFill>
          <a:blip r:embed="rId2"/>
          <a:stretch>
            <a:fillRect/>
          </a:stretch>
        </p:blipFill>
        <p:spPr>
          <a:xfrm>
            <a:off x="-304" y="4311880"/>
            <a:ext cx="9144000" cy="749300"/>
          </a:xfrm>
          <a:prstGeom prst="rect">
            <a:avLst/>
          </a:prstGeom>
        </p:spPr>
      </p:pic>
      <p:sp>
        <p:nvSpPr>
          <p:cNvPr id="29" name="Titelplatzhalter 4"/>
          <p:cNvSpPr>
            <a:spLocks noGrp="1"/>
          </p:cNvSpPr>
          <p:nvPr>
            <p:ph type="title" hasCustomPrompt="1"/>
          </p:nvPr>
        </p:nvSpPr>
        <p:spPr>
          <a:xfrm>
            <a:off x="209550" y="160339"/>
            <a:ext cx="7886700" cy="864000"/>
          </a:xfrm>
          <a:prstGeom prst="rect">
            <a:avLst/>
          </a:prstGeom>
        </p:spPr>
        <p:txBody>
          <a:bodyPr vert="horz" lIns="91440" tIns="45720" rIns="91440" bIns="45720" rtlCol="0" anchor="ctr">
            <a:normAutofit/>
          </a:bodyPr>
          <a:lstStyle/>
          <a:p>
            <a:r>
              <a:rPr lang="de-DE" dirty="0"/>
              <a:t>Überschrift</a:t>
            </a:r>
          </a:p>
        </p:txBody>
      </p:sp>
      <p:sp>
        <p:nvSpPr>
          <p:cNvPr id="4" name="Inhaltsplatzhalter 3"/>
          <p:cNvSpPr>
            <a:spLocks noGrp="1"/>
          </p:cNvSpPr>
          <p:nvPr>
            <p:ph sz="quarter" idx="11"/>
          </p:nvPr>
        </p:nvSpPr>
        <p:spPr>
          <a:xfrm>
            <a:off x="4673600" y="1112838"/>
            <a:ext cx="4171950" cy="2853895"/>
          </a:xfrm>
          <a:prstGeom prst="rect">
            <a:avLst/>
          </a:prstGeom>
        </p:spPr>
        <p:txBody>
          <a:bodyPr/>
          <a:lstStyle>
            <a:lvl1pPr marL="0" indent="0">
              <a:buNone/>
              <a:defRPr/>
            </a:lvl1pPr>
          </a:lstStyle>
          <a:p>
            <a:pPr lvl="0"/>
            <a:endParaRPr lang="de-DE" dirty="0"/>
          </a:p>
        </p:txBody>
      </p:sp>
      <p:sp>
        <p:nvSpPr>
          <p:cNvPr id="6" name="Textplatzhalter 5"/>
          <p:cNvSpPr>
            <a:spLocks noGrp="1"/>
          </p:cNvSpPr>
          <p:nvPr>
            <p:ph type="body" sz="quarter" idx="12"/>
          </p:nvPr>
        </p:nvSpPr>
        <p:spPr>
          <a:xfrm>
            <a:off x="209550" y="1112838"/>
            <a:ext cx="4374000" cy="2854325"/>
          </a:xfrm>
        </p:spPr>
        <p:txBody>
          <a:bodyPr/>
          <a:lstStyle/>
          <a:p>
            <a:pPr lvl="0"/>
            <a:r>
              <a:rPr lang="de-DE" dirty="0"/>
              <a:t>Textmasterformat bearbeiten</a:t>
            </a:r>
          </a:p>
          <a:p>
            <a:pPr lvl="1"/>
            <a:r>
              <a:rPr lang="de-DE" dirty="0"/>
              <a:t>Zweite Ebene</a:t>
            </a:r>
          </a:p>
        </p:txBody>
      </p:sp>
      <p:sp>
        <p:nvSpPr>
          <p:cNvPr id="31" name="Fußzeilenplatzhalter 4"/>
          <p:cNvSpPr txBox="1">
            <a:spLocks/>
          </p:cNvSpPr>
          <p:nvPr/>
        </p:nvSpPr>
        <p:spPr>
          <a:xfrm>
            <a:off x="678007" y="4686520"/>
            <a:ext cx="5039478" cy="252000"/>
          </a:xfrm>
          <a:prstGeom prst="rect">
            <a:avLst/>
          </a:prstGeom>
        </p:spPr>
        <p:txBody>
          <a:bodyPr vert="horz" lIns="115214" tIns="57607" rIns="115214" bIns="57607" rtlCol="0" anchor="ctr"/>
          <a:lstStyle/>
          <a:p>
            <a:pPr lvl="0">
              <a:defRPr/>
            </a:pPr>
            <a:endParaRPr lang="de-DE" sz="1100" dirty="0">
              <a:solidFill>
                <a:schemeClr val="bg1"/>
              </a:solidFill>
            </a:endParaRPr>
          </a:p>
        </p:txBody>
      </p:sp>
      <p:sp>
        <p:nvSpPr>
          <p:cNvPr id="10" name="Fußzeilenplatzhalter 4"/>
          <p:cNvSpPr txBox="1">
            <a:spLocks/>
          </p:cNvSpPr>
          <p:nvPr userDrawn="1"/>
        </p:nvSpPr>
        <p:spPr>
          <a:xfrm>
            <a:off x="352425" y="4756380"/>
            <a:ext cx="550703" cy="252000"/>
          </a:xfrm>
          <a:prstGeom prst="rect">
            <a:avLst/>
          </a:prstGeom>
        </p:spPr>
        <p:txBody>
          <a:bodyPr vert="horz" lIns="115214" tIns="57607" rIns="115214" bIns="57607" rtlCol="0" anchor="ctr"/>
          <a:lstStyle/>
          <a:p>
            <a:pPr lvl="0">
              <a:defRPr/>
            </a:pPr>
            <a:fld id="{D42D1118-0BEA-4219-AAE0-0D1ADB44C724}" type="slidenum">
              <a:rPr lang="de-DE" sz="1100" smtClean="0">
                <a:solidFill>
                  <a:schemeClr val="bg1"/>
                </a:solidFill>
              </a:rPr>
              <a:t>‹Nr.›</a:t>
            </a:fld>
            <a:endParaRPr lang="de-DE" sz="1100" dirty="0">
              <a:solidFill>
                <a:schemeClr val="bg1"/>
              </a:solidFill>
            </a:endParaRPr>
          </a:p>
        </p:txBody>
      </p:sp>
      <p:sp>
        <p:nvSpPr>
          <p:cNvPr id="11" name="Fußzeilenplatzhalter 2"/>
          <p:cNvSpPr>
            <a:spLocks noGrp="1"/>
          </p:cNvSpPr>
          <p:nvPr>
            <p:ph type="ftr" sz="quarter" idx="10"/>
          </p:nvPr>
        </p:nvSpPr>
        <p:spPr>
          <a:xfrm>
            <a:off x="819150" y="4738689"/>
            <a:ext cx="3086100" cy="274637"/>
          </a:xfrm>
        </p:spPr>
        <p:txBody>
          <a:bodyPr/>
          <a:lstStyle/>
          <a:p>
            <a:r>
              <a:rPr lang="de-DE"/>
              <a:t>VERO-S NSE-HT mini</a:t>
            </a:r>
            <a:endParaRPr lang="de-DE" dirty="0"/>
          </a:p>
        </p:txBody>
      </p:sp>
    </p:spTree>
    <p:extLst>
      <p:ext uri="{BB962C8B-B14F-4D97-AF65-F5344CB8AC3E}">
        <p14:creationId xmlns:p14="http://schemas.microsoft.com/office/powerpoint/2010/main" val="2831113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Weißer Hintergrund">
    <p:spTree>
      <p:nvGrpSpPr>
        <p:cNvPr id="1" name=""/>
        <p:cNvGrpSpPr/>
        <p:nvPr/>
      </p:nvGrpSpPr>
      <p:grpSpPr>
        <a:xfrm>
          <a:off x="0" y="0"/>
          <a:ext cx="0" cy="0"/>
          <a:chOff x="0" y="0"/>
          <a:chExt cx="0" cy="0"/>
        </a:xfrm>
      </p:grpSpPr>
      <p:sp>
        <p:nvSpPr>
          <p:cNvPr id="33" name="Rechteck 32"/>
          <p:cNvSpPr/>
          <p:nvPr userDrawn="1"/>
        </p:nvSpPr>
        <p:spPr>
          <a:xfrm>
            <a:off x="0" y="4505859"/>
            <a:ext cx="9143696" cy="637641"/>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Fußzeilenplatzhalter 4"/>
          <p:cNvSpPr txBox="1">
            <a:spLocks/>
          </p:cNvSpPr>
          <p:nvPr/>
        </p:nvSpPr>
        <p:spPr>
          <a:xfrm>
            <a:off x="678007" y="4686520"/>
            <a:ext cx="5039478" cy="252000"/>
          </a:xfrm>
          <a:prstGeom prst="rect">
            <a:avLst/>
          </a:prstGeom>
        </p:spPr>
        <p:txBody>
          <a:bodyPr vert="horz" lIns="115214" tIns="57607" rIns="115214" bIns="57607" rtlCol="0" anchor="ctr"/>
          <a:lstStyle/>
          <a:p>
            <a:pPr lvl="0">
              <a:defRPr/>
            </a:pPr>
            <a:endParaRPr lang="de-DE" sz="1100" dirty="0">
              <a:solidFill>
                <a:schemeClr val="bg1"/>
              </a:solidFill>
            </a:endParaRPr>
          </a:p>
        </p:txBody>
      </p:sp>
      <p:sp>
        <p:nvSpPr>
          <p:cNvPr id="29" name="Titelplatzhalter 4"/>
          <p:cNvSpPr>
            <a:spLocks noGrp="1"/>
          </p:cNvSpPr>
          <p:nvPr>
            <p:ph type="title" hasCustomPrompt="1"/>
          </p:nvPr>
        </p:nvSpPr>
        <p:spPr>
          <a:xfrm>
            <a:off x="209550" y="160339"/>
            <a:ext cx="7886700" cy="864000"/>
          </a:xfrm>
          <a:prstGeom prst="rect">
            <a:avLst/>
          </a:prstGeom>
        </p:spPr>
        <p:txBody>
          <a:bodyPr vert="horz" lIns="91440" tIns="45720" rIns="91440" bIns="45720" rtlCol="0" anchor="ctr">
            <a:normAutofit/>
          </a:bodyPr>
          <a:lstStyle/>
          <a:p>
            <a:r>
              <a:rPr lang="de-DE" dirty="0"/>
              <a:t>Überschrift</a:t>
            </a:r>
          </a:p>
        </p:txBody>
      </p:sp>
      <p:sp>
        <p:nvSpPr>
          <p:cNvPr id="6" name="Textplatzhalter 5"/>
          <p:cNvSpPr>
            <a:spLocks noGrp="1"/>
          </p:cNvSpPr>
          <p:nvPr>
            <p:ph type="body" sz="quarter" idx="12"/>
          </p:nvPr>
        </p:nvSpPr>
        <p:spPr>
          <a:xfrm>
            <a:off x="209550" y="1112838"/>
            <a:ext cx="7886700" cy="2854325"/>
          </a:xfrm>
        </p:spPr>
        <p:txBody>
          <a:bodyPr/>
          <a:lstStyle/>
          <a:p>
            <a:pPr lvl="0"/>
            <a:r>
              <a:rPr lang="de-DE" dirty="0"/>
              <a:t>Textmasterformat bearbeiten</a:t>
            </a:r>
          </a:p>
          <a:p>
            <a:pPr lvl="1"/>
            <a:r>
              <a:rPr lang="de-DE" dirty="0"/>
              <a:t>Zweite Ebene</a:t>
            </a:r>
          </a:p>
        </p:txBody>
      </p:sp>
      <p:sp>
        <p:nvSpPr>
          <p:cNvPr id="9" name="Fußzeilenplatzhalter 4"/>
          <p:cNvSpPr txBox="1">
            <a:spLocks/>
          </p:cNvSpPr>
          <p:nvPr userDrawn="1"/>
        </p:nvSpPr>
        <p:spPr>
          <a:xfrm>
            <a:off x="352425" y="4756380"/>
            <a:ext cx="550703" cy="252000"/>
          </a:xfrm>
          <a:prstGeom prst="rect">
            <a:avLst/>
          </a:prstGeom>
        </p:spPr>
        <p:txBody>
          <a:bodyPr vert="horz" lIns="115214" tIns="57607" rIns="115214" bIns="57607" rtlCol="0" anchor="ctr"/>
          <a:lstStyle/>
          <a:p>
            <a:pPr lvl="0">
              <a:defRPr/>
            </a:pPr>
            <a:fld id="{D42D1118-0BEA-4219-AAE0-0D1ADB44C724}" type="slidenum">
              <a:rPr lang="de-DE" sz="1100" smtClean="0">
                <a:solidFill>
                  <a:schemeClr val="bg1"/>
                </a:solidFill>
              </a:rPr>
              <a:t>‹Nr.›</a:t>
            </a:fld>
            <a:endParaRPr lang="de-DE" sz="1100" dirty="0">
              <a:solidFill>
                <a:schemeClr val="bg1"/>
              </a:solidFill>
            </a:endParaRPr>
          </a:p>
        </p:txBody>
      </p:sp>
      <p:sp>
        <p:nvSpPr>
          <p:cNvPr id="10" name="Fußzeilenplatzhalter 2"/>
          <p:cNvSpPr>
            <a:spLocks noGrp="1"/>
          </p:cNvSpPr>
          <p:nvPr>
            <p:ph type="ftr" sz="quarter" idx="10"/>
          </p:nvPr>
        </p:nvSpPr>
        <p:spPr>
          <a:xfrm>
            <a:off x="819150" y="4738689"/>
            <a:ext cx="3086100" cy="274637"/>
          </a:xfrm>
        </p:spPr>
        <p:txBody>
          <a:bodyPr/>
          <a:lstStyle/>
          <a:p>
            <a:r>
              <a:rPr lang="de-DE"/>
              <a:t>VERO-S NSE-HT mini</a:t>
            </a:r>
            <a:endParaRPr lang="de-DE" dirty="0"/>
          </a:p>
        </p:txBody>
      </p:sp>
      <p:pic>
        <p:nvPicPr>
          <p:cNvPr id="11" name="Bild 4"/>
          <p:cNvPicPr>
            <a:picLocks noChangeAspect="1"/>
          </p:cNvPicPr>
          <p:nvPr userDrawn="1"/>
        </p:nvPicPr>
        <p:blipFill>
          <a:blip r:embed="rId2"/>
          <a:stretch>
            <a:fillRect/>
          </a:stretch>
        </p:blipFill>
        <p:spPr>
          <a:xfrm>
            <a:off x="0" y="4311870"/>
            <a:ext cx="9144000" cy="749300"/>
          </a:xfrm>
          <a:prstGeom prst="rect">
            <a:avLst/>
          </a:prstGeom>
        </p:spPr>
      </p:pic>
    </p:spTree>
    <p:extLst>
      <p:ext uri="{BB962C8B-B14F-4D97-AF65-F5344CB8AC3E}">
        <p14:creationId xmlns:p14="http://schemas.microsoft.com/office/powerpoint/2010/main" val="566938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elseite">
    <p:bg>
      <p:bgPr>
        <a:solidFill>
          <a:srgbClr val="003D6A"/>
        </a:solidFill>
        <a:effectLst/>
      </p:bgPr>
    </p:bg>
    <p:spTree>
      <p:nvGrpSpPr>
        <p:cNvPr id="1" name=""/>
        <p:cNvGrpSpPr/>
        <p:nvPr/>
      </p:nvGrpSpPr>
      <p:grpSpPr>
        <a:xfrm>
          <a:off x="0" y="0"/>
          <a:ext cx="0" cy="0"/>
          <a:chOff x="0" y="0"/>
          <a:chExt cx="0" cy="0"/>
        </a:xfrm>
      </p:grpSpPr>
      <p:pic>
        <p:nvPicPr>
          <p:cNvPr id="12" name="Grafik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21896" y="1366745"/>
            <a:ext cx="3168000" cy="3777126"/>
          </a:xfrm>
          <a:prstGeom prst="rect">
            <a:avLst/>
          </a:prstGeom>
        </p:spPr>
      </p:pic>
      <p:pic>
        <p:nvPicPr>
          <p:cNvPr id="50" name="Grafik 49" hidden="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98" y="0"/>
            <a:ext cx="9136605" cy="5143500"/>
          </a:xfrm>
          <a:prstGeom prst="rect">
            <a:avLst/>
          </a:prstGeom>
        </p:spPr>
      </p:pic>
      <p:pic>
        <p:nvPicPr>
          <p:cNvPr id="80" name="Grafik 79" hidden="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8" y="280792"/>
            <a:ext cx="9143245" cy="902133"/>
          </a:xfrm>
          <a:prstGeom prst="rect">
            <a:avLst/>
          </a:prstGeom>
        </p:spPr>
      </p:pic>
      <p:sp>
        <p:nvSpPr>
          <p:cNvPr id="9" name="Fußzeilenplatzhalter 4"/>
          <p:cNvSpPr txBox="1">
            <a:spLocks/>
          </p:cNvSpPr>
          <p:nvPr/>
        </p:nvSpPr>
        <p:spPr>
          <a:xfrm>
            <a:off x="678007" y="4686520"/>
            <a:ext cx="5039478" cy="252000"/>
          </a:xfrm>
          <a:prstGeom prst="rect">
            <a:avLst/>
          </a:prstGeom>
        </p:spPr>
        <p:txBody>
          <a:bodyPr vert="horz" lIns="115214" tIns="57607" rIns="115214" bIns="57607" rtlCol="0" anchor="ctr"/>
          <a:lstStyle/>
          <a:p>
            <a:pPr lvl="0">
              <a:defRPr/>
            </a:pPr>
            <a:endParaRPr lang="de-DE" sz="1100" dirty="0">
              <a:solidFill>
                <a:schemeClr val="bg1"/>
              </a:solidFill>
            </a:endParaRPr>
          </a:p>
        </p:txBody>
      </p:sp>
      <p:pic>
        <p:nvPicPr>
          <p:cNvPr id="4" name="Grafik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16552" y="3866334"/>
            <a:ext cx="823655" cy="915000"/>
          </a:xfrm>
          <a:prstGeom prst="rect">
            <a:avLst/>
          </a:prstGeom>
        </p:spPr>
      </p:pic>
      <p:pic>
        <p:nvPicPr>
          <p:cNvPr id="6" name="Grafik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87356" y="3500370"/>
            <a:ext cx="825689" cy="1333285"/>
          </a:xfrm>
          <a:prstGeom prst="rect">
            <a:avLst/>
          </a:prstGeom>
        </p:spPr>
      </p:pic>
      <p:grpSp>
        <p:nvGrpSpPr>
          <p:cNvPr id="57" name="Gruppieren 56"/>
          <p:cNvGrpSpPr/>
          <p:nvPr userDrawn="1"/>
        </p:nvGrpSpPr>
        <p:grpSpPr>
          <a:xfrm>
            <a:off x="0" y="187341"/>
            <a:ext cx="9144000" cy="1055687"/>
            <a:chOff x="3175" y="4087813"/>
            <a:chExt cx="9144000" cy="1055687"/>
          </a:xfrm>
        </p:grpSpPr>
        <p:sp>
          <p:nvSpPr>
            <p:cNvPr id="60" name="AutoShape 3"/>
            <p:cNvSpPr>
              <a:spLocks noChangeAspect="1" noChangeArrowheads="1" noTextEdit="1"/>
            </p:cNvSpPr>
            <p:nvPr/>
          </p:nvSpPr>
          <p:spPr bwMode="auto">
            <a:xfrm>
              <a:off x="3175" y="4087813"/>
              <a:ext cx="9144000" cy="105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59" name="Grafik 5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96546" y="4626382"/>
              <a:ext cx="1346200" cy="89566"/>
            </a:xfrm>
            <a:prstGeom prst="rect">
              <a:avLst/>
            </a:prstGeom>
          </p:spPr>
        </p:pic>
      </p:grpSp>
      <p:pic>
        <p:nvPicPr>
          <p:cNvPr id="74" name="Bild 4"/>
          <p:cNvPicPr>
            <a:picLocks noChangeAspect="1"/>
          </p:cNvPicPr>
          <p:nvPr userDrawn="1"/>
        </p:nvPicPr>
        <p:blipFill>
          <a:blip r:embed="rId8"/>
          <a:stretch>
            <a:fillRect/>
          </a:stretch>
        </p:blipFill>
        <p:spPr>
          <a:xfrm>
            <a:off x="-3697" y="187341"/>
            <a:ext cx="9144000" cy="749300"/>
          </a:xfrm>
          <a:prstGeom prst="rect">
            <a:avLst/>
          </a:prstGeom>
        </p:spPr>
      </p:pic>
    </p:spTree>
    <p:extLst>
      <p:ext uri="{BB962C8B-B14F-4D97-AF65-F5344CB8AC3E}">
        <p14:creationId xmlns:p14="http://schemas.microsoft.com/office/powerpoint/2010/main" val="1167340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Letzte Se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BC19C-A1E6-4489-9BC3-C001F2DEFA38}"/>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168D64DD-5E52-4094-B64C-864F594052A9}"/>
              </a:ext>
            </a:extLst>
          </p:cNvPr>
          <p:cNvSpPr>
            <a:spLocks noGrp="1"/>
          </p:cNvSpPr>
          <p:nvPr>
            <p:ph type="ftr" sz="quarter" idx="10"/>
          </p:nvPr>
        </p:nvSpPr>
        <p:spPr/>
        <p:txBody>
          <a:bodyPr/>
          <a:lstStyle/>
          <a:p>
            <a:r>
              <a:rPr lang="de-DE"/>
              <a:t>Titel, Verfasser, Datum</a:t>
            </a:r>
            <a:endParaRPr lang="de-DE" dirty="0"/>
          </a:p>
        </p:txBody>
      </p:sp>
      <p:pic>
        <p:nvPicPr>
          <p:cNvPr id="5" name="Grafik 4">
            <a:extLst>
              <a:ext uri="{FF2B5EF4-FFF2-40B4-BE49-F238E27FC236}">
                <a16:creationId xmlns:a16="http://schemas.microsoft.com/office/drawing/2014/main" id="{2CCAC922-7B04-487C-B885-EC290EAE3415}"/>
              </a:ext>
            </a:extLst>
          </p:cNvPr>
          <p:cNvPicPr>
            <a:picLocks noChangeAspect="1"/>
          </p:cNvPicPr>
          <p:nvPr userDrawn="1"/>
        </p:nvPicPr>
        <p:blipFill>
          <a:blip r:embed="rId3"/>
          <a:stretch>
            <a:fillRect/>
          </a:stretch>
        </p:blipFill>
        <p:spPr>
          <a:xfrm>
            <a:off x="-1" y="0"/>
            <a:ext cx="9184821" cy="5143500"/>
          </a:xfrm>
          <a:prstGeom prst="rect">
            <a:avLst/>
          </a:prstGeom>
        </p:spPr>
      </p:pic>
    </p:spTree>
    <p:custDataLst>
      <p:tags r:id="rId1"/>
    </p:custDataLst>
    <p:extLst>
      <p:ext uri="{BB962C8B-B14F-4D97-AF65-F5344CB8AC3E}">
        <p14:creationId xmlns:p14="http://schemas.microsoft.com/office/powerpoint/2010/main" val="40810804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elplatzhalter 4"/>
          <p:cNvSpPr>
            <a:spLocks noGrp="1"/>
          </p:cNvSpPr>
          <p:nvPr>
            <p:ph type="title"/>
          </p:nvPr>
        </p:nvSpPr>
        <p:spPr>
          <a:xfrm>
            <a:off x="209550" y="160339"/>
            <a:ext cx="7886700" cy="804862"/>
          </a:xfrm>
          <a:prstGeom prst="rect">
            <a:avLst/>
          </a:prstGeom>
        </p:spPr>
        <p:txBody>
          <a:bodyPr vert="horz" lIns="91440" tIns="45720" rIns="91440" bIns="45720" rtlCol="0" anchor="ctr">
            <a:normAutofit/>
          </a:bodyPr>
          <a:lstStyle/>
          <a:p>
            <a:r>
              <a:rPr lang="de-DE" dirty="0"/>
              <a:t>Titelmasterformat</a:t>
            </a:r>
            <a:br>
              <a:rPr lang="de-DE" dirty="0"/>
            </a:br>
            <a:r>
              <a:rPr lang="de-DE" dirty="0"/>
              <a:t>durch Klicken bearbeiten</a:t>
            </a:r>
          </a:p>
        </p:txBody>
      </p:sp>
      <p:sp>
        <p:nvSpPr>
          <p:cNvPr id="7" name="Fußzeilenplatzhalter 6"/>
          <p:cNvSpPr>
            <a:spLocks noGrp="1"/>
          </p:cNvSpPr>
          <p:nvPr>
            <p:ph type="ftr" sz="quarter" idx="3"/>
          </p:nvPr>
        </p:nvSpPr>
        <p:spPr>
          <a:xfrm>
            <a:off x="819150" y="4668839"/>
            <a:ext cx="3086100" cy="274637"/>
          </a:xfrm>
          <a:prstGeom prst="rect">
            <a:avLst/>
          </a:prstGeom>
        </p:spPr>
        <p:txBody>
          <a:bodyPr vert="horz" lIns="91440" tIns="45720" rIns="91440" bIns="45720" rtlCol="0" anchor="ctr"/>
          <a:lstStyle>
            <a:lvl1pPr algn="l">
              <a:defRPr sz="1100" b="0">
                <a:solidFill>
                  <a:schemeClr val="bg1"/>
                </a:solidFill>
              </a:defRPr>
            </a:lvl1pPr>
          </a:lstStyle>
          <a:p>
            <a:r>
              <a:rPr lang="de-DE"/>
              <a:t>VERO-S NSE-HT mini</a:t>
            </a:r>
            <a:endParaRPr lang="de-DE" dirty="0"/>
          </a:p>
        </p:txBody>
      </p:sp>
      <p:sp>
        <p:nvSpPr>
          <p:cNvPr id="8" name="Textplatzhalter 7"/>
          <p:cNvSpPr>
            <a:spLocks noGrp="1"/>
          </p:cNvSpPr>
          <p:nvPr>
            <p:ph type="body" idx="1"/>
          </p:nvPr>
        </p:nvSpPr>
        <p:spPr>
          <a:xfrm>
            <a:off x="209550" y="1190627"/>
            <a:ext cx="4374000" cy="2854800"/>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p:txBody>
      </p:sp>
    </p:spTree>
    <p:extLst>
      <p:ext uri="{BB962C8B-B14F-4D97-AF65-F5344CB8AC3E}">
        <p14:creationId xmlns:p14="http://schemas.microsoft.com/office/powerpoint/2010/main" val="3202786482"/>
      </p:ext>
    </p:extLst>
  </p:cSld>
  <p:clrMap bg1="lt1" tx1="dk1" bg2="lt2" tx2="dk2" accent1="accent1" accent2="accent2" accent3="accent3" accent4="accent4" accent5="accent5" accent6="accent6" hlink="hlink" folHlink="folHlink"/>
  <p:sldLayoutIdLst>
    <p:sldLayoutId id="2147483656" r:id="rId1"/>
    <p:sldLayoutId id="2147483658" r:id="rId2"/>
    <p:sldLayoutId id="2147483652" r:id="rId3"/>
    <p:sldLayoutId id="2147483659" r:id="rId4"/>
    <p:sldLayoutId id="2147483655" r:id="rId5"/>
    <p:sldLayoutId id="2147483660" r:id="rId6"/>
  </p:sldLayoutIdLst>
  <p:hf sldNum="0" hdr="0" dt="0"/>
  <p:txStyles>
    <p:titleStyle>
      <a:lvl1pPr algn="l" defTabSz="457171" rtl="0" eaLnBrk="1" latinLnBrk="0" hangingPunct="1">
        <a:spcBef>
          <a:spcPct val="0"/>
        </a:spcBef>
        <a:buNone/>
        <a:defRPr sz="2800" b="1" kern="1200">
          <a:solidFill>
            <a:srgbClr val="00446B"/>
          </a:solidFill>
          <a:latin typeface="+mj-lt"/>
          <a:ea typeface="+mj-ea"/>
          <a:cs typeface="+mj-cs"/>
        </a:defRPr>
      </a:lvl1pPr>
    </p:titleStyle>
    <p:bodyStyle>
      <a:lvl1pPr marL="0" indent="0" algn="l" defTabSz="457171" rtl="0" eaLnBrk="1" latinLnBrk="0" hangingPunct="1">
        <a:spcBef>
          <a:spcPct val="20000"/>
        </a:spcBef>
        <a:buFont typeface="Arial"/>
        <a:buNone/>
        <a:defRPr sz="2000" kern="1200">
          <a:solidFill>
            <a:srgbClr val="00446B"/>
          </a:solidFill>
          <a:latin typeface="+mn-lt"/>
          <a:ea typeface="+mn-ea"/>
          <a:cs typeface="+mn-cs"/>
        </a:defRPr>
      </a:lvl1pPr>
      <a:lvl2pPr marL="457170" indent="0" algn="l" defTabSz="457171" rtl="0" eaLnBrk="1" latinLnBrk="0" hangingPunct="1">
        <a:spcBef>
          <a:spcPct val="20000"/>
        </a:spcBef>
        <a:buFont typeface="Arial"/>
        <a:buNone/>
        <a:defRPr sz="1800" kern="1200">
          <a:solidFill>
            <a:srgbClr val="00446B"/>
          </a:solidFill>
          <a:latin typeface="+mn-lt"/>
          <a:ea typeface="+mn-ea"/>
          <a:cs typeface="+mn-cs"/>
        </a:defRPr>
      </a:lvl2pPr>
      <a:lvl3pPr marL="1142927" indent="-228585" algn="l" defTabSz="457171" rtl="0" eaLnBrk="1" latinLnBrk="0" hangingPunct="1">
        <a:spcBef>
          <a:spcPct val="20000"/>
        </a:spcBef>
        <a:buFont typeface="Arial"/>
        <a:buChar char="•"/>
        <a:defRPr sz="2000" kern="1200">
          <a:solidFill>
            <a:srgbClr val="00446B"/>
          </a:solidFill>
          <a:latin typeface="+mn-lt"/>
          <a:ea typeface="+mn-ea"/>
          <a:cs typeface="+mn-cs"/>
        </a:defRPr>
      </a:lvl3pPr>
      <a:lvl4pPr marL="1600098" indent="-228585" algn="l" defTabSz="457171" rtl="0" eaLnBrk="1" latinLnBrk="0" hangingPunct="1">
        <a:spcBef>
          <a:spcPct val="20000"/>
        </a:spcBef>
        <a:buFont typeface="Arial"/>
        <a:buChar char="–"/>
        <a:defRPr sz="1800" kern="1200">
          <a:solidFill>
            <a:srgbClr val="00446B"/>
          </a:solidFill>
          <a:latin typeface="+mn-lt"/>
          <a:ea typeface="+mn-ea"/>
          <a:cs typeface="+mn-cs"/>
        </a:defRPr>
      </a:lvl4pPr>
      <a:lvl5pPr marL="2057268" indent="-228585" algn="l" defTabSz="457171" rtl="0" eaLnBrk="1" latinLnBrk="0" hangingPunct="1">
        <a:spcBef>
          <a:spcPct val="20000"/>
        </a:spcBef>
        <a:buFont typeface="Arial"/>
        <a:buChar char="»"/>
        <a:defRPr sz="1800" kern="1200">
          <a:solidFill>
            <a:srgbClr val="00446B"/>
          </a:solidFill>
          <a:latin typeface="+mn-lt"/>
          <a:ea typeface="+mn-ea"/>
          <a:cs typeface="+mn-cs"/>
        </a:defRPr>
      </a:lvl5pPr>
      <a:lvl6pPr marL="2514439" indent="-228585" algn="l" defTabSz="457171" rtl="0" eaLnBrk="1" latinLnBrk="0" hangingPunct="1">
        <a:spcBef>
          <a:spcPct val="20000"/>
        </a:spcBef>
        <a:buFont typeface="Arial"/>
        <a:buChar char="•"/>
        <a:defRPr sz="2000" kern="1200">
          <a:solidFill>
            <a:schemeClr val="tx1"/>
          </a:solidFill>
          <a:latin typeface="+mn-lt"/>
          <a:ea typeface="+mn-ea"/>
          <a:cs typeface="+mn-cs"/>
        </a:defRPr>
      </a:lvl6pPr>
      <a:lvl7pPr marL="2971610" indent="-228585" algn="l" defTabSz="457171" rtl="0" eaLnBrk="1" latinLnBrk="0" hangingPunct="1">
        <a:spcBef>
          <a:spcPct val="20000"/>
        </a:spcBef>
        <a:buFont typeface="Arial"/>
        <a:buChar char="•"/>
        <a:defRPr sz="2000" kern="1200">
          <a:solidFill>
            <a:schemeClr val="tx1"/>
          </a:solidFill>
          <a:latin typeface="+mn-lt"/>
          <a:ea typeface="+mn-ea"/>
          <a:cs typeface="+mn-cs"/>
        </a:defRPr>
      </a:lvl7pPr>
      <a:lvl8pPr marL="3428781" indent="-228585" algn="l" defTabSz="457171" rtl="0" eaLnBrk="1" latinLnBrk="0" hangingPunct="1">
        <a:spcBef>
          <a:spcPct val="20000"/>
        </a:spcBef>
        <a:buFont typeface="Arial"/>
        <a:buChar char="•"/>
        <a:defRPr sz="2000" kern="1200">
          <a:solidFill>
            <a:schemeClr val="tx1"/>
          </a:solidFill>
          <a:latin typeface="+mn-lt"/>
          <a:ea typeface="+mn-ea"/>
          <a:cs typeface="+mn-cs"/>
        </a:defRPr>
      </a:lvl8pPr>
      <a:lvl9pPr marL="3885951" indent="-228585" algn="l" defTabSz="45717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171" rtl="0" eaLnBrk="1" latinLnBrk="0" hangingPunct="1">
        <a:defRPr sz="1800" kern="1200">
          <a:solidFill>
            <a:schemeClr val="tx1"/>
          </a:solidFill>
          <a:latin typeface="+mn-lt"/>
          <a:ea typeface="+mn-ea"/>
          <a:cs typeface="+mn-cs"/>
        </a:defRPr>
      </a:lvl1pPr>
      <a:lvl2pPr marL="457171" algn="l" defTabSz="457171" rtl="0" eaLnBrk="1" latinLnBrk="0" hangingPunct="1">
        <a:defRPr sz="1800" kern="1200">
          <a:solidFill>
            <a:schemeClr val="tx1"/>
          </a:solidFill>
          <a:latin typeface="+mn-lt"/>
          <a:ea typeface="+mn-ea"/>
          <a:cs typeface="+mn-cs"/>
        </a:defRPr>
      </a:lvl2pPr>
      <a:lvl3pPr marL="914341" algn="l" defTabSz="457171" rtl="0" eaLnBrk="1" latinLnBrk="0" hangingPunct="1">
        <a:defRPr sz="1800" kern="1200">
          <a:solidFill>
            <a:schemeClr val="tx1"/>
          </a:solidFill>
          <a:latin typeface="+mn-lt"/>
          <a:ea typeface="+mn-ea"/>
          <a:cs typeface="+mn-cs"/>
        </a:defRPr>
      </a:lvl3pPr>
      <a:lvl4pPr marL="1371512" algn="l" defTabSz="457171" rtl="0" eaLnBrk="1" latinLnBrk="0" hangingPunct="1">
        <a:defRPr sz="1800" kern="1200">
          <a:solidFill>
            <a:schemeClr val="tx1"/>
          </a:solidFill>
          <a:latin typeface="+mn-lt"/>
          <a:ea typeface="+mn-ea"/>
          <a:cs typeface="+mn-cs"/>
        </a:defRPr>
      </a:lvl4pPr>
      <a:lvl5pPr marL="1828683" algn="l" defTabSz="457171" rtl="0" eaLnBrk="1" latinLnBrk="0" hangingPunct="1">
        <a:defRPr sz="1800" kern="1200">
          <a:solidFill>
            <a:schemeClr val="tx1"/>
          </a:solidFill>
          <a:latin typeface="+mn-lt"/>
          <a:ea typeface="+mn-ea"/>
          <a:cs typeface="+mn-cs"/>
        </a:defRPr>
      </a:lvl5pPr>
      <a:lvl6pPr marL="2285854" algn="l" defTabSz="457171" rtl="0" eaLnBrk="1" latinLnBrk="0" hangingPunct="1">
        <a:defRPr sz="1800" kern="1200">
          <a:solidFill>
            <a:schemeClr val="tx1"/>
          </a:solidFill>
          <a:latin typeface="+mn-lt"/>
          <a:ea typeface="+mn-ea"/>
          <a:cs typeface="+mn-cs"/>
        </a:defRPr>
      </a:lvl6pPr>
      <a:lvl7pPr marL="2743024" algn="l" defTabSz="457171" rtl="0" eaLnBrk="1" latinLnBrk="0" hangingPunct="1">
        <a:defRPr sz="1800" kern="1200">
          <a:solidFill>
            <a:schemeClr val="tx1"/>
          </a:solidFill>
          <a:latin typeface="+mn-lt"/>
          <a:ea typeface="+mn-ea"/>
          <a:cs typeface="+mn-cs"/>
        </a:defRPr>
      </a:lvl7pPr>
      <a:lvl8pPr marL="3200195" algn="l" defTabSz="457171" rtl="0" eaLnBrk="1" latinLnBrk="0" hangingPunct="1">
        <a:defRPr sz="1800" kern="1200">
          <a:solidFill>
            <a:schemeClr val="tx1"/>
          </a:solidFill>
          <a:latin typeface="+mn-lt"/>
          <a:ea typeface="+mn-ea"/>
          <a:cs typeface="+mn-cs"/>
        </a:defRPr>
      </a:lvl8pPr>
      <a:lvl9pPr marL="3657366" algn="l" defTabSz="45717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xml"/><Relationship Id="rId6" Type="http://schemas.openxmlformats.org/officeDocument/2006/relationships/image" Target="../media/image10.png"/><Relationship Id="rId5" Type="http://schemas.openxmlformats.org/officeDocument/2006/relationships/image" Target="../media/image7.emf"/><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4.xml"/><Relationship Id="rId4" Type="http://schemas.openxmlformats.org/officeDocument/2006/relationships/image" Target="../media/image42.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erschwommene abstrakte hintergrund innenansicht blick auf in richtung zu  leeren büro lobby und eingangstüren und glas vorhang wand mit rahmen |  Kostenlose Foto">
            <a:extLst>
              <a:ext uri="{FF2B5EF4-FFF2-40B4-BE49-F238E27FC236}">
                <a16:creationId xmlns:a16="http://schemas.microsoft.com/office/drawing/2014/main" id="{2AFA6429-E8A8-4A05-905F-E575DE69CE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4458411"/>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a:extLst>
              <a:ext uri="{FF2B5EF4-FFF2-40B4-BE49-F238E27FC236}">
                <a16:creationId xmlns:a16="http://schemas.microsoft.com/office/drawing/2014/main" id="{2E71D5BF-60E5-4FD3-9BAC-6517617B68A4}"/>
              </a:ext>
            </a:extLst>
          </p:cNvPr>
          <p:cNvSpPr/>
          <p:nvPr/>
        </p:nvSpPr>
        <p:spPr>
          <a:xfrm>
            <a:off x="0" y="3346073"/>
            <a:ext cx="9144000" cy="1081147"/>
          </a:xfrm>
          <a:prstGeom prst="rect">
            <a:avLst/>
          </a:prstGeom>
          <a:gradFill>
            <a:gsLst>
              <a:gs pos="0">
                <a:srgbClr val="003D6A"/>
              </a:gs>
              <a:gs pos="98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0" name="Rechteck 49"/>
          <p:cNvSpPr/>
          <p:nvPr/>
        </p:nvSpPr>
        <p:spPr>
          <a:xfrm>
            <a:off x="0" y="3346074"/>
            <a:ext cx="9144000" cy="1081147"/>
          </a:xfrm>
          <a:prstGeom prst="rect">
            <a:avLst/>
          </a:prstGeom>
          <a:solidFill>
            <a:srgbClr val="003D6A">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59">
              <a:defRPr/>
            </a:pPr>
            <a:endParaRPr lang="de-DE">
              <a:solidFill>
                <a:prstClr val="white"/>
              </a:solidFill>
              <a:latin typeface="Calibri"/>
            </a:endParaRPr>
          </a:p>
        </p:txBody>
      </p:sp>
      <p:sp>
        <p:nvSpPr>
          <p:cNvPr id="49" name="Titel 1"/>
          <p:cNvSpPr txBox="1">
            <a:spLocks/>
          </p:cNvSpPr>
          <p:nvPr/>
        </p:nvSpPr>
        <p:spPr>
          <a:xfrm>
            <a:off x="230150" y="3441577"/>
            <a:ext cx="8858637" cy="839335"/>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84138" marR="0" lvl="0" indent="0" algn="l" defTabSz="457200" rtl="0" eaLnBrk="1" fontAlgn="auto" latinLnBrk="0" hangingPunct="1">
              <a:lnSpc>
                <a:spcPct val="100000"/>
              </a:lnSpc>
              <a:spcBef>
                <a:spcPct val="0"/>
              </a:spcBef>
              <a:spcAft>
                <a:spcPts val="0"/>
              </a:spcAft>
              <a:buClrTx/>
              <a:buSzTx/>
              <a:buFontTx/>
              <a:buNone/>
              <a:tabLst/>
              <a:defRPr/>
            </a:pPr>
            <a:r>
              <a:rPr kumimoji="0" lang="de-DE" sz="3000" b="1" i="0" u="none" strike="noStrike" kern="1200" cap="none" spc="0" normalizeH="0" baseline="0" noProof="0" dirty="0">
                <a:ln>
                  <a:noFill/>
                </a:ln>
                <a:solidFill>
                  <a:srgbClr val="FFFFFF"/>
                </a:solidFill>
                <a:effectLst/>
                <a:uLnTx/>
                <a:uFillTx/>
                <a:latin typeface="Calibri"/>
                <a:ea typeface="+mn-ea"/>
                <a:cs typeface="+mn-cs"/>
              </a:rPr>
              <a:t>VERO-S NSE-HT mini</a:t>
            </a:r>
          </a:p>
          <a:p>
            <a:pPr marL="84138" marR="0" lvl="0" indent="0" algn="l" defTabSz="457200" rtl="0" eaLnBrk="1" fontAlgn="auto" latinLnBrk="0" hangingPunct="1">
              <a:lnSpc>
                <a:spcPct val="100000"/>
              </a:lnSpc>
              <a:spcBef>
                <a:spcPct val="0"/>
              </a:spcBef>
              <a:spcAft>
                <a:spcPts val="12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a:ea typeface="+mn-ea"/>
                <a:cs typeface="+mn-cs"/>
              </a:rPr>
              <a:t>The proven Quick-change Pallet System I </a:t>
            </a:r>
            <a:r>
              <a:rPr kumimoji="0" lang="en-US" sz="1800" b="0" i="0" u="none" strike="noStrike" kern="1200" cap="none" spc="0" normalizeH="0" baseline="0" noProof="0" dirty="0" err="1">
                <a:ln>
                  <a:noFill/>
                </a:ln>
                <a:solidFill>
                  <a:srgbClr val="FFFFFF"/>
                </a:solidFill>
                <a:effectLst/>
                <a:uLnTx/>
                <a:uFillTx/>
                <a:latin typeface="Calibri"/>
                <a:ea typeface="+mn-ea"/>
                <a:cs typeface="+mn-cs"/>
              </a:rPr>
              <a:t>Hea</a:t>
            </a:r>
            <a:r>
              <a:rPr lang="en-US" dirty="0">
                <a:solidFill>
                  <a:srgbClr val="FFFFFF"/>
                </a:solidFill>
                <a:latin typeface="Calibri"/>
              </a:rPr>
              <a:t>t-resistant up to + 200 °C</a:t>
            </a: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22" name="Grafik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2807" y="4872303"/>
            <a:ext cx="1346200" cy="89567"/>
          </a:xfrm>
          <a:prstGeom prst="rect">
            <a:avLst/>
          </a:prstGeom>
        </p:spPr>
      </p:pic>
      <p:pic>
        <p:nvPicPr>
          <p:cNvPr id="23" name="Grafik 22"/>
          <p:cNvPicPr>
            <a:picLocks noChangeAspect="1"/>
          </p:cNvPicPr>
          <p:nvPr/>
        </p:nvPicPr>
        <p:blipFill rotWithShape="1">
          <a:blip r:embed="rId6"/>
          <a:srcRect l="38113" b="2500"/>
          <a:stretch/>
        </p:blipFill>
        <p:spPr>
          <a:xfrm>
            <a:off x="471268" y="4714857"/>
            <a:ext cx="207512" cy="222904"/>
          </a:xfrm>
          <a:prstGeom prst="rect">
            <a:avLst/>
          </a:prstGeom>
        </p:spPr>
      </p:pic>
      <p:pic>
        <p:nvPicPr>
          <p:cNvPr id="7" name="Bild 4">
            <a:extLst>
              <a:ext uri="{FF2B5EF4-FFF2-40B4-BE49-F238E27FC236}">
                <a16:creationId xmlns:a16="http://schemas.microsoft.com/office/drawing/2014/main" id="{FF2BE00B-75A5-427F-855A-AFBD37CAD0AC}"/>
              </a:ext>
            </a:extLst>
          </p:cNvPr>
          <p:cNvPicPr>
            <a:picLocks noChangeAspect="1"/>
          </p:cNvPicPr>
          <p:nvPr/>
        </p:nvPicPr>
        <p:blipFill>
          <a:blip r:embed="rId7"/>
          <a:stretch>
            <a:fillRect/>
          </a:stretch>
        </p:blipFill>
        <p:spPr>
          <a:xfrm>
            <a:off x="0" y="4311871"/>
            <a:ext cx="9144000" cy="749300"/>
          </a:xfrm>
          <a:prstGeom prst="rect">
            <a:avLst/>
          </a:prstGeom>
        </p:spPr>
      </p:pic>
      <p:pic>
        <p:nvPicPr>
          <p:cNvPr id="10" name="Grafik 9">
            <a:extLst>
              <a:ext uri="{FF2B5EF4-FFF2-40B4-BE49-F238E27FC236}">
                <a16:creationId xmlns:a16="http://schemas.microsoft.com/office/drawing/2014/main" id="{840E896D-770D-481D-97D3-15ADB2411C3E}"/>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3208118" y="396213"/>
            <a:ext cx="2727764" cy="2727764"/>
          </a:xfrm>
          <a:prstGeom prst="rect">
            <a:avLst/>
          </a:prstGeom>
        </p:spPr>
      </p:pic>
    </p:spTree>
    <p:custDataLst>
      <p:tags r:id="rId1"/>
    </p:custDataLst>
    <p:extLst>
      <p:ext uri="{BB962C8B-B14F-4D97-AF65-F5344CB8AC3E}">
        <p14:creationId xmlns:p14="http://schemas.microsoft.com/office/powerpoint/2010/main" val="1292551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610659-4BFA-4B44-9ECA-7D2B54799E3A}"/>
              </a:ext>
            </a:extLst>
          </p:cNvPr>
          <p:cNvSpPr>
            <a:spLocks noGrp="1"/>
          </p:cNvSpPr>
          <p:nvPr>
            <p:ph type="title"/>
          </p:nvPr>
        </p:nvSpPr>
        <p:spPr/>
        <p:txBody>
          <a:bodyPr/>
          <a:lstStyle/>
          <a:p>
            <a:r>
              <a:rPr lang="de-DE" dirty="0"/>
              <a:t>VERO-S-HT mini</a:t>
            </a:r>
          </a:p>
        </p:txBody>
      </p:sp>
      <p:sp>
        <p:nvSpPr>
          <p:cNvPr id="4" name="Fußzeilenplatzhalter 3">
            <a:extLst>
              <a:ext uri="{FF2B5EF4-FFF2-40B4-BE49-F238E27FC236}">
                <a16:creationId xmlns:a16="http://schemas.microsoft.com/office/drawing/2014/main" id="{6EAB5426-12F0-4807-853A-5FEC05E18469}"/>
              </a:ext>
            </a:extLst>
          </p:cNvPr>
          <p:cNvSpPr>
            <a:spLocks noGrp="1"/>
          </p:cNvSpPr>
          <p:nvPr>
            <p:ph type="ftr" sz="quarter" idx="10"/>
          </p:nvPr>
        </p:nvSpPr>
        <p:spPr/>
        <p:txBody>
          <a:bodyPr/>
          <a:lstStyle/>
          <a:p>
            <a:r>
              <a:rPr lang="de-DE"/>
              <a:t>VERO-S NSE-HT mini</a:t>
            </a:r>
            <a:endParaRPr lang="de-DE" dirty="0"/>
          </a:p>
        </p:txBody>
      </p:sp>
      <p:sp>
        <p:nvSpPr>
          <p:cNvPr id="5" name="Textfeld 4">
            <a:extLst>
              <a:ext uri="{FF2B5EF4-FFF2-40B4-BE49-F238E27FC236}">
                <a16:creationId xmlns:a16="http://schemas.microsoft.com/office/drawing/2014/main" id="{18895790-F1A1-456C-A672-A689E76284E3}"/>
              </a:ext>
            </a:extLst>
          </p:cNvPr>
          <p:cNvSpPr txBox="1"/>
          <p:nvPr/>
        </p:nvSpPr>
        <p:spPr>
          <a:xfrm>
            <a:off x="209550" y="718958"/>
            <a:ext cx="4911954" cy="338554"/>
          </a:xfrm>
          <a:prstGeom prst="rect">
            <a:avLst/>
          </a:prstGeom>
          <a:noFill/>
        </p:spPr>
        <p:txBody>
          <a:bodyPr wrap="square" rtlCol="0">
            <a:spAutoFit/>
          </a:bodyPr>
          <a:lstStyle/>
          <a:p>
            <a:r>
              <a:rPr lang="de-DE" sz="1600" b="1" dirty="0">
                <a:solidFill>
                  <a:srgbClr val="00446B"/>
                </a:solidFill>
              </a:rPr>
              <a:t>Highlights</a:t>
            </a:r>
          </a:p>
        </p:txBody>
      </p:sp>
      <p:sp>
        <p:nvSpPr>
          <p:cNvPr id="7" name="Textfeld 6">
            <a:extLst>
              <a:ext uri="{FF2B5EF4-FFF2-40B4-BE49-F238E27FC236}">
                <a16:creationId xmlns:a16="http://schemas.microsoft.com/office/drawing/2014/main" id="{C2AFDDCA-5B1A-4212-A8EF-6D7FB81DA52C}"/>
              </a:ext>
            </a:extLst>
          </p:cNvPr>
          <p:cNvSpPr txBox="1"/>
          <p:nvPr/>
        </p:nvSpPr>
        <p:spPr>
          <a:xfrm>
            <a:off x="228617" y="2673553"/>
            <a:ext cx="2769309" cy="1277273"/>
          </a:xfrm>
          <a:prstGeom prst="rect">
            <a:avLst/>
          </a:prstGeom>
          <a:noFill/>
        </p:spPr>
        <p:txBody>
          <a:bodyPr wrap="square" rtlCol="0">
            <a:spAutoFit/>
          </a:bodyPr>
          <a:lstStyle/>
          <a:p>
            <a:pPr>
              <a:spcBef>
                <a:spcPts val="600"/>
              </a:spcBef>
            </a:pPr>
            <a:r>
              <a:rPr lang="en-US" sz="1200" b="1">
                <a:solidFill>
                  <a:srgbClr val="00446B"/>
                </a:solidFill>
              </a:rPr>
              <a:t>Completely sealed clamping slide bore</a:t>
            </a:r>
          </a:p>
          <a:p>
            <a:pPr>
              <a:spcBef>
                <a:spcPts val="600"/>
              </a:spcBef>
            </a:pPr>
            <a:r>
              <a:rPr lang="en-US" sz="1200">
                <a:solidFill>
                  <a:srgbClr val="00446B"/>
                </a:solidFill>
              </a:rPr>
              <a:t>A locking screw on the clamping slide bore seals the system completely. Advantage: No ingress of the very fine metal powder, chips, dust or coolants in other applications.</a:t>
            </a:r>
          </a:p>
        </p:txBody>
      </p:sp>
      <p:sp>
        <p:nvSpPr>
          <p:cNvPr id="8" name="Textfeld 7">
            <a:extLst>
              <a:ext uri="{FF2B5EF4-FFF2-40B4-BE49-F238E27FC236}">
                <a16:creationId xmlns:a16="http://schemas.microsoft.com/office/drawing/2014/main" id="{6D40E703-7AF0-40FE-9B95-2A93AE8DD77D}"/>
              </a:ext>
            </a:extLst>
          </p:cNvPr>
          <p:cNvSpPr txBox="1"/>
          <p:nvPr/>
        </p:nvSpPr>
        <p:spPr>
          <a:xfrm>
            <a:off x="3037114" y="2662891"/>
            <a:ext cx="2871649" cy="1277273"/>
          </a:xfrm>
          <a:prstGeom prst="rect">
            <a:avLst/>
          </a:prstGeom>
          <a:noFill/>
        </p:spPr>
        <p:txBody>
          <a:bodyPr wrap="square" rtlCol="0">
            <a:spAutoFit/>
          </a:bodyPr>
          <a:lstStyle/>
          <a:p>
            <a:pPr>
              <a:spcBef>
                <a:spcPts val="600"/>
              </a:spcBef>
            </a:pPr>
            <a:r>
              <a:rPr lang="en-US" sz="1200" b="1">
                <a:solidFill>
                  <a:srgbClr val="00446B"/>
                </a:solidFill>
              </a:rPr>
              <a:t>Alignment fit in the body</a:t>
            </a:r>
          </a:p>
          <a:p>
            <a:pPr>
              <a:spcBef>
                <a:spcPts val="600"/>
              </a:spcBef>
            </a:pPr>
            <a:r>
              <a:rPr lang="en-US" sz="1200">
                <a:solidFill>
                  <a:srgbClr val="00446B"/>
                </a:solidFill>
              </a:rPr>
              <a:t>A Ø 12H7 fit in the center allows the alignment of a clamping station by means of positioning elements directly on the clamping module. Clamping stations can be designed flatter.</a:t>
            </a:r>
          </a:p>
        </p:txBody>
      </p:sp>
      <p:pic>
        <p:nvPicPr>
          <p:cNvPr id="3074" name="Picture 2" descr="http://www.schunk.int/pimexport_stb2/IM0028328.JPG">
            <a:extLst>
              <a:ext uri="{FF2B5EF4-FFF2-40B4-BE49-F238E27FC236}">
                <a16:creationId xmlns:a16="http://schemas.microsoft.com/office/drawing/2014/main" id="{735026AE-06F8-4CCB-9089-2517A02DE6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49" y="1057512"/>
            <a:ext cx="2219956" cy="1564398"/>
          </a:xfrm>
          <a:prstGeom prst="rect">
            <a:avLst/>
          </a:prstGeom>
          <a:noFill/>
          <a:ln>
            <a:solidFill>
              <a:srgbClr val="17385F"/>
            </a:solidFill>
          </a:ln>
          <a:extLst>
            <a:ext uri="{909E8E84-426E-40DD-AFC4-6F175D3DCCD1}">
              <a14:hiddenFill xmlns:a14="http://schemas.microsoft.com/office/drawing/2010/main">
                <a:solidFill>
                  <a:srgbClr val="FFFFFF"/>
                </a:solidFill>
              </a14:hiddenFill>
            </a:ext>
          </a:extLst>
        </p:spPr>
      </p:pic>
      <p:pic>
        <p:nvPicPr>
          <p:cNvPr id="3076" name="Picture 4" descr="http://www.schunk.int/pimexport_stb2/IM0028337.JPG">
            <a:extLst>
              <a:ext uri="{FF2B5EF4-FFF2-40B4-BE49-F238E27FC236}">
                <a16:creationId xmlns:a16="http://schemas.microsoft.com/office/drawing/2014/main" id="{79727B9D-64E3-4B44-A67C-EB71BEF617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8881" y="1053611"/>
            <a:ext cx="2219955" cy="1564398"/>
          </a:xfrm>
          <a:prstGeom prst="rect">
            <a:avLst/>
          </a:prstGeom>
          <a:noFill/>
          <a:ln>
            <a:solidFill>
              <a:srgbClr val="17385F"/>
            </a:solidFill>
          </a:ln>
          <a:extLst>
            <a:ext uri="{909E8E84-426E-40DD-AFC4-6F175D3DCCD1}">
              <a14:hiddenFill xmlns:a14="http://schemas.microsoft.com/office/drawing/2010/main">
                <a:solidFill>
                  <a:srgbClr val="FFFFFF"/>
                </a:solidFill>
              </a14:hiddenFill>
            </a:ext>
          </a:extLst>
        </p:spPr>
      </p:pic>
      <p:sp>
        <p:nvSpPr>
          <p:cNvPr id="14" name="Textfeld 13">
            <a:extLst>
              <a:ext uri="{FF2B5EF4-FFF2-40B4-BE49-F238E27FC236}">
                <a16:creationId xmlns:a16="http://schemas.microsoft.com/office/drawing/2014/main" id="{B34A2C5D-6086-42A6-81C7-5707B0CB2139}"/>
              </a:ext>
            </a:extLst>
          </p:cNvPr>
          <p:cNvSpPr txBox="1"/>
          <p:nvPr/>
        </p:nvSpPr>
        <p:spPr>
          <a:xfrm>
            <a:off x="5908763" y="2664855"/>
            <a:ext cx="2712723" cy="1277273"/>
          </a:xfrm>
          <a:prstGeom prst="rect">
            <a:avLst/>
          </a:prstGeom>
          <a:noFill/>
        </p:spPr>
        <p:txBody>
          <a:bodyPr wrap="square" rtlCol="0">
            <a:spAutoFit/>
          </a:bodyPr>
          <a:lstStyle/>
          <a:p>
            <a:pPr>
              <a:spcBef>
                <a:spcPts val="600"/>
              </a:spcBef>
            </a:pPr>
            <a:r>
              <a:rPr lang="en-US" sz="1200" b="1">
                <a:solidFill>
                  <a:srgbClr val="00446B"/>
                </a:solidFill>
              </a:rPr>
              <a:t>Wedge hook drive</a:t>
            </a:r>
          </a:p>
          <a:p>
            <a:pPr>
              <a:spcBef>
                <a:spcPts val="600"/>
              </a:spcBef>
            </a:pPr>
            <a:r>
              <a:rPr lang="en-US" sz="1200">
                <a:solidFill>
                  <a:srgbClr val="00446B"/>
                </a:solidFill>
              </a:rPr>
              <a:t>Provides a maximum force in any position. Advantage: Even if fine metal powder gets into the cutting area, the clamping slides do not block. The module clamps reliably.</a:t>
            </a:r>
          </a:p>
        </p:txBody>
      </p:sp>
      <p:pic>
        <p:nvPicPr>
          <p:cNvPr id="3078" name="Picture 6" descr="http://www.schunk.int/pimexport_stb2/IM0028333.JPG">
            <a:extLst>
              <a:ext uri="{FF2B5EF4-FFF2-40B4-BE49-F238E27FC236}">
                <a16:creationId xmlns:a16="http://schemas.microsoft.com/office/drawing/2014/main" id="{A1973274-50CD-4B70-AB03-58D5121816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5843" y="1053611"/>
            <a:ext cx="2219955" cy="1568299"/>
          </a:xfrm>
          <a:prstGeom prst="rect">
            <a:avLst/>
          </a:prstGeom>
          <a:noFill/>
          <a:ln>
            <a:solidFill>
              <a:srgbClr val="17385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175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610659-4BFA-4B44-9ECA-7D2B54799E3A}"/>
              </a:ext>
            </a:extLst>
          </p:cNvPr>
          <p:cNvSpPr>
            <a:spLocks noGrp="1"/>
          </p:cNvSpPr>
          <p:nvPr>
            <p:ph type="title"/>
          </p:nvPr>
        </p:nvSpPr>
        <p:spPr/>
        <p:txBody>
          <a:bodyPr/>
          <a:lstStyle/>
          <a:p>
            <a:r>
              <a:rPr lang="de-DE" dirty="0"/>
              <a:t>VERO-S-HT mini</a:t>
            </a:r>
          </a:p>
        </p:txBody>
      </p:sp>
      <p:sp>
        <p:nvSpPr>
          <p:cNvPr id="4" name="Fußzeilenplatzhalter 3">
            <a:extLst>
              <a:ext uri="{FF2B5EF4-FFF2-40B4-BE49-F238E27FC236}">
                <a16:creationId xmlns:a16="http://schemas.microsoft.com/office/drawing/2014/main" id="{6EAB5426-12F0-4807-853A-5FEC05E18469}"/>
              </a:ext>
            </a:extLst>
          </p:cNvPr>
          <p:cNvSpPr>
            <a:spLocks noGrp="1"/>
          </p:cNvSpPr>
          <p:nvPr>
            <p:ph type="ftr" sz="quarter" idx="10"/>
          </p:nvPr>
        </p:nvSpPr>
        <p:spPr/>
        <p:txBody>
          <a:bodyPr/>
          <a:lstStyle/>
          <a:p>
            <a:r>
              <a:rPr lang="de-DE"/>
              <a:t>VERO-S NSE-HT mini</a:t>
            </a:r>
            <a:endParaRPr lang="de-DE" dirty="0"/>
          </a:p>
        </p:txBody>
      </p:sp>
      <p:sp>
        <p:nvSpPr>
          <p:cNvPr id="5" name="Textfeld 4">
            <a:extLst>
              <a:ext uri="{FF2B5EF4-FFF2-40B4-BE49-F238E27FC236}">
                <a16:creationId xmlns:a16="http://schemas.microsoft.com/office/drawing/2014/main" id="{18895790-F1A1-456C-A672-A689E76284E3}"/>
              </a:ext>
            </a:extLst>
          </p:cNvPr>
          <p:cNvSpPr txBox="1"/>
          <p:nvPr/>
        </p:nvSpPr>
        <p:spPr>
          <a:xfrm>
            <a:off x="209550" y="718958"/>
            <a:ext cx="4911954" cy="338554"/>
          </a:xfrm>
          <a:prstGeom prst="rect">
            <a:avLst/>
          </a:prstGeom>
          <a:noFill/>
        </p:spPr>
        <p:txBody>
          <a:bodyPr wrap="square" rtlCol="0">
            <a:spAutoFit/>
          </a:bodyPr>
          <a:lstStyle/>
          <a:p>
            <a:r>
              <a:rPr lang="de-DE" sz="1600" b="1" dirty="0">
                <a:solidFill>
                  <a:srgbClr val="00446B"/>
                </a:solidFill>
              </a:rPr>
              <a:t>Highlights</a:t>
            </a:r>
          </a:p>
        </p:txBody>
      </p:sp>
      <p:sp>
        <p:nvSpPr>
          <p:cNvPr id="7" name="Textfeld 6">
            <a:extLst>
              <a:ext uri="{FF2B5EF4-FFF2-40B4-BE49-F238E27FC236}">
                <a16:creationId xmlns:a16="http://schemas.microsoft.com/office/drawing/2014/main" id="{C2AFDDCA-5B1A-4212-A8EF-6D7FB81DA52C}"/>
              </a:ext>
            </a:extLst>
          </p:cNvPr>
          <p:cNvSpPr txBox="1"/>
          <p:nvPr/>
        </p:nvSpPr>
        <p:spPr>
          <a:xfrm>
            <a:off x="228616" y="2673553"/>
            <a:ext cx="2774888" cy="1646605"/>
          </a:xfrm>
          <a:prstGeom prst="rect">
            <a:avLst/>
          </a:prstGeom>
          <a:noFill/>
        </p:spPr>
        <p:txBody>
          <a:bodyPr wrap="square" rtlCol="0">
            <a:spAutoFit/>
          </a:bodyPr>
          <a:lstStyle/>
          <a:p>
            <a:pPr>
              <a:spcBef>
                <a:spcPts val="600"/>
              </a:spcBef>
            </a:pPr>
            <a:r>
              <a:rPr lang="en-US" sz="1200" b="1">
                <a:solidFill>
                  <a:srgbClr val="00446B"/>
                </a:solidFill>
              </a:rPr>
              <a:t>Integrated turbo function</a:t>
            </a:r>
          </a:p>
          <a:p>
            <a:pPr>
              <a:spcBef>
                <a:spcPts val="600"/>
              </a:spcBef>
            </a:pPr>
            <a:r>
              <a:rPr lang="en-US" sz="1200">
                <a:solidFill>
                  <a:srgbClr val="17385F"/>
                </a:solidFill>
              </a:rPr>
              <a:t>In order to raise the pull-down force, the quick-change pallet module is additionally pressurized with compressed air during clamping. Due to the turbo function the pull-down force increases by the factor of 5 (max. 2,500 N) compared to clamping merely based on spring force. </a:t>
            </a:r>
          </a:p>
        </p:txBody>
      </p:sp>
      <p:sp>
        <p:nvSpPr>
          <p:cNvPr id="8" name="Textfeld 7">
            <a:extLst>
              <a:ext uri="{FF2B5EF4-FFF2-40B4-BE49-F238E27FC236}">
                <a16:creationId xmlns:a16="http://schemas.microsoft.com/office/drawing/2014/main" id="{6D40E703-7AF0-40FE-9B95-2A93AE8DD77D}"/>
              </a:ext>
            </a:extLst>
          </p:cNvPr>
          <p:cNvSpPr txBox="1"/>
          <p:nvPr/>
        </p:nvSpPr>
        <p:spPr>
          <a:xfrm>
            <a:off x="3103854" y="2662891"/>
            <a:ext cx="2871649" cy="723275"/>
          </a:xfrm>
          <a:prstGeom prst="rect">
            <a:avLst/>
          </a:prstGeom>
          <a:noFill/>
        </p:spPr>
        <p:txBody>
          <a:bodyPr wrap="square" rtlCol="0">
            <a:spAutoFit/>
          </a:bodyPr>
          <a:lstStyle/>
          <a:p>
            <a:pPr>
              <a:spcBef>
                <a:spcPts val="600"/>
              </a:spcBef>
            </a:pPr>
            <a:r>
              <a:rPr lang="en-US" sz="1200" b="1">
                <a:solidFill>
                  <a:srgbClr val="00446B"/>
                </a:solidFill>
              </a:rPr>
              <a:t>Made of stainless steel – long service life</a:t>
            </a:r>
          </a:p>
          <a:p>
            <a:pPr>
              <a:spcBef>
                <a:spcPts val="600"/>
              </a:spcBef>
            </a:pPr>
            <a:r>
              <a:rPr lang="en-US" sz="1200">
                <a:solidFill>
                  <a:srgbClr val="00446B"/>
                </a:solidFill>
              </a:rPr>
              <a:t>All functional components are made of hardened stainless steel.</a:t>
            </a:r>
          </a:p>
        </p:txBody>
      </p:sp>
      <p:sp>
        <p:nvSpPr>
          <p:cNvPr id="14" name="Textfeld 13">
            <a:extLst>
              <a:ext uri="{FF2B5EF4-FFF2-40B4-BE49-F238E27FC236}">
                <a16:creationId xmlns:a16="http://schemas.microsoft.com/office/drawing/2014/main" id="{B34A2C5D-6086-42A6-81C7-5707B0CB2139}"/>
              </a:ext>
            </a:extLst>
          </p:cNvPr>
          <p:cNvSpPr txBox="1"/>
          <p:nvPr/>
        </p:nvSpPr>
        <p:spPr>
          <a:xfrm>
            <a:off x="5908763" y="2664856"/>
            <a:ext cx="3188516" cy="1461939"/>
          </a:xfrm>
          <a:prstGeom prst="rect">
            <a:avLst/>
          </a:prstGeom>
          <a:noFill/>
        </p:spPr>
        <p:txBody>
          <a:bodyPr wrap="square" rtlCol="0">
            <a:spAutoFit/>
          </a:bodyPr>
          <a:lstStyle/>
          <a:p>
            <a:pPr>
              <a:spcBef>
                <a:spcPts val="600"/>
              </a:spcBef>
            </a:pPr>
            <a:r>
              <a:rPr lang="en-US" sz="1200" b="1">
                <a:solidFill>
                  <a:srgbClr val="17385F"/>
                </a:solidFill>
              </a:rPr>
              <a:t>Corrosion and high-temperature resistant pressure springs</a:t>
            </a:r>
          </a:p>
          <a:p>
            <a:pPr>
              <a:spcBef>
                <a:spcPts val="600"/>
              </a:spcBef>
            </a:pPr>
            <a:r>
              <a:rPr lang="en-US" sz="1200">
                <a:solidFill>
                  <a:srgbClr val="17385F"/>
                </a:solidFill>
              </a:rPr>
              <a:t>For a maximum life span, all the actuating springs are made of fatigue-free stainless steel. Special springs have been selected, which operate without loss of performance even under continuous temperature load.</a:t>
            </a:r>
          </a:p>
        </p:txBody>
      </p:sp>
      <p:pic>
        <p:nvPicPr>
          <p:cNvPr id="4098" name="Picture 2" descr="http://www.schunk.int/pimexport_stb2/IM0028334.JPG">
            <a:extLst>
              <a:ext uri="{FF2B5EF4-FFF2-40B4-BE49-F238E27FC236}">
                <a16:creationId xmlns:a16="http://schemas.microsoft.com/office/drawing/2014/main" id="{507F0E24-1048-4091-90CE-D574A2D28B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949" r="13290"/>
          <a:stretch/>
        </p:blipFill>
        <p:spPr bwMode="auto">
          <a:xfrm>
            <a:off x="341243" y="1053180"/>
            <a:ext cx="1653781" cy="1564398"/>
          </a:xfrm>
          <a:prstGeom prst="rect">
            <a:avLst/>
          </a:prstGeom>
          <a:noFill/>
          <a:ln>
            <a:solidFill>
              <a:srgbClr val="17385F"/>
            </a:solidFill>
          </a:ln>
          <a:extLst>
            <a:ext uri="{909E8E84-426E-40DD-AFC4-6F175D3DCCD1}">
              <a14:hiddenFill xmlns:a14="http://schemas.microsoft.com/office/drawing/2010/main">
                <a:solidFill>
                  <a:srgbClr val="FFFFFF"/>
                </a:solidFill>
              </a14:hiddenFill>
            </a:ext>
          </a:extLst>
        </p:spPr>
      </p:pic>
      <p:pic>
        <p:nvPicPr>
          <p:cNvPr id="4100" name="Picture 4" descr="http://www.schunk.int/pimexport_stb2/IM0028330.JPG">
            <a:extLst>
              <a:ext uri="{FF2B5EF4-FFF2-40B4-BE49-F238E27FC236}">
                <a16:creationId xmlns:a16="http://schemas.microsoft.com/office/drawing/2014/main" id="{C0B305E9-2A31-49E1-9C06-6D92526893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9311" y="1053179"/>
            <a:ext cx="1786152" cy="1546535"/>
          </a:xfrm>
          <a:prstGeom prst="rect">
            <a:avLst/>
          </a:prstGeom>
          <a:noFill/>
          <a:ln>
            <a:solidFill>
              <a:srgbClr val="17385F"/>
            </a:solidFill>
          </a:ln>
          <a:extLst>
            <a:ext uri="{909E8E84-426E-40DD-AFC4-6F175D3DCCD1}">
              <a14:hiddenFill xmlns:a14="http://schemas.microsoft.com/office/drawing/2010/main">
                <a:solidFill>
                  <a:srgbClr val="FFFFFF"/>
                </a:solidFill>
              </a14:hiddenFill>
            </a:ext>
          </a:extLst>
        </p:spPr>
      </p:pic>
      <p:grpSp>
        <p:nvGrpSpPr>
          <p:cNvPr id="15" name="Gruppieren 14">
            <a:extLst>
              <a:ext uri="{FF2B5EF4-FFF2-40B4-BE49-F238E27FC236}">
                <a16:creationId xmlns:a16="http://schemas.microsoft.com/office/drawing/2014/main" id="{BFC6EC75-D000-431E-B267-6BA8A5FE0809}"/>
              </a:ext>
            </a:extLst>
          </p:cNvPr>
          <p:cNvGrpSpPr/>
          <p:nvPr/>
        </p:nvGrpSpPr>
        <p:grpSpPr>
          <a:xfrm>
            <a:off x="2035861" y="1435624"/>
            <a:ext cx="198000" cy="198000"/>
            <a:chOff x="4645063" y="732456"/>
            <a:chExt cx="266095" cy="271350"/>
          </a:xfrm>
        </p:grpSpPr>
        <p:sp>
          <p:nvSpPr>
            <p:cNvPr id="16" name="Ellipse 15">
              <a:extLst>
                <a:ext uri="{FF2B5EF4-FFF2-40B4-BE49-F238E27FC236}">
                  <a16:creationId xmlns:a16="http://schemas.microsoft.com/office/drawing/2014/main" id="{509466A1-436B-4572-81A5-8C1563096BD0}"/>
                </a:ext>
              </a:extLst>
            </p:cNvPr>
            <p:cNvSpPr/>
            <p:nvPr/>
          </p:nvSpPr>
          <p:spPr>
            <a:xfrm>
              <a:off x="4650377" y="757646"/>
              <a:ext cx="235132" cy="226423"/>
            </a:xfrm>
            <a:prstGeom prst="ellipse">
              <a:avLst/>
            </a:prstGeom>
            <a:solidFill>
              <a:srgbClr val="003D6A"/>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AD263B1C-35AE-495C-ADF3-4BE47BAAF331}"/>
                </a:ext>
              </a:extLst>
            </p:cNvPr>
            <p:cNvSpPr txBox="1"/>
            <p:nvPr/>
          </p:nvSpPr>
          <p:spPr>
            <a:xfrm>
              <a:off x="4645063" y="732456"/>
              <a:ext cx="266095" cy="271350"/>
            </a:xfrm>
            <a:prstGeom prst="rect">
              <a:avLst/>
            </a:prstGeom>
            <a:noFill/>
          </p:spPr>
          <p:txBody>
            <a:bodyPr wrap="square" rtlCol="0" anchor="ctr" anchorCtr="0">
              <a:noAutofit/>
            </a:bodyPr>
            <a:lstStyle/>
            <a:p>
              <a:pPr algn="ctr"/>
              <a:r>
                <a:rPr lang="de-DE" sz="900" dirty="0">
                  <a:solidFill>
                    <a:schemeClr val="bg1"/>
                  </a:solidFill>
                </a:rPr>
                <a:t>2</a:t>
              </a:r>
            </a:p>
          </p:txBody>
        </p:sp>
      </p:grpSp>
      <p:grpSp>
        <p:nvGrpSpPr>
          <p:cNvPr id="18" name="Gruppieren 17">
            <a:extLst>
              <a:ext uri="{FF2B5EF4-FFF2-40B4-BE49-F238E27FC236}">
                <a16:creationId xmlns:a16="http://schemas.microsoft.com/office/drawing/2014/main" id="{19F4A812-E833-46AB-8C6C-73D7FFEF5138}"/>
              </a:ext>
            </a:extLst>
          </p:cNvPr>
          <p:cNvGrpSpPr/>
          <p:nvPr/>
        </p:nvGrpSpPr>
        <p:grpSpPr>
          <a:xfrm>
            <a:off x="2027717" y="1181260"/>
            <a:ext cx="198000" cy="198000"/>
            <a:chOff x="4635232" y="729193"/>
            <a:chExt cx="266095" cy="271350"/>
          </a:xfrm>
        </p:grpSpPr>
        <p:sp>
          <p:nvSpPr>
            <p:cNvPr id="19" name="Ellipse 18">
              <a:extLst>
                <a:ext uri="{FF2B5EF4-FFF2-40B4-BE49-F238E27FC236}">
                  <a16:creationId xmlns:a16="http://schemas.microsoft.com/office/drawing/2014/main" id="{3CE357C8-A401-4042-A685-54E9A029FB12}"/>
                </a:ext>
              </a:extLst>
            </p:cNvPr>
            <p:cNvSpPr/>
            <p:nvPr/>
          </p:nvSpPr>
          <p:spPr>
            <a:xfrm>
              <a:off x="4650377" y="757646"/>
              <a:ext cx="235133" cy="226422"/>
            </a:xfrm>
            <a:prstGeom prst="ellipse">
              <a:avLst/>
            </a:prstGeom>
            <a:solidFill>
              <a:srgbClr val="003D6A"/>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Textfeld 19">
              <a:extLst>
                <a:ext uri="{FF2B5EF4-FFF2-40B4-BE49-F238E27FC236}">
                  <a16:creationId xmlns:a16="http://schemas.microsoft.com/office/drawing/2014/main" id="{DDECF9DD-21E8-42D4-B3AE-55FDD2F290C0}"/>
                </a:ext>
              </a:extLst>
            </p:cNvPr>
            <p:cNvSpPr txBox="1"/>
            <p:nvPr/>
          </p:nvSpPr>
          <p:spPr>
            <a:xfrm>
              <a:off x="4635232" y="729193"/>
              <a:ext cx="266095" cy="271350"/>
            </a:xfrm>
            <a:prstGeom prst="rect">
              <a:avLst/>
            </a:prstGeom>
            <a:noFill/>
          </p:spPr>
          <p:txBody>
            <a:bodyPr wrap="square" rtlCol="0" anchor="ctr" anchorCtr="0">
              <a:noAutofit/>
            </a:bodyPr>
            <a:lstStyle/>
            <a:p>
              <a:pPr algn="ctr"/>
              <a:r>
                <a:rPr lang="de-DE" sz="900" dirty="0">
                  <a:solidFill>
                    <a:schemeClr val="bg1"/>
                  </a:solidFill>
                </a:rPr>
                <a:t>1</a:t>
              </a:r>
            </a:p>
          </p:txBody>
        </p:sp>
      </p:grpSp>
      <p:grpSp>
        <p:nvGrpSpPr>
          <p:cNvPr id="21" name="Gruppieren 20">
            <a:extLst>
              <a:ext uri="{FF2B5EF4-FFF2-40B4-BE49-F238E27FC236}">
                <a16:creationId xmlns:a16="http://schemas.microsoft.com/office/drawing/2014/main" id="{FCCDC8CC-1833-44B3-8280-ACE27612E406}"/>
              </a:ext>
            </a:extLst>
          </p:cNvPr>
          <p:cNvGrpSpPr/>
          <p:nvPr/>
        </p:nvGrpSpPr>
        <p:grpSpPr>
          <a:xfrm>
            <a:off x="1520457" y="2429425"/>
            <a:ext cx="198000" cy="198000"/>
            <a:chOff x="4645063" y="732456"/>
            <a:chExt cx="266095" cy="271350"/>
          </a:xfrm>
        </p:grpSpPr>
        <p:sp>
          <p:nvSpPr>
            <p:cNvPr id="22" name="Ellipse 21">
              <a:extLst>
                <a:ext uri="{FF2B5EF4-FFF2-40B4-BE49-F238E27FC236}">
                  <a16:creationId xmlns:a16="http://schemas.microsoft.com/office/drawing/2014/main" id="{04F5C382-E26A-4B13-8AB0-F490722DAC64}"/>
                </a:ext>
              </a:extLst>
            </p:cNvPr>
            <p:cNvSpPr/>
            <p:nvPr/>
          </p:nvSpPr>
          <p:spPr>
            <a:xfrm>
              <a:off x="4650377" y="757646"/>
              <a:ext cx="235132" cy="226423"/>
            </a:xfrm>
            <a:prstGeom prst="ellipse">
              <a:avLst/>
            </a:prstGeom>
            <a:solidFill>
              <a:srgbClr val="003D6A"/>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3" name="Textfeld 22">
              <a:extLst>
                <a:ext uri="{FF2B5EF4-FFF2-40B4-BE49-F238E27FC236}">
                  <a16:creationId xmlns:a16="http://schemas.microsoft.com/office/drawing/2014/main" id="{D0D6E851-63B9-4707-BD17-3513A95040DF}"/>
                </a:ext>
              </a:extLst>
            </p:cNvPr>
            <p:cNvSpPr txBox="1"/>
            <p:nvPr/>
          </p:nvSpPr>
          <p:spPr>
            <a:xfrm>
              <a:off x="4645063" y="732456"/>
              <a:ext cx="266095" cy="271350"/>
            </a:xfrm>
            <a:prstGeom prst="rect">
              <a:avLst/>
            </a:prstGeom>
            <a:noFill/>
          </p:spPr>
          <p:txBody>
            <a:bodyPr wrap="square" rtlCol="0" anchor="ctr" anchorCtr="0">
              <a:noAutofit/>
            </a:bodyPr>
            <a:lstStyle/>
            <a:p>
              <a:pPr algn="ctr"/>
              <a:r>
                <a:rPr lang="de-DE" sz="900" dirty="0">
                  <a:solidFill>
                    <a:schemeClr val="bg1"/>
                  </a:solidFill>
                </a:rPr>
                <a:t>2</a:t>
              </a:r>
            </a:p>
          </p:txBody>
        </p:sp>
      </p:grpSp>
      <p:grpSp>
        <p:nvGrpSpPr>
          <p:cNvPr id="24" name="Gruppieren 23">
            <a:extLst>
              <a:ext uri="{FF2B5EF4-FFF2-40B4-BE49-F238E27FC236}">
                <a16:creationId xmlns:a16="http://schemas.microsoft.com/office/drawing/2014/main" id="{9430D0C0-E439-4AEE-B995-80D5BF4ECB31}"/>
              </a:ext>
            </a:extLst>
          </p:cNvPr>
          <p:cNvGrpSpPr/>
          <p:nvPr/>
        </p:nvGrpSpPr>
        <p:grpSpPr>
          <a:xfrm>
            <a:off x="1612139" y="2265608"/>
            <a:ext cx="198000" cy="198000"/>
            <a:chOff x="4635232" y="729193"/>
            <a:chExt cx="266095" cy="271350"/>
          </a:xfrm>
        </p:grpSpPr>
        <p:sp>
          <p:nvSpPr>
            <p:cNvPr id="25" name="Ellipse 24">
              <a:extLst>
                <a:ext uri="{FF2B5EF4-FFF2-40B4-BE49-F238E27FC236}">
                  <a16:creationId xmlns:a16="http://schemas.microsoft.com/office/drawing/2014/main" id="{F07F4E65-E14D-4FD2-A305-94AD40A3F491}"/>
                </a:ext>
              </a:extLst>
            </p:cNvPr>
            <p:cNvSpPr/>
            <p:nvPr/>
          </p:nvSpPr>
          <p:spPr>
            <a:xfrm>
              <a:off x="4650377" y="757646"/>
              <a:ext cx="235133" cy="226422"/>
            </a:xfrm>
            <a:prstGeom prst="ellipse">
              <a:avLst/>
            </a:prstGeom>
            <a:solidFill>
              <a:srgbClr val="003D6A"/>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6" name="Textfeld 25">
              <a:extLst>
                <a:ext uri="{FF2B5EF4-FFF2-40B4-BE49-F238E27FC236}">
                  <a16:creationId xmlns:a16="http://schemas.microsoft.com/office/drawing/2014/main" id="{93F1A3FA-EFEF-4C94-AC57-76F0AC1332EF}"/>
                </a:ext>
              </a:extLst>
            </p:cNvPr>
            <p:cNvSpPr txBox="1"/>
            <p:nvPr/>
          </p:nvSpPr>
          <p:spPr>
            <a:xfrm>
              <a:off x="4635232" y="729193"/>
              <a:ext cx="266095" cy="271350"/>
            </a:xfrm>
            <a:prstGeom prst="rect">
              <a:avLst/>
            </a:prstGeom>
            <a:noFill/>
          </p:spPr>
          <p:txBody>
            <a:bodyPr wrap="square" rtlCol="0" anchor="ctr" anchorCtr="0">
              <a:noAutofit/>
            </a:bodyPr>
            <a:lstStyle/>
            <a:p>
              <a:pPr algn="ctr"/>
              <a:r>
                <a:rPr lang="de-DE" sz="900" dirty="0">
                  <a:solidFill>
                    <a:schemeClr val="bg1"/>
                  </a:solidFill>
                </a:rPr>
                <a:t>1</a:t>
              </a:r>
            </a:p>
          </p:txBody>
        </p:sp>
      </p:grpSp>
      <p:pic>
        <p:nvPicPr>
          <p:cNvPr id="6" name="Grafik 5">
            <a:extLst>
              <a:ext uri="{FF2B5EF4-FFF2-40B4-BE49-F238E27FC236}">
                <a16:creationId xmlns:a16="http://schemas.microsoft.com/office/drawing/2014/main" id="{7B78D39C-DB9F-4505-BA33-6E11E45C1E1E}"/>
              </a:ext>
            </a:extLst>
          </p:cNvPr>
          <p:cNvPicPr>
            <a:picLocks noChangeAspect="1"/>
          </p:cNvPicPr>
          <p:nvPr/>
        </p:nvPicPr>
        <p:blipFill rotWithShape="1">
          <a:blip r:embed="rId4"/>
          <a:srcRect l="9070" t="10990" r="15013" b="11630"/>
          <a:stretch/>
        </p:blipFill>
        <p:spPr>
          <a:xfrm>
            <a:off x="3211433" y="1068621"/>
            <a:ext cx="1887583" cy="1531540"/>
          </a:xfrm>
          <a:prstGeom prst="rect">
            <a:avLst/>
          </a:prstGeom>
          <a:ln>
            <a:solidFill>
              <a:srgbClr val="17385F"/>
            </a:solidFill>
          </a:ln>
        </p:spPr>
      </p:pic>
      <p:sp>
        <p:nvSpPr>
          <p:cNvPr id="3" name="Textfeld 2">
            <a:extLst>
              <a:ext uri="{FF2B5EF4-FFF2-40B4-BE49-F238E27FC236}">
                <a16:creationId xmlns:a16="http://schemas.microsoft.com/office/drawing/2014/main" id="{1ADBD9EB-53E0-4ABE-BB61-946BC4D6DF2D}"/>
              </a:ext>
            </a:extLst>
          </p:cNvPr>
          <p:cNvSpPr txBox="1"/>
          <p:nvPr/>
        </p:nvSpPr>
        <p:spPr>
          <a:xfrm>
            <a:off x="2158977" y="1155461"/>
            <a:ext cx="1105707" cy="230832"/>
          </a:xfrm>
          <a:prstGeom prst="rect">
            <a:avLst/>
          </a:prstGeom>
          <a:noFill/>
        </p:spPr>
        <p:txBody>
          <a:bodyPr wrap="square" rtlCol="0">
            <a:spAutoFit/>
          </a:bodyPr>
          <a:lstStyle/>
          <a:p>
            <a:r>
              <a:rPr lang="en-US" sz="900">
                <a:solidFill>
                  <a:srgbClr val="17385F"/>
                </a:solidFill>
              </a:rPr>
              <a:t>Spring force</a:t>
            </a:r>
          </a:p>
        </p:txBody>
      </p:sp>
      <p:sp>
        <p:nvSpPr>
          <p:cNvPr id="27" name="Textfeld 26">
            <a:extLst>
              <a:ext uri="{FF2B5EF4-FFF2-40B4-BE49-F238E27FC236}">
                <a16:creationId xmlns:a16="http://schemas.microsoft.com/office/drawing/2014/main" id="{0C0A1415-9AA4-4683-A849-EE0013B8588E}"/>
              </a:ext>
            </a:extLst>
          </p:cNvPr>
          <p:cNvSpPr txBox="1"/>
          <p:nvPr/>
        </p:nvSpPr>
        <p:spPr>
          <a:xfrm>
            <a:off x="2157867" y="1441349"/>
            <a:ext cx="1105707" cy="230832"/>
          </a:xfrm>
          <a:prstGeom prst="rect">
            <a:avLst/>
          </a:prstGeom>
          <a:noFill/>
        </p:spPr>
        <p:txBody>
          <a:bodyPr wrap="square" rtlCol="0">
            <a:spAutoFit/>
          </a:bodyPr>
          <a:lstStyle/>
          <a:p>
            <a:r>
              <a:rPr lang="en-US" sz="900">
                <a:solidFill>
                  <a:srgbClr val="17385F"/>
                </a:solidFill>
              </a:rPr>
              <a:t>Additional force</a:t>
            </a:r>
          </a:p>
        </p:txBody>
      </p:sp>
    </p:spTree>
    <p:extLst>
      <p:ext uri="{BB962C8B-B14F-4D97-AF65-F5344CB8AC3E}">
        <p14:creationId xmlns:p14="http://schemas.microsoft.com/office/powerpoint/2010/main" val="1503897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610659-4BFA-4B44-9ECA-7D2B54799E3A}"/>
              </a:ext>
            </a:extLst>
          </p:cNvPr>
          <p:cNvSpPr>
            <a:spLocks noGrp="1"/>
          </p:cNvSpPr>
          <p:nvPr>
            <p:ph type="title"/>
          </p:nvPr>
        </p:nvSpPr>
        <p:spPr/>
        <p:txBody>
          <a:bodyPr/>
          <a:lstStyle/>
          <a:p>
            <a:r>
              <a:rPr lang="de-DE" dirty="0"/>
              <a:t>VERO-S-HT mini</a:t>
            </a:r>
          </a:p>
        </p:txBody>
      </p:sp>
      <p:sp>
        <p:nvSpPr>
          <p:cNvPr id="4" name="Fußzeilenplatzhalter 3">
            <a:extLst>
              <a:ext uri="{FF2B5EF4-FFF2-40B4-BE49-F238E27FC236}">
                <a16:creationId xmlns:a16="http://schemas.microsoft.com/office/drawing/2014/main" id="{6EAB5426-12F0-4807-853A-5FEC05E18469}"/>
              </a:ext>
            </a:extLst>
          </p:cNvPr>
          <p:cNvSpPr>
            <a:spLocks noGrp="1"/>
          </p:cNvSpPr>
          <p:nvPr>
            <p:ph type="ftr" sz="quarter" idx="10"/>
          </p:nvPr>
        </p:nvSpPr>
        <p:spPr/>
        <p:txBody>
          <a:bodyPr/>
          <a:lstStyle/>
          <a:p>
            <a:r>
              <a:rPr lang="de-DE"/>
              <a:t>VERO-S NSE-HT mini</a:t>
            </a:r>
            <a:endParaRPr lang="de-DE" dirty="0"/>
          </a:p>
        </p:txBody>
      </p:sp>
      <p:sp>
        <p:nvSpPr>
          <p:cNvPr id="5" name="Textfeld 4">
            <a:extLst>
              <a:ext uri="{FF2B5EF4-FFF2-40B4-BE49-F238E27FC236}">
                <a16:creationId xmlns:a16="http://schemas.microsoft.com/office/drawing/2014/main" id="{18895790-F1A1-456C-A672-A689E76284E3}"/>
              </a:ext>
            </a:extLst>
          </p:cNvPr>
          <p:cNvSpPr txBox="1"/>
          <p:nvPr/>
        </p:nvSpPr>
        <p:spPr>
          <a:xfrm>
            <a:off x="209550" y="718958"/>
            <a:ext cx="4911954" cy="338554"/>
          </a:xfrm>
          <a:prstGeom prst="rect">
            <a:avLst/>
          </a:prstGeom>
          <a:noFill/>
        </p:spPr>
        <p:txBody>
          <a:bodyPr wrap="square" rtlCol="0">
            <a:spAutoFit/>
          </a:bodyPr>
          <a:lstStyle/>
          <a:p>
            <a:r>
              <a:rPr lang="de-DE" sz="1600" b="1" dirty="0">
                <a:solidFill>
                  <a:srgbClr val="00446B"/>
                </a:solidFill>
              </a:rPr>
              <a:t>Highlights</a:t>
            </a:r>
          </a:p>
        </p:txBody>
      </p:sp>
      <p:sp>
        <p:nvSpPr>
          <p:cNvPr id="7" name="Textfeld 6">
            <a:extLst>
              <a:ext uri="{FF2B5EF4-FFF2-40B4-BE49-F238E27FC236}">
                <a16:creationId xmlns:a16="http://schemas.microsoft.com/office/drawing/2014/main" id="{C2AFDDCA-5B1A-4212-A8EF-6D7FB81DA52C}"/>
              </a:ext>
            </a:extLst>
          </p:cNvPr>
          <p:cNvSpPr txBox="1"/>
          <p:nvPr/>
        </p:nvSpPr>
        <p:spPr>
          <a:xfrm>
            <a:off x="228616" y="2673553"/>
            <a:ext cx="2873813" cy="907941"/>
          </a:xfrm>
          <a:prstGeom prst="rect">
            <a:avLst/>
          </a:prstGeom>
          <a:noFill/>
        </p:spPr>
        <p:txBody>
          <a:bodyPr wrap="square" rtlCol="0">
            <a:spAutoFit/>
          </a:bodyPr>
          <a:lstStyle/>
          <a:p>
            <a:pPr>
              <a:spcBef>
                <a:spcPts val="600"/>
              </a:spcBef>
            </a:pPr>
            <a:r>
              <a:rPr lang="en-US" sz="1200" b="1">
                <a:solidFill>
                  <a:srgbClr val="00446B"/>
                </a:solidFill>
              </a:rPr>
              <a:t>Cover caps for fastening screws</a:t>
            </a:r>
          </a:p>
          <a:p>
            <a:pPr>
              <a:spcBef>
                <a:spcPts val="600"/>
              </a:spcBef>
            </a:pPr>
            <a:r>
              <a:rPr lang="en-US" sz="1200">
                <a:solidFill>
                  <a:srgbClr val="00446B"/>
                </a:solidFill>
              </a:rPr>
              <a:t>High-temperature resistant cover plugs prevent the accumulation of powder nests and other contamination.</a:t>
            </a:r>
          </a:p>
        </p:txBody>
      </p:sp>
      <p:sp>
        <p:nvSpPr>
          <p:cNvPr id="8" name="Textfeld 7">
            <a:extLst>
              <a:ext uri="{FF2B5EF4-FFF2-40B4-BE49-F238E27FC236}">
                <a16:creationId xmlns:a16="http://schemas.microsoft.com/office/drawing/2014/main" id="{6D40E703-7AF0-40FE-9B95-2A93AE8DD77D}"/>
              </a:ext>
            </a:extLst>
          </p:cNvPr>
          <p:cNvSpPr txBox="1"/>
          <p:nvPr/>
        </p:nvSpPr>
        <p:spPr>
          <a:xfrm>
            <a:off x="3037114" y="2662891"/>
            <a:ext cx="2684417" cy="1831271"/>
          </a:xfrm>
          <a:prstGeom prst="rect">
            <a:avLst/>
          </a:prstGeom>
          <a:noFill/>
        </p:spPr>
        <p:txBody>
          <a:bodyPr wrap="square" rtlCol="0">
            <a:spAutoFit/>
          </a:bodyPr>
          <a:lstStyle/>
          <a:p>
            <a:pPr>
              <a:spcBef>
                <a:spcPts val="600"/>
              </a:spcBef>
            </a:pPr>
            <a:r>
              <a:rPr lang="en-US" sz="1200" b="1">
                <a:solidFill>
                  <a:srgbClr val="00446B"/>
                </a:solidFill>
              </a:rPr>
              <a:t>Integrated anti-twist protection</a:t>
            </a:r>
          </a:p>
          <a:p>
            <a:pPr>
              <a:spcBef>
                <a:spcPts val="600"/>
              </a:spcBef>
            </a:pPr>
            <a:r>
              <a:rPr lang="en-US" sz="1200">
                <a:solidFill>
                  <a:srgbClr val="00446B"/>
                </a:solidFill>
              </a:rPr>
              <a:t>The module NSE-HT mini 88-20-V1 is equipped with an anti-twist protection V1. The indexing pin can be additionally secured with a screw to prevent it from falling out of the fitting bore. Indexing pin remains securely joined even in the event of a large thermal expansion of the fitting.</a:t>
            </a:r>
          </a:p>
        </p:txBody>
      </p:sp>
      <p:sp>
        <p:nvSpPr>
          <p:cNvPr id="14" name="Textfeld 13">
            <a:extLst>
              <a:ext uri="{FF2B5EF4-FFF2-40B4-BE49-F238E27FC236}">
                <a16:creationId xmlns:a16="http://schemas.microsoft.com/office/drawing/2014/main" id="{B34A2C5D-6086-42A6-81C7-5707B0CB2139}"/>
              </a:ext>
            </a:extLst>
          </p:cNvPr>
          <p:cNvSpPr txBox="1"/>
          <p:nvPr/>
        </p:nvSpPr>
        <p:spPr>
          <a:xfrm>
            <a:off x="5908763" y="2664856"/>
            <a:ext cx="2808498" cy="1277273"/>
          </a:xfrm>
          <a:prstGeom prst="rect">
            <a:avLst/>
          </a:prstGeom>
          <a:noFill/>
        </p:spPr>
        <p:txBody>
          <a:bodyPr wrap="square" rtlCol="0">
            <a:spAutoFit/>
          </a:bodyPr>
          <a:lstStyle/>
          <a:p>
            <a:pPr>
              <a:spcBef>
                <a:spcPts val="600"/>
              </a:spcBef>
            </a:pPr>
            <a:r>
              <a:rPr lang="en-US" sz="1200" b="1">
                <a:solidFill>
                  <a:srgbClr val="00446B"/>
                </a:solidFill>
              </a:rPr>
              <a:t>NE-HT</a:t>
            </a:r>
          </a:p>
          <a:p>
            <a:pPr>
              <a:spcBef>
                <a:spcPts val="600"/>
              </a:spcBef>
            </a:pPr>
            <a:r>
              <a:rPr lang="en-US" sz="1200">
                <a:solidFill>
                  <a:srgbClr val="00446B"/>
                </a:solidFill>
              </a:rPr>
              <a:t>If a pull-down can be dispensed with, the NE-HT centering element is used. The short taper centering is identical to the zero point clamping system. Temperatures of up to 500 °C are also possible here.</a:t>
            </a:r>
          </a:p>
        </p:txBody>
      </p:sp>
      <p:pic>
        <p:nvPicPr>
          <p:cNvPr id="1026" name="Picture 2" descr="http://www.schunk.int/pimexport_stb2/IM0028329.JPG">
            <a:extLst>
              <a:ext uri="{FF2B5EF4-FFF2-40B4-BE49-F238E27FC236}">
                <a16:creationId xmlns:a16="http://schemas.microsoft.com/office/drawing/2014/main" id="{10A1AADB-F38F-47CC-A61F-941E021A4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128304"/>
            <a:ext cx="2099310" cy="1549730"/>
          </a:xfrm>
          <a:prstGeom prst="rect">
            <a:avLst/>
          </a:prstGeom>
          <a:noFill/>
          <a:ln>
            <a:solidFill>
              <a:srgbClr val="17385F"/>
            </a:solidFill>
          </a:ln>
          <a:extLst>
            <a:ext uri="{909E8E84-426E-40DD-AFC4-6F175D3DCCD1}">
              <a14:hiddenFill xmlns:a14="http://schemas.microsoft.com/office/drawing/2010/main">
                <a:solidFill>
                  <a:srgbClr val="FFFFFF"/>
                </a:solidFill>
              </a14:hiddenFill>
            </a:ext>
          </a:extLst>
        </p:spPr>
      </p:pic>
      <p:pic>
        <p:nvPicPr>
          <p:cNvPr id="1028" name="Picture 4" descr="http://www.schunk.int/pimexport_stb2/IM0029547.JPG">
            <a:extLst>
              <a:ext uri="{FF2B5EF4-FFF2-40B4-BE49-F238E27FC236}">
                <a16:creationId xmlns:a16="http://schemas.microsoft.com/office/drawing/2014/main" id="{1B7E4E76-F7B0-49BE-8C5C-B59E13FACF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6576" y="1118504"/>
            <a:ext cx="1978359" cy="1585427"/>
          </a:xfrm>
          <a:prstGeom prst="rect">
            <a:avLst/>
          </a:prstGeom>
          <a:noFill/>
          <a:ln>
            <a:solidFill>
              <a:srgbClr val="17385F"/>
            </a:solidFill>
          </a:ln>
          <a:extLst>
            <a:ext uri="{909E8E84-426E-40DD-AFC4-6F175D3DCCD1}">
              <a14:hiddenFill xmlns:a14="http://schemas.microsoft.com/office/drawing/2010/main">
                <a:solidFill>
                  <a:srgbClr val="FFFFFF"/>
                </a:solidFill>
              </a14:hiddenFill>
            </a:ext>
          </a:extLst>
        </p:spPr>
      </p:pic>
      <p:pic>
        <p:nvPicPr>
          <p:cNvPr id="1030" name="Picture 6" descr="http://www.schunk.int/pimexport_stb2/IM0028206.JPG">
            <a:extLst>
              <a:ext uri="{FF2B5EF4-FFF2-40B4-BE49-F238E27FC236}">
                <a16:creationId xmlns:a16="http://schemas.microsoft.com/office/drawing/2014/main" id="{AA59BAB3-2C0D-4219-AC8F-3FE45F15E8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355" y="1095131"/>
            <a:ext cx="2099310" cy="1567760"/>
          </a:xfrm>
          <a:prstGeom prst="rect">
            <a:avLst/>
          </a:prstGeom>
          <a:noFill/>
          <a:ln>
            <a:solidFill>
              <a:srgbClr val="17385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681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2"/>
          <p:cNvSpPr txBox="1">
            <a:spLocks/>
          </p:cNvSpPr>
          <p:nvPr/>
        </p:nvSpPr>
        <p:spPr>
          <a:xfrm>
            <a:off x="4841878" y="3569402"/>
            <a:ext cx="2034381" cy="1457921"/>
          </a:xfrm>
          <a:prstGeom prst="rect">
            <a:avLst/>
          </a:prstGeom>
          <a:ln>
            <a:noFill/>
          </a:ln>
        </p:spPr>
        <p:txBody>
          <a:bodyPr vert="horz" lIns="91435" tIns="45717" rIns="91435" bIns="45717" rtlCol="0">
            <a:noAutofit/>
          </a:bodyPr>
          <a:lstStyle>
            <a:lvl1pPr marL="0" indent="0" algn="l" defTabSz="914400" rtl="0" eaLnBrk="1" latinLnBrk="0" hangingPunct="1">
              <a:spcBef>
                <a:spcPct val="20000"/>
              </a:spcBef>
              <a:buFont typeface="Arial" pitchFamily="34" charset="0"/>
              <a:buNone/>
              <a:defRPr sz="2000" kern="1200">
                <a:solidFill>
                  <a:srgbClr val="FFFFF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tabLst>
                <a:tab pos="4214437" algn="l"/>
              </a:tabLst>
            </a:pPr>
            <a:endParaRPr lang="de-DE" dirty="0"/>
          </a:p>
        </p:txBody>
      </p:sp>
    </p:spTree>
    <p:custDataLst>
      <p:tags r:id="rId1"/>
    </p:custDataLst>
    <p:extLst>
      <p:ext uri="{BB962C8B-B14F-4D97-AF65-F5344CB8AC3E}">
        <p14:creationId xmlns:p14="http://schemas.microsoft.com/office/powerpoint/2010/main" val="3128418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41C93B-46C2-49C5-82F9-329BABCD94ED}"/>
              </a:ext>
            </a:extLst>
          </p:cNvPr>
          <p:cNvSpPr>
            <a:spLocks noGrp="1"/>
          </p:cNvSpPr>
          <p:nvPr>
            <p:ph type="title"/>
          </p:nvPr>
        </p:nvSpPr>
        <p:spPr/>
        <p:txBody>
          <a:bodyPr/>
          <a:lstStyle/>
          <a:p>
            <a:r>
              <a:rPr lang="de-DE" dirty="0"/>
              <a:t>VERO-S NSE-HT mini</a:t>
            </a:r>
          </a:p>
        </p:txBody>
      </p:sp>
      <p:sp>
        <p:nvSpPr>
          <p:cNvPr id="3" name="Textplatzhalter 2">
            <a:extLst>
              <a:ext uri="{FF2B5EF4-FFF2-40B4-BE49-F238E27FC236}">
                <a16:creationId xmlns:a16="http://schemas.microsoft.com/office/drawing/2014/main" id="{F9539BAA-0DBC-4DBC-ACF5-8B66C27FBE7F}"/>
              </a:ext>
            </a:extLst>
          </p:cNvPr>
          <p:cNvSpPr>
            <a:spLocks noGrp="1"/>
          </p:cNvSpPr>
          <p:nvPr>
            <p:ph type="body" sz="quarter" idx="12"/>
          </p:nvPr>
        </p:nvSpPr>
        <p:spPr>
          <a:xfrm>
            <a:off x="209550" y="1112838"/>
            <a:ext cx="5623922" cy="3198858"/>
          </a:xfrm>
        </p:spPr>
        <p:txBody>
          <a:bodyPr>
            <a:normAutofit lnSpcReduction="10000"/>
          </a:bodyPr>
          <a:lstStyle/>
          <a:p>
            <a:pPr marL="285750" indent="-285750">
              <a:spcBef>
                <a:spcPts val="550"/>
              </a:spcBef>
              <a:buFont typeface="Arial" panose="020B0604020202020204" pitchFamily="34" charset="0"/>
              <a:buChar char="•"/>
            </a:pPr>
            <a:r>
              <a:rPr lang="en-US" sz="1400"/>
              <a:t>Suitable for high temperatures</a:t>
            </a:r>
          </a:p>
          <a:p>
            <a:pPr marL="285750" indent="-285750">
              <a:spcBef>
                <a:spcPts val="550"/>
              </a:spcBef>
              <a:buFont typeface="Arial" panose="020B0604020202020204" pitchFamily="34" charset="0"/>
              <a:buChar char="•"/>
            </a:pPr>
            <a:r>
              <a:rPr lang="en-US" sz="1400"/>
              <a:t>Excellent thermal conductivity</a:t>
            </a:r>
          </a:p>
          <a:p>
            <a:pPr marL="285750" indent="-285750">
              <a:spcBef>
                <a:spcPts val="550"/>
              </a:spcBef>
              <a:buFont typeface="Arial" panose="020B0604020202020204" pitchFamily="34" charset="0"/>
              <a:buChar char="•"/>
            </a:pPr>
            <a:r>
              <a:rPr lang="en-US" sz="1400"/>
              <a:t>No cooling necessary for unlocking</a:t>
            </a:r>
          </a:p>
          <a:p>
            <a:pPr marL="285750" indent="-285750">
              <a:spcBef>
                <a:spcPts val="550"/>
              </a:spcBef>
              <a:buFont typeface="Arial" panose="020B0604020202020204" pitchFamily="34" charset="0"/>
              <a:buChar char="•"/>
            </a:pPr>
            <a:r>
              <a:rPr lang="en-US" sz="1400"/>
              <a:t>Positioning via short taper</a:t>
            </a:r>
          </a:p>
          <a:p>
            <a:pPr marL="285750" indent="-285750">
              <a:spcBef>
                <a:spcPts val="550"/>
              </a:spcBef>
              <a:buFont typeface="Arial" panose="020B0604020202020204" pitchFamily="34" charset="0"/>
              <a:buChar char="•"/>
            </a:pPr>
            <a:r>
              <a:rPr lang="en-US" sz="1400"/>
              <a:t>Turbo integrated by default</a:t>
            </a:r>
          </a:p>
          <a:p>
            <a:pPr marL="285750" indent="-285750">
              <a:spcBef>
                <a:spcPts val="550"/>
              </a:spcBef>
              <a:buFont typeface="Arial" panose="020B0604020202020204" pitchFamily="34" charset="0"/>
              <a:buChar char="•"/>
            </a:pPr>
            <a:r>
              <a:rPr lang="en-US" sz="1400"/>
              <a:t>Low height</a:t>
            </a:r>
          </a:p>
          <a:p>
            <a:pPr marL="285750" indent="-285750">
              <a:spcBef>
                <a:spcPts val="550"/>
              </a:spcBef>
              <a:buFont typeface="Arial" panose="020B0604020202020204" pitchFamily="34" charset="0"/>
              <a:buChar char="•"/>
            </a:pPr>
            <a:r>
              <a:rPr lang="en-US" sz="1400"/>
              <a:t>Form-fit, self-retained locking</a:t>
            </a:r>
          </a:p>
          <a:p>
            <a:pPr marL="285750" indent="-285750">
              <a:spcBef>
                <a:spcPts val="550"/>
              </a:spcBef>
              <a:buFont typeface="Arial" panose="020B0604020202020204" pitchFamily="34" charset="0"/>
              <a:buChar char="•"/>
            </a:pPr>
            <a:r>
              <a:rPr lang="en-US" sz="1400"/>
              <a:t>The modules are stainless and completely sealed</a:t>
            </a:r>
          </a:p>
          <a:p>
            <a:pPr marL="285750" indent="-285750">
              <a:spcBef>
                <a:spcPts val="550"/>
              </a:spcBef>
              <a:buFont typeface="Arial" panose="020B0604020202020204" pitchFamily="34" charset="0"/>
              <a:buChar char="•"/>
            </a:pPr>
            <a:r>
              <a:rPr lang="en-US" sz="1400"/>
              <a:t>One consistent clamping pin size for all NSE-mini-modules</a:t>
            </a:r>
          </a:p>
          <a:p>
            <a:pPr marL="285750" indent="-285750">
              <a:spcBef>
                <a:spcPts val="550"/>
              </a:spcBef>
              <a:buFont typeface="Arial" panose="020B0604020202020204" pitchFamily="34" charset="0"/>
              <a:buChar char="•"/>
            </a:pPr>
            <a:r>
              <a:rPr lang="en-US" sz="1400"/>
              <a:t>All modules can be operated with a system pressure of 6 bar</a:t>
            </a:r>
          </a:p>
          <a:p>
            <a:pPr marL="285750" indent="-285750">
              <a:spcBef>
                <a:spcPts val="550"/>
              </a:spcBef>
              <a:buFont typeface="Arial" panose="020B0604020202020204" pitchFamily="34" charset="0"/>
              <a:buChar char="•"/>
            </a:pPr>
            <a:r>
              <a:rPr lang="en-US" sz="1400"/>
              <a:t>Suitable for actuation with inert gas</a:t>
            </a:r>
          </a:p>
          <a:p>
            <a:pPr marL="285750" indent="-285750">
              <a:buFont typeface="Arial" panose="020B0604020202020204" pitchFamily="34" charset="0"/>
              <a:buChar char="•"/>
            </a:pPr>
            <a:endParaRPr lang="en-US" sz="1400"/>
          </a:p>
        </p:txBody>
      </p:sp>
      <p:sp>
        <p:nvSpPr>
          <p:cNvPr id="4" name="Fußzeilenplatzhalter 3">
            <a:extLst>
              <a:ext uri="{FF2B5EF4-FFF2-40B4-BE49-F238E27FC236}">
                <a16:creationId xmlns:a16="http://schemas.microsoft.com/office/drawing/2014/main" id="{C8C2744F-A820-4409-A4AD-27F64B6D9D9C}"/>
              </a:ext>
            </a:extLst>
          </p:cNvPr>
          <p:cNvSpPr>
            <a:spLocks noGrp="1"/>
          </p:cNvSpPr>
          <p:nvPr>
            <p:ph type="ftr" sz="quarter" idx="10"/>
          </p:nvPr>
        </p:nvSpPr>
        <p:spPr/>
        <p:txBody>
          <a:bodyPr/>
          <a:lstStyle/>
          <a:p>
            <a:r>
              <a:rPr lang="de-DE"/>
              <a:t>VERO-S NSE-HT mini</a:t>
            </a:r>
            <a:endParaRPr lang="de-DE" dirty="0"/>
          </a:p>
        </p:txBody>
      </p:sp>
      <p:sp>
        <p:nvSpPr>
          <p:cNvPr id="6" name="Textfeld 5">
            <a:extLst>
              <a:ext uri="{FF2B5EF4-FFF2-40B4-BE49-F238E27FC236}">
                <a16:creationId xmlns:a16="http://schemas.microsoft.com/office/drawing/2014/main" id="{B54D781B-960E-4A9F-9056-404110BFF2A3}"/>
              </a:ext>
            </a:extLst>
          </p:cNvPr>
          <p:cNvSpPr txBox="1"/>
          <p:nvPr/>
        </p:nvSpPr>
        <p:spPr>
          <a:xfrm>
            <a:off x="209550" y="718958"/>
            <a:ext cx="4911954" cy="338554"/>
          </a:xfrm>
          <a:prstGeom prst="rect">
            <a:avLst/>
          </a:prstGeom>
          <a:noFill/>
        </p:spPr>
        <p:txBody>
          <a:bodyPr wrap="square" rtlCol="0">
            <a:spAutoFit/>
          </a:bodyPr>
          <a:lstStyle/>
          <a:p>
            <a:r>
              <a:rPr lang="en-US" sz="1600" b="1">
                <a:solidFill>
                  <a:srgbClr val="00446B"/>
                </a:solidFill>
              </a:rPr>
              <a:t>General information</a:t>
            </a:r>
          </a:p>
        </p:txBody>
      </p:sp>
      <p:pic>
        <p:nvPicPr>
          <p:cNvPr id="9" name="Grafik 8">
            <a:extLst>
              <a:ext uri="{FF2B5EF4-FFF2-40B4-BE49-F238E27FC236}">
                <a16:creationId xmlns:a16="http://schemas.microsoft.com/office/drawing/2014/main" id="{046AC3C9-9C48-4BCB-AEEC-327BB0DC50EE}"/>
              </a:ext>
            </a:extLst>
          </p:cNvPr>
          <p:cNvPicPr>
            <a:picLocks noChangeAspect="1"/>
          </p:cNvPicPr>
          <p:nvPr/>
        </p:nvPicPr>
        <p:blipFill>
          <a:blip r:embed="rId2"/>
          <a:stretch>
            <a:fillRect/>
          </a:stretch>
        </p:blipFill>
        <p:spPr>
          <a:xfrm>
            <a:off x="5399426" y="825747"/>
            <a:ext cx="3123853" cy="3123853"/>
          </a:xfrm>
          <a:prstGeom prst="rect">
            <a:avLst/>
          </a:prstGeom>
        </p:spPr>
      </p:pic>
    </p:spTree>
    <p:extLst>
      <p:ext uri="{BB962C8B-B14F-4D97-AF65-F5344CB8AC3E}">
        <p14:creationId xmlns:p14="http://schemas.microsoft.com/office/powerpoint/2010/main" val="2772912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0275AB-A62E-400C-B11B-486118515CA5}"/>
              </a:ext>
            </a:extLst>
          </p:cNvPr>
          <p:cNvSpPr>
            <a:spLocks noGrp="1"/>
          </p:cNvSpPr>
          <p:nvPr>
            <p:ph type="title"/>
          </p:nvPr>
        </p:nvSpPr>
        <p:spPr/>
        <p:txBody>
          <a:bodyPr/>
          <a:lstStyle/>
          <a:p>
            <a:r>
              <a:rPr lang="de-DE" dirty="0"/>
              <a:t>VERO-S NSE-HT mini</a:t>
            </a:r>
          </a:p>
        </p:txBody>
      </p:sp>
      <p:sp>
        <p:nvSpPr>
          <p:cNvPr id="3" name="Textplatzhalter 2">
            <a:extLst>
              <a:ext uri="{FF2B5EF4-FFF2-40B4-BE49-F238E27FC236}">
                <a16:creationId xmlns:a16="http://schemas.microsoft.com/office/drawing/2014/main" id="{473B8267-BF70-4392-9F40-3890543E77DE}"/>
              </a:ext>
            </a:extLst>
          </p:cNvPr>
          <p:cNvSpPr>
            <a:spLocks noGrp="1"/>
          </p:cNvSpPr>
          <p:nvPr>
            <p:ph type="body" sz="quarter" idx="12"/>
          </p:nvPr>
        </p:nvSpPr>
        <p:spPr>
          <a:xfrm>
            <a:off x="209550" y="1112838"/>
            <a:ext cx="7886700" cy="2854325"/>
          </a:xfrm>
        </p:spPr>
        <p:txBody>
          <a:bodyPr/>
          <a:lstStyle/>
          <a:p>
            <a:pPr indent="270000">
              <a:spcBef>
                <a:spcPts val="336"/>
              </a:spcBef>
            </a:pPr>
            <a:r>
              <a:rPr lang="en-US" sz="1400"/>
              <a:t>High-precision short taper centering</a:t>
            </a:r>
          </a:p>
          <a:p>
            <a:pPr indent="270000">
              <a:spcBef>
                <a:spcPts val="336"/>
              </a:spcBef>
            </a:pPr>
            <a:r>
              <a:rPr lang="en-US" sz="1400"/>
              <a:t>Wedge hook drive</a:t>
            </a:r>
          </a:p>
          <a:p>
            <a:pPr indent="270000">
              <a:spcBef>
                <a:spcPts val="336"/>
              </a:spcBef>
            </a:pPr>
            <a:r>
              <a:rPr lang="en-US" sz="1400"/>
              <a:t>Turbo function</a:t>
            </a:r>
          </a:p>
          <a:p>
            <a:pPr indent="270000">
              <a:spcBef>
                <a:spcPts val="336"/>
              </a:spcBef>
            </a:pPr>
            <a:r>
              <a:rPr lang="en-US" sz="1400"/>
              <a:t>Large surfaces</a:t>
            </a:r>
          </a:p>
          <a:p>
            <a:pPr indent="270000">
              <a:spcBef>
                <a:spcPts val="336"/>
              </a:spcBef>
            </a:pPr>
            <a:r>
              <a:rPr lang="en-US" sz="1400"/>
              <a:t>Completely sealed system</a:t>
            </a:r>
          </a:p>
          <a:p>
            <a:pPr indent="270000">
              <a:spcBef>
                <a:spcPts val="336"/>
              </a:spcBef>
            </a:pPr>
            <a:r>
              <a:rPr lang="en-US" sz="1400"/>
              <a:t>Large flat surface</a:t>
            </a:r>
          </a:p>
          <a:p>
            <a:pPr indent="270000">
              <a:spcBef>
                <a:spcPts val="336"/>
              </a:spcBef>
            </a:pPr>
            <a:r>
              <a:rPr lang="en-US" sz="1400"/>
              <a:t>Locking screw</a:t>
            </a:r>
          </a:p>
        </p:txBody>
      </p:sp>
      <p:sp>
        <p:nvSpPr>
          <p:cNvPr id="4" name="Fußzeilenplatzhalter 3">
            <a:extLst>
              <a:ext uri="{FF2B5EF4-FFF2-40B4-BE49-F238E27FC236}">
                <a16:creationId xmlns:a16="http://schemas.microsoft.com/office/drawing/2014/main" id="{72C25535-B43E-4EA7-A086-C335A394B4F7}"/>
              </a:ext>
            </a:extLst>
          </p:cNvPr>
          <p:cNvSpPr>
            <a:spLocks noGrp="1"/>
          </p:cNvSpPr>
          <p:nvPr>
            <p:ph type="ftr" sz="quarter" idx="10"/>
          </p:nvPr>
        </p:nvSpPr>
        <p:spPr/>
        <p:txBody>
          <a:bodyPr/>
          <a:lstStyle/>
          <a:p>
            <a:r>
              <a:rPr lang="de-DE"/>
              <a:t>VERO-S NSE-HT mini</a:t>
            </a:r>
            <a:endParaRPr lang="de-DE" dirty="0"/>
          </a:p>
        </p:txBody>
      </p:sp>
      <p:grpSp>
        <p:nvGrpSpPr>
          <p:cNvPr id="31" name="Gruppieren 30">
            <a:extLst>
              <a:ext uri="{FF2B5EF4-FFF2-40B4-BE49-F238E27FC236}">
                <a16:creationId xmlns:a16="http://schemas.microsoft.com/office/drawing/2014/main" id="{6FD0D290-E676-48DA-B606-68150E726DCA}"/>
              </a:ext>
            </a:extLst>
          </p:cNvPr>
          <p:cNvGrpSpPr/>
          <p:nvPr/>
        </p:nvGrpSpPr>
        <p:grpSpPr>
          <a:xfrm>
            <a:off x="290377" y="1388750"/>
            <a:ext cx="198000" cy="198000"/>
            <a:chOff x="4645063" y="732456"/>
            <a:chExt cx="266095" cy="271350"/>
          </a:xfrm>
        </p:grpSpPr>
        <p:sp>
          <p:nvSpPr>
            <p:cNvPr id="32" name="Ellipse 31">
              <a:extLst>
                <a:ext uri="{FF2B5EF4-FFF2-40B4-BE49-F238E27FC236}">
                  <a16:creationId xmlns:a16="http://schemas.microsoft.com/office/drawing/2014/main" id="{913DCA96-E89F-43A7-8EB5-EE2A7F23A239}"/>
                </a:ext>
              </a:extLst>
            </p:cNvPr>
            <p:cNvSpPr/>
            <p:nvPr/>
          </p:nvSpPr>
          <p:spPr>
            <a:xfrm>
              <a:off x="4650377" y="757646"/>
              <a:ext cx="235132" cy="226423"/>
            </a:xfrm>
            <a:prstGeom prst="ellipse">
              <a:avLst/>
            </a:prstGeom>
            <a:solidFill>
              <a:srgbClr val="003D6A"/>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3" name="Textfeld 32">
              <a:extLst>
                <a:ext uri="{FF2B5EF4-FFF2-40B4-BE49-F238E27FC236}">
                  <a16:creationId xmlns:a16="http://schemas.microsoft.com/office/drawing/2014/main" id="{1185A77F-C955-45F8-AF4A-601A2E37B74E}"/>
                </a:ext>
              </a:extLst>
            </p:cNvPr>
            <p:cNvSpPr txBox="1"/>
            <p:nvPr/>
          </p:nvSpPr>
          <p:spPr>
            <a:xfrm>
              <a:off x="4645063" y="732456"/>
              <a:ext cx="266095" cy="271350"/>
            </a:xfrm>
            <a:prstGeom prst="rect">
              <a:avLst/>
            </a:prstGeom>
            <a:noFill/>
          </p:spPr>
          <p:txBody>
            <a:bodyPr wrap="square" rtlCol="0" anchor="ctr" anchorCtr="0">
              <a:noAutofit/>
            </a:bodyPr>
            <a:lstStyle/>
            <a:p>
              <a:pPr algn="ctr"/>
              <a:r>
                <a:rPr lang="de-DE" sz="900" dirty="0">
                  <a:solidFill>
                    <a:schemeClr val="bg1"/>
                  </a:solidFill>
                </a:rPr>
                <a:t>2</a:t>
              </a:r>
            </a:p>
          </p:txBody>
        </p:sp>
      </p:grpSp>
      <p:grpSp>
        <p:nvGrpSpPr>
          <p:cNvPr id="34" name="Gruppieren 33">
            <a:extLst>
              <a:ext uri="{FF2B5EF4-FFF2-40B4-BE49-F238E27FC236}">
                <a16:creationId xmlns:a16="http://schemas.microsoft.com/office/drawing/2014/main" id="{83D0D60C-479F-4667-BD2D-85D0D6827BE3}"/>
              </a:ext>
            </a:extLst>
          </p:cNvPr>
          <p:cNvGrpSpPr/>
          <p:nvPr/>
        </p:nvGrpSpPr>
        <p:grpSpPr>
          <a:xfrm>
            <a:off x="278638" y="1652324"/>
            <a:ext cx="198000" cy="198000"/>
            <a:chOff x="4637578" y="732456"/>
            <a:chExt cx="266095" cy="271350"/>
          </a:xfrm>
        </p:grpSpPr>
        <p:sp>
          <p:nvSpPr>
            <p:cNvPr id="35" name="Ellipse 34">
              <a:extLst>
                <a:ext uri="{FF2B5EF4-FFF2-40B4-BE49-F238E27FC236}">
                  <a16:creationId xmlns:a16="http://schemas.microsoft.com/office/drawing/2014/main" id="{66F32CE9-1F84-4E3D-833F-342ED24D31C5}"/>
                </a:ext>
              </a:extLst>
            </p:cNvPr>
            <p:cNvSpPr/>
            <p:nvPr/>
          </p:nvSpPr>
          <p:spPr>
            <a:xfrm>
              <a:off x="4650377" y="757646"/>
              <a:ext cx="235132" cy="226423"/>
            </a:xfrm>
            <a:prstGeom prst="ellipse">
              <a:avLst/>
            </a:prstGeom>
            <a:solidFill>
              <a:srgbClr val="003D6A"/>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6" name="Textfeld 35">
              <a:extLst>
                <a:ext uri="{FF2B5EF4-FFF2-40B4-BE49-F238E27FC236}">
                  <a16:creationId xmlns:a16="http://schemas.microsoft.com/office/drawing/2014/main" id="{C803962F-69DE-411F-8B8F-E0CFC2A5A91F}"/>
                </a:ext>
              </a:extLst>
            </p:cNvPr>
            <p:cNvSpPr txBox="1"/>
            <p:nvPr/>
          </p:nvSpPr>
          <p:spPr>
            <a:xfrm>
              <a:off x="4637578" y="732456"/>
              <a:ext cx="266095" cy="271350"/>
            </a:xfrm>
            <a:prstGeom prst="rect">
              <a:avLst/>
            </a:prstGeom>
            <a:noFill/>
          </p:spPr>
          <p:txBody>
            <a:bodyPr wrap="square" rtlCol="0" anchor="ctr" anchorCtr="0">
              <a:noAutofit/>
            </a:bodyPr>
            <a:lstStyle/>
            <a:p>
              <a:pPr algn="ctr"/>
              <a:r>
                <a:rPr lang="de-DE" sz="900" dirty="0">
                  <a:solidFill>
                    <a:schemeClr val="bg1"/>
                  </a:solidFill>
                </a:rPr>
                <a:t>3</a:t>
              </a:r>
            </a:p>
          </p:txBody>
        </p:sp>
      </p:grpSp>
      <p:grpSp>
        <p:nvGrpSpPr>
          <p:cNvPr id="37" name="Gruppieren 36">
            <a:extLst>
              <a:ext uri="{FF2B5EF4-FFF2-40B4-BE49-F238E27FC236}">
                <a16:creationId xmlns:a16="http://schemas.microsoft.com/office/drawing/2014/main" id="{4DB24F84-ACF6-4D35-BCAD-A3BF2615DA0B}"/>
              </a:ext>
            </a:extLst>
          </p:cNvPr>
          <p:cNvGrpSpPr/>
          <p:nvPr/>
        </p:nvGrpSpPr>
        <p:grpSpPr>
          <a:xfrm>
            <a:off x="277670" y="2151187"/>
            <a:ext cx="198000" cy="198000"/>
            <a:chOff x="4637578" y="738982"/>
            <a:chExt cx="266095" cy="271350"/>
          </a:xfrm>
        </p:grpSpPr>
        <p:sp>
          <p:nvSpPr>
            <p:cNvPr id="38" name="Ellipse 37">
              <a:extLst>
                <a:ext uri="{FF2B5EF4-FFF2-40B4-BE49-F238E27FC236}">
                  <a16:creationId xmlns:a16="http://schemas.microsoft.com/office/drawing/2014/main" id="{D68C9AA6-1A2D-416A-9D79-1CEF303B8419}"/>
                </a:ext>
              </a:extLst>
            </p:cNvPr>
            <p:cNvSpPr/>
            <p:nvPr/>
          </p:nvSpPr>
          <p:spPr>
            <a:xfrm>
              <a:off x="4650377" y="757646"/>
              <a:ext cx="235132" cy="226423"/>
            </a:xfrm>
            <a:prstGeom prst="ellipse">
              <a:avLst/>
            </a:prstGeom>
            <a:solidFill>
              <a:srgbClr val="003D6A"/>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9" name="Textfeld 38">
              <a:extLst>
                <a:ext uri="{FF2B5EF4-FFF2-40B4-BE49-F238E27FC236}">
                  <a16:creationId xmlns:a16="http://schemas.microsoft.com/office/drawing/2014/main" id="{F10DA0E1-EDA2-4F6C-978B-23101DF2B389}"/>
                </a:ext>
              </a:extLst>
            </p:cNvPr>
            <p:cNvSpPr txBox="1"/>
            <p:nvPr/>
          </p:nvSpPr>
          <p:spPr>
            <a:xfrm>
              <a:off x="4637578" y="738982"/>
              <a:ext cx="266095" cy="271350"/>
            </a:xfrm>
            <a:prstGeom prst="rect">
              <a:avLst/>
            </a:prstGeom>
            <a:noFill/>
          </p:spPr>
          <p:txBody>
            <a:bodyPr wrap="square" rtlCol="0" anchor="ctr" anchorCtr="0">
              <a:noAutofit/>
            </a:bodyPr>
            <a:lstStyle/>
            <a:p>
              <a:pPr algn="ctr"/>
              <a:r>
                <a:rPr lang="de-DE" sz="900" dirty="0">
                  <a:solidFill>
                    <a:schemeClr val="bg1"/>
                  </a:solidFill>
                </a:rPr>
                <a:t>5</a:t>
              </a:r>
            </a:p>
          </p:txBody>
        </p:sp>
      </p:grpSp>
      <p:grpSp>
        <p:nvGrpSpPr>
          <p:cNvPr id="40" name="Gruppieren 39">
            <a:extLst>
              <a:ext uri="{FF2B5EF4-FFF2-40B4-BE49-F238E27FC236}">
                <a16:creationId xmlns:a16="http://schemas.microsoft.com/office/drawing/2014/main" id="{2DCD3483-7760-489A-B45E-E54EEED74FBD}"/>
              </a:ext>
            </a:extLst>
          </p:cNvPr>
          <p:cNvGrpSpPr/>
          <p:nvPr/>
        </p:nvGrpSpPr>
        <p:grpSpPr>
          <a:xfrm>
            <a:off x="276324" y="2418591"/>
            <a:ext cx="198000" cy="198000"/>
            <a:chOff x="4634378" y="738982"/>
            <a:chExt cx="266095" cy="271350"/>
          </a:xfrm>
        </p:grpSpPr>
        <p:sp>
          <p:nvSpPr>
            <p:cNvPr id="41" name="Ellipse 40">
              <a:extLst>
                <a:ext uri="{FF2B5EF4-FFF2-40B4-BE49-F238E27FC236}">
                  <a16:creationId xmlns:a16="http://schemas.microsoft.com/office/drawing/2014/main" id="{373C7F46-6837-4AA1-814A-EF7B1EF5332C}"/>
                </a:ext>
              </a:extLst>
            </p:cNvPr>
            <p:cNvSpPr/>
            <p:nvPr/>
          </p:nvSpPr>
          <p:spPr>
            <a:xfrm>
              <a:off x="4650377" y="757646"/>
              <a:ext cx="235132" cy="226423"/>
            </a:xfrm>
            <a:prstGeom prst="ellipse">
              <a:avLst/>
            </a:prstGeom>
            <a:solidFill>
              <a:srgbClr val="003D6A"/>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2" name="Textfeld 41">
              <a:extLst>
                <a:ext uri="{FF2B5EF4-FFF2-40B4-BE49-F238E27FC236}">
                  <a16:creationId xmlns:a16="http://schemas.microsoft.com/office/drawing/2014/main" id="{5383E3B4-8967-48C8-864C-6F06B70739A0}"/>
                </a:ext>
              </a:extLst>
            </p:cNvPr>
            <p:cNvSpPr txBox="1"/>
            <p:nvPr/>
          </p:nvSpPr>
          <p:spPr>
            <a:xfrm>
              <a:off x="4634378" y="738982"/>
              <a:ext cx="266095" cy="271350"/>
            </a:xfrm>
            <a:prstGeom prst="rect">
              <a:avLst/>
            </a:prstGeom>
            <a:noFill/>
          </p:spPr>
          <p:txBody>
            <a:bodyPr wrap="square" rtlCol="0" anchor="ctr" anchorCtr="0">
              <a:noAutofit/>
            </a:bodyPr>
            <a:lstStyle/>
            <a:p>
              <a:pPr algn="ctr"/>
              <a:r>
                <a:rPr lang="de-DE" sz="900" dirty="0">
                  <a:solidFill>
                    <a:schemeClr val="bg1"/>
                  </a:solidFill>
                </a:rPr>
                <a:t>6</a:t>
              </a:r>
            </a:p>
          </p:txBody>
        </p:sp>
      </p:grpSp>
      <p:grpSp>
        <p:nvGrpSpPr>
          <p:cNvPr id="43" name="Gruppieren 42">
            <a:extLst>
              <a:ext uri="{FF2B5EF4-FFF2-40B4-BE49-F238E27FC236}">
                <a16:creationId xmlns:a16="http://schemas.microsoft.com/office/drawing/2014/main" id="{C53543CE-90DC-41A1-83FE-47A88D8018C5}"/>
              </a:ext>
            </a:extLst>
          </p:cNvPr>
          <p:cNvGrpSpPr/>
          <p:nvPr/>
        </p:nvGrpSpPr>
        <p:grpSpPr>
          <a:xfrm>
            <a:off x="275100" y="1906164"/>
            <a:ext cx="198000" cy="198000"/>
            <a:chOff x="4631178" y="738982"/>
            <a:chExt cx="266095" cy="271350"/>
          </a:xfrm>
        </p:grpSpPr>
        <p:sp>
          <p:nvSpPr>
            <p:cNvPr id="44" name="Ellipse 43">
              <a:extLst>
                <a:ext uri="{FF2B5EF4-FFF2-40B4-BE49-F238E27FC236}">
                  <a16:creationId xmlns:a16="http://schemas.microsoft.com/office/drawing/2014/main" id="{A00A17F2-5987-4A83-90C0-256A51F3A3C7}"/>
                </a:ext>
              </a:extLst>
            </p:cNvPr>
            <p:cNvSpPr/>
            <p:nvPr/>
          </p:nvSpPr>
          <p:spPr>
            <a:xfrm>
              <a:off x="4650377" y="757646"/>
              <a:ext cx="235132" cy="226423"/>
            </a:xfrm>
            <a:prstGeom prst="ellipse">
              <a:avLst/>
            </a:prstGeom>
            <a:solidFill>
              <a:srgbClr val="003D6A"/>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5" name="Textfeld 44">
              <a:extLst>
                <a:ext uri="{FF2B5EF4-FFF2-40B4-BE49-F238E27FC236}">
                  <a16:creationId xmlns:a16="http://schemas.microsoft.com/office/drawing/2014/main" id="{5B99755B-B2E8-49AB-B478-45D5CFA5FB58}"/>
                </a:ext>
              </a:extLst>
            </p:cNvPr>
            <p:cNvSpPr txBox="1"/>
            <p:nvPr/>
          </p:nvSpPr>
          <p:spPr>
            <a:xfrm>
              <a:off x="4631178" y="738982"/>
              <a:ext cx="266095" cy="271350"/>
            </a:xfrm>
            <a:prstGeom prst="rect">
              <a:avLst/>
            </a:prstGeom>
            <a:noFill/>
          </p:spPr>
          <p:txBody>
            <a:bodyPr wrap="square" rtlCol="0" anchor="ctr" anchorCtr="0">
              <a:noAutofit/>
            </a:bodyPr>
            <a:lstStyle/>
            <a:p>
              <a:pPr algn="ctr"/>
              <a:r>
                <a:rPr lang="de-DE" sz="900" dirty="0">
                  <a:solidFill>
                    <a:schemeClr val="bg1"/>
                  </a:solidFill>
                </a:rPr>
                <a:t>4</a:t>
              </a:r>
            </a:p>
          </p:txBody>
        </p:sp>
      </p:grpSp>
      <p:grpSp>
        <p:nvGrpSpPr>
          <p:cNvPr id="46" name="Gruppieren 45">
            <a:extLst>
              <a:ext uri="{FF2B5EF4-FFF2-40B4-BE49-F238E27FC236}">
                <a16:creationId xmlns:a16="http://schemas.microsoft.com/office/drawing/2014/main" id="{FD1088E8-FD9B-4343-BE1F-409108E4EF48}"/>
              </a:ext>
            </a:extLst>
          </p:cNvPr>
          <p:cNvGrpSpPr/>
          <p:nvPr/>
        </p:nvGrpSpPr>
        <p:grpSpPr>
          <a:xfrm>
            <a:off x="282855" y="2667622"/>
            <a:ext cx="198000" cy="198000"/>
            <a:chOff x="4640203" y="738588"/>
            <a:chExt cx="266095" cy="271350"/>
          </a:xfrm>
        </p:grpSpPr>
        <p:sp>
          <p:nvSpPr>
            <p:cNvPr id="47" name="Ellipse 46">
              <a:extLst>
                <a:ext uri="{FF2B5EF4-FFF2-40B4-BE49-F238E27FC236}">
                  <a16:creationId xmlns:a16="http://schemas.microsoft.com/office/drawing/2014/main" id="{EEF3666D-5595-461E-B2A1-559F74A72D27}"/>
                </a:ext>
              </a:extLst>
            </p:cNvPr>
            <p:cNvSpPr/>
            <p:nvPr/>
          </p:nvSpPr>
          <p:spPr>
            <a:xfrm>
              <a:off x="4650377" y="757646"/>
              <a:ext cx="235132" cy="226423"/>
            </a:xfrm>
            <a:prstGeom prst="ellipse">
              <a:avLst/>
            </a:prstGeom>
            <a:solidFill>
              <a:srgbClr val="003D6A"/>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8" name="Textfeld 47">
              <a:extLst>
                <a:ext uri="{FF2B5EF4-FFF2-40B4-BE49-F238E27FC236}">
                  <a16:creationId xmlns:a16="http://schemas.microsoft.com/office/drawing/2014/main" id="{D2677EAD-8BAC-44E9-8BAF-BFB72B2ABE74}"/>
                </a:ext>
              </a:extLst>
            </p:cNvPr>
            <p:cNvSpPr txBox="1"/>
            <p:nvPr/>
          </p:nvSpPr>
          <p:spPr>
            <a:xfrm>
              <a:off x="4640203" y="738588"/>
              <a:ext cx="266095" cy="271350"/>
            </a:xfrm>
            <a:prstGeom prst="rect">
              <a:avLst/>
            </a:prstGeom>
            <a:noFill/>
          </p:spPr>
          <p:txBody>
            <a:bodyPr wrap="square" rtlCol="0" anchor="ctr" anchorCtr="0">
              <a:noAutofit/>
            </a:bodyPr>
            <a:lstStyle/>
            <a:p>
              <a:pPr algn="ctr"/>
              <a:r>
                <a:rPr lang="de-DE" sz="900" dirty="0">
                  <a:solidFill>
                    <a:schemeClr val="bg1"/>
                  </a:solidFill>
                </a:rPr>
                <a:t>7</a:t>
              </a:r>
            </a:p>
          </p:txBody>
        </p:sp>
      </p:grpSp>
      <p:grpSp>
        <p:nvGrpSpPr>
          <p:cNvPr id="55" name="Gruppieren 54">
            <a:extLst>
              <a:ext uri="{FF2B5EF4-FFF2-40B4-BE49-F238E27FC236}">
                <a16:creationId xmlns:a16="http://schemas.microsoft.com/office/drawing/2014/main" id="{104F147A-E017-4000-905E-6B8C692B74BA}"/>
              </a:ext>
            </a:extLst>
          </p:cNvPr>
          <p:cNvGrpSpPr/>
          <p:nvPr/>
        </p:nvGrpSpPr>
        <p:grpSpPr>
          <a:xfrm>
            <a:off x="291226" y="1146422"/>
            <a:ext cx="198000" cy="198000"/>
            <a:chOff x="4635232" y="729193"/>
            <a:chExt cx="266095" cy="271350"/>
          </a:xfrm>
        </p:grpSpPr>
        <p:sp>
          <p:nvSpPr>
            <p:cNvPr id="56" name="Ellipse 55">
              <a:extLst>
                <a:ext uri="{FF2B5EF4-FFF2-40B4-BE49-F238E27FC236}">
                  <a16:creationId xmlns:a16="http://schemas.microsoft.com/office/drawing/2014/main" id="{1D4C61CC-ADA0-47D7-8429-B1EC2D77C9A4}"/>
                </a:ext>
              </a:extLst>
            </p:cNvPr>
            <p:cNvSpPr/>
            <p:nvPr/>
          </p:nvSpPr>
          <p:spPr>
            <a:xfrm>
              <a:off x="4650377" y="757646"/>
              <a:ext cx="235133" cy="226422"/>
            </a:xfrm>
            <a:prstGeom prst="ellipse">
              <a:avLst/>
            </a:prstGeom>
            <a:solidFill>
              <a:srgbClr val="003D6A"/>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7" name="Textfeld 56">
              <a:extLst>
                <a:ext uri="{FF2B5EF4-FFF2-40B4-BE49-F238E27FC236}">
                  <a16:creationId xmlns:a16="http://schemas.microsoft.com/office/drawing/2014/main" id="{9D978FAF-0F9F-4578-A4A9-8BEE9D89BB76}"/>
                </a:ext>
              </a:extLst>
            </p:cNvPr>
            <p:cNvSpPr txBox="1"/>
            <p:nvPr/>
          </p:nvSpPr>
          <p:spPr>
            <a:xfrm>
              <a:off x="4635232" y="729193"/>
              <a:ext cx="266095" cy="271350"/>
            </a:xfrm>
            <a:prstGeom prst="rect">
              <a:avLst/>
            </a:prstGeom>
            <a:noFill/>
          </p:spPr>
          <p:txBody>
            <a:bodyPr wrap="square" rtlCol="0" anchor="ctr" anchorCtr="0">
              <a:noAutofit/>
            </a:bodyPr>
            <a:lstStyle/>
            <a:p>
              <a:pPr algn="ctr"/>
              <a:r>
                <a:rPr lang="de-DE" sz="900" dirty="0">
                  <a:solidFill>
                    <a:schemeClr val="bg1"/>
                  </a:solidFill>
                </a:rPr>
                <a:t>1</a:t>
              </a:r>
            </a:p>
          </p:txBody>
        </p:sp>
      </p:grpSp>
      <p:sp>
        <p:nvSpPr>
          <p:cNvPr id="49" name="Textfeld 48">
            <a:extLst>
              <a:ext uri="{FF2B5EF4-FFF2-40B4-BE49-F238E27FC236}">
                <a16:creationId xmlns:a16="http://schemas.microsoft.com/office/drawing/2014/main" id="{7DA36723-44C2-4645-A54A-15B8ACEA8D81}"/>
              </a:ext>
            </a:extLst>
          </p:cNvPr>
          <p:cNvSpPr txBox="1"/>
          <p:nvPr/>
        </p:nvSpPr>
        <p:spPr>
          <a:xfrm>
            <a:off x="209550" y="718958"/>
            <a:ext cx="4911954" cy="338554"/>
          </a:xfrm>
          <a:prstGeom prst="rect">
            <a:avLst/>
          </a:prstGeom>
          <a:noFill/>
        </p:spPr>
        <p:txBody>
          <a:bodyPr wrap="square" rtlCol="0">
            <a:spAutoFit/>
          </a:bodyPr>
          <a:lstStyle/>
          <a:p>
            <a:r>
              <a:rPr lang="en-US" sz="1600" b="1">
                <a:solidFill>
                  <a:srgbClr val="00446B"/>
                </a:solidFill>
              </a:rPr>
              <a:t>Functional diagram</a:t>
            </a:r>
          </a:p>
        </p:txBody>
      </p:sp>
      <p:pic>
        <p:nvPicPr>
          <p:cNvPr id="7" name="Grafik 6">
            <a:extLst>
              <a:ext uri="{FF2B5EF4-FFF2-40B4-BE49-F238E27FC236}">
                <a16:creationId xmlns:a16="http://schemas.microsoft.com/office/drawing/2014/main" id="{EF376538-85C1-44AC-BB3F-66EF1454E084}"/>
              </a:ext>
            </a:extLst>
          </p:cNvPr>
          <p:cNvPicPr>
            <a:picLocks noChangeAspect="1"/>
          </p:cNvPicPr>
          <p:nvPr/>
        </p:nvPicPr>
        <p:blipFill>
          <a:blip r:embed="rId2"/>
          <a:stretch>
            <a:fillRect/>
          </a:stretch>
        </p:blipFill>
        <p:spPr>
          <a:xfrm>
            <a:off x="4357243" y="915350"/>
            <a:ext cx="4100977" cy="2854325"/>
          </a:xfrm>
          <a:prstGeom prst="rect">
            <a:avLst/>
          </a:prstGeom>
        </p:spPr>
      </p:pic>
      <p:grpSp>
        <p:nvGrpSpPr>
          <p:cNvPr id="51" name="Gruppieren 50">
            <a:extLst>
              <a:ext uri="{FF2B5EF4-FFF2-40B4-BE49-F238E27FC236}">
                <a16:creationId xmlns:a16="http://schemas.microsoft.com/office/drawing/2014/main" id="{BA4649C9-97EC-41D7-A824-A74D7D06A4A7}"/>
              </a:ext>
            </a:extLst>
          </p:cNvPr>
          <p:cNvGrpSpPr/>
          <p:nvPr/>
        </p:nvGrpSpPr>
        <p:grpSpPr>
          <a:xfrm>
            <a:off x="7127674" y="2397511"/>
            <a:ext cx="198000" cy="198000"/>
            <a:chOff x="4645063" y="732456"/>
            <a:chExt cx="266095" cy="271350"/>
          </a:xfrm>
        </p:grpSpPr>
        <p:sp>
          <p:nvSpPr>
            <p:cNvPr id="52" name="Ellipse 51">
              <a:extLst>
                <a:ext uri="{FF2B5EF4-FFF2-40B4-BE49-F238E27FC236}">
                  <a16:creationId xmlns:a16="http://schemas.microsoft.com/office/drawing/2014/main" id="{DECC5217-DBEA-4DB2-AF88-B19DB50D1563}"/>
                </a:ext>
              </a:extLst>
            </p:cNvPr>
            <p:cNvSpPr/>
            <p:nvPr/>
          </p:nvSpPr>
          <p:spPr>
            <a:xfrm>
              <a:off x="4650377" y="757646"/>
              <a:ext cx="235132" cy="226423"/>
            </a:xfrm>
            <a:prstGeom prst="ellipse">
              <a:avLst/>
            </a:prstGeom>
            <a:solidFill>
              <a:srgbClr val="003D6A"/>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3" name="Textfeld 52">
              <a:extLst>
                <a:ext uri="{FF2B5EF4-FFF2-40B4-BE49-F238E27FC236}">
                  <a16:creationId xmlns:a16="http://schemas.microsoft.com/office/drawing/2014/main" id="{27423AD5-E100-4A72-8A25-0984C22F4603}"/>
                </a:ext>
              </a:extLst>
            </p:cNvPr>
            <p:cNvSpPr txBox="1"/>
            <p:nvPr/>
          </p:nvSpPr>
          <p:spPr>
            <a:xfrm>
              <a:off x="4645063" y="732456"/>
              <a:ext cx="266095" cy="271350"/>
            </a:xfrm>
            <a:prstGeom prst="rect">
              <a:avLst/>
            </a:prstGeom>
            <a:noFill/>
          </p:spPr>
          <p:txBody>
            <a:bodyPr wrap="square" rtlCol="0" anchor="ctr" anchorCtr="0">
              <a:noAutofit/>
            </a:bodyPr>
            <a:lstStyle/>
            <a:p>
              <a:pPr algn="ctr"/>
              <a:r>
                <a:rPr lang="de-DE" sz="900" dirty="0">
                  <a:solidFill>
                    <a:schemeClr val="bg1"/>
                  </a:solidFill>
                </a:rPr>
                <a:t>2</a:t>
              </a:r>
            </a:p>
          </p:txBody>
        </p:sp>
      </p:grpSp>
      <p:grpSp>
        <p:nvGrpSpPr>
          <p:cNvPr id="54" name="Gruppieren 53">
            <a:extLst>
              <a:ext uri="{FF2B5EF4-FFF2-40B4-BE49-F238E27FC236}">
                <a16:creationId xmlns:a16="http://schemas.microsoft.com/office/drawing/2014/main" id="{EDAAE3C6-F83B-4B9B-AEC6-17415BD73998}"/>
              </a:ext>
            </a:extLst>
          </p:cNvPr>
          <p:cNvGrpSpPr/>
          <p:nvPr/>
        </p:nvGrpSpPr>
        <p:grpSpPr>
          <a:xfrm>
            <a:off x="6395961" y="3174292"/>
            <a:ext cx="198000" cy="198000"/>
            <a:chOff x="4637578" y="732456"/>
            <a:chExt cx="266095" cy="271350"/>
          </a:xfrm>
        </p:grpSpPr>
        <p:sp>
          <p:nvSpPr>
            <p:cNvPr id="79" name="Ellipse 78">
              <a:extLst>
                <a:ext uri="{FF2B5EF4-FFF2-40B4-BE49-F238E27FC236}">
                  <a16:creationId xmlns:a16="http://schemas.microsoft.com/office/drawing/2014/main" id="{C53E5599-1AD5-4D7A-AED7-9D7D57FE0935}"/>
                </a:ext>
              </a:extLst>
            </p:cNvPr>
            <p:cNvSpPr/>
            <p:nvPr/>
          </p:nvSpPr>
          <p:spPr>
            <a:xfrm>
              <a:off x="4650377" y="757646"/>
              <a:ext cx="235132" cy="226423"/>
            </a:xfrm>
            <a:prstGeom prst="ellipse">
              <a:avLst/>
            </a:prstGeom>
            <a:solidFill>
              <a:srgbClr val="003D6A"/>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0" name="Textfeld 79">
              <a:extLst>
                <a:ext uri="{FF2B5EF4-FFF2-40B4-BE49-F238E27FC236}">
                  <a16:creationId xmlns:a16="http://schemas.microsoft.com/office/drawing/2014/main" id="{531E0290-44DB-4DE3-B2F0-BF7DBC0CD3C2}"/>
                </a:ext>
              </a:extLst>
            </p:cNvPr>
            <p:cNvSpPr txBox="1"/>
            <p:nvPr/>
          </p:nvSpPr>
          <p:spPr>
            <a:xfrm>
              <a:off x="4637578" y="732456"/>
              <a:ext cx="266095" cy="271350"/>
            </a:xfrm>
            <a:prstGeom prst="rect">
              <a:avLst/>
            </a:prstGeom>
            <a:noFill/>
          </p:spPr>
          <p:txBody>
            <a:bodyPr wrap="square" rtlCol="0" anchor="ctr" anchorCtr="0">
              <a:noAutofit/>
            </a:bodyPr>
            <a:lstStyle/>
            <a:p>
              <a:pPr algn="ctr"/>
              <a:r>
                <a:rPr lang="de-DE" sz="900" dirty="0">
                  <a:solidFill>
                    <a:schemeClr val="bg1"/>
                  </a:solidFill>
                </a:rPr>
                <a:t>3</a:t>
              </a:r>
            </a:p>
          </p:txBody>
        </p:sp>
      </p:grpSp>
      <p:grpSp>
        <p:nvGrpSpPr>
          <p:cNvPr id="81" name="Gruppieren 80">
            <a:extLst>
              <a:ext uri="{FF2B5EF4-FFF2-40B4-BE49-F238E27FC236}">
                <a16:creationId xmlns:a16="http://schemas.microsoft.com/office/drawing/2014/main" id="{053B50E1-FBC1-4D15-972A-E8F607112BB3}"/>
              </a:ext>
            </a:extLst>
          </p:cNvPr>
          <p:cNvGrpSpPr/>
          <p:nvPr/>
        </p:nvGrpSpPr>
        <p:grpSpPr>
          <a:xfrm>
            <a:off x="6689838" y="2085000"/>
            <a:ext cx="198000" cy="198000"/>
            <a:chOff x="4637578" y="738982"/>
            <a:chExt cx="266095" cy="271350"/>
          </a:xfrm>
        </p:grpSpPr>
        <p:sp>
          <p:nvSpPr>
            <p:cNvPr id="82" name="Ellipse 81">
              <a:extLst>
                <a:ext uri="{FF2B5EF4-FFF2-40B4-BE49-F238E27FC236}">
                  <a16:creationId xmlns:a16="http://schemas.microsoft.com/office/drawing/2014/main" id="{FD886006-3301-47E7-A683-4B9D985EC127}"/>
                </a:ext>
              </a:extLst>
            </p:cNvPr>
            <p:cNvSpPr/>
            <p:nvPr/>
          </p:nvSpPr>
          <p:spPr>
            <a:xfrm>
              <a:off x="4650377" y="757646"/>
              <a:ext cx="235132" cy="226423"/>
            </a:xfrm>
            <a:prstGeom prst="ellipse">
              <a:avLst/>
            </a:prstGeom>
            <a:solidFill>
              <a:srgbClr val="003D6A"/>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3" name="Textfeld 82">
              <a:extLst>
                <a:ext uri="{FF2B5EF4-FFF2-40B4-BE49-F238E27FC236}">
                  <a16:creationId xmlns:a16="http://schemas.microsoft.com/office/drawing/2014/main" id="{7391AED1-A5BF-4989-BDC5-847EC7A37D9F}"/>
                </a:ext>
              </a:extLst>
            </p:cNvPr>
            <p:cNvSpPr txBox="1"/>
            <p:nvPr/>
          </p:nvSpPr>
          <p:spPr>
            <a:xfrm>
              <a:off x="4637578" y="738982"/>
              <a:ext cx="266095" cy="271350"/>
            </a:xfrm>
            <a:prstGeom prst="rect">
              <a:avLst/>
            </a:prstGeom>
            <a:noFill/>
          </p:spPr>
          <p:txBody>
            <a:bodyPr wrap="square" rtlCol="0" anchor="ctr" anchorCtr="0">
              <a:noAutofit/>
            </a:bodyPr>
            <a:lstStyle/>
            <a:p>
              <a:pPr algn="ctr"/>
              <a:r>
                <a:rPr lang="de-DE" sz="900" dirty="0">
                  <a:solidFill>
                    <a:schemeClr val="bg1"/>
                  </a:solidFill>
                </a:rPr>
                <a:t>5</a:t>
              </a:r>
            </a:p>
          </p:txBody>
        </p:sp>
      </p:grpSp>
      <p:grpSp>
        <p:nvGrpSpPr>
          <p:cNvPr id="84" name="Gruppieren 83">
            <a:extLst>
              <a:ext uri="{FF2B5EF4-FFF2-40B4-BE49-F238E27FC236}">
                <a16:creationId xmlns:a16="http://schemas.microsoft.com/office/drawing/2014/main" id="{EC47DC04-0081-41E9-B177-B55A84FE5D77}"/>
              </a:ext>
            </a:extLst>
          </p:cNvPr>
          <p:cNvGrpSpPr/>
          <p:nvPr/>
        </p:nvGrpSpPr>
        <p:grpSpPr>
          <a:xfrm>
            <a:off x="7697203" y="1437010"/>
            <a:ext cx="198000" cy="198000"/>
            <a:chOff x="4634378" y="738982"/>
            <a:chExt cx="266095" cy="271350"/>
          </a:xfrm>
        </p:grpSpPr>
        <p:sp>
          <p:nvSpPr>
            <p:cNvPr id="85" name="Ellipse 84">
              <a:extLst>
                <a:ext uri="{FF2B5EF4-FFF2-40B4-BE49-F238E27FC236}">
                  <a16:creationId xmlns:a16="http://schemas.microsoft.com/office/drawing/2014/main" id="{BB5C5E3C-2AAD-4A14-B321-FD07668B8044}"/>
                </a:ext>
              </a:extLst>
            </p:cNvPr>
            <p:cNvSpPr/>
            <p:nvPr/>
          </p:nvSpPr>
          <p:spPr>
            <a:xfrm>
              <a:off x="4650377" y="757646"/>
              <a:ext cx="235132" cy="226423"/>
            </a:xfrm>
            <a:prstGeom prst="ellipse">
              <a:avLst/>
            </a:prstGeom>
            <a:solidFill>
              <a:srgbClr val="003D6A"/>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6" name="Textfeld 85">
              <a:extLst>
                <a:ext uri="{FF2B5EF4-FFF2-40B4-BE49-F238E27FC236}">
                  <a16:creationId xmlns:a16="http://schemas.microsoft.com/office/drawing/2014/main" id="{390F4CD2-5CA7-44B6-A738-1CFAD4F063C5}"/>
                </a:ext>
              </a:extLst>
            </p:cNvPr>
            <p:cNvSpPr txBox="1"/>
            <p:nvPr/>
          </p:nvSpPr>
          <p:spPr>
            <a:xfrm>
              <a:off x="4634378" y="738982"/>
              <a:ext cx="266095" cy="271350"/>
            </a:xfrm>
            <a:prstGeom prst="rect">
              <a:avLst/>
            </a:prstGeom>
            <a:noFill/>
          </p:spPr>
          <p:txBody>
            <a:bodyPr wrap="square" rtlCol="0" anchor="ctr" anchorCtr="0">
              <a:noAutofit/>
            </a:bodyPr>
            <a:lstStyle/>
            <a:p>
              <a:pPr algn="ctr"/>
              <a:r>
                <a:rPr lang="de-DE" sz="900" dirty="0">
                  <a:solidFill>
                    <a:schemeClr val="bg1"/>
                  </a:solidFill>
                </a:rPr>
                <a:t>6</a:t>
              </a:r>
            </a:p>
          </p:txBody>
        </p:sp>
      </p:grpSp>
      <p:grpSp>
        <p:nvGrpSpPr>
          <p:cNvPr id="87" name="Gruppieren 86">
            <a:extLst>
              <a:ext uri="{FF2B5EF4-FFF2-40B4-BE49-F238E27FC236}">
                <a16:creationId xmlns:a16="http://schemas.microsoft.com/office/drawing/2014/main" id="{C56856B4-663F-4EDF-9ADF-BF1BCAF43CC1}"/>
              </a:ext>
            </a:extLst>
          </p:cNvPr>
          <p:cNvGrpSpPr/>
          <p:nvPr/>
        </p:nvGrpSpPr>
        <p:grpSpPr>
          <a:xfrm>
            <a:off x="6129179" y="1925535"/>
            <a:ext cx="198000" cy="198000"/>
            <a:chOff x="4631178" y="738982"/>
            <a:chExt cx="266095" cy="271350"/>
          </a:xfrm>
        </p:grpSpPr>
        <p:sp>
          <p:nvSpPr>
            <p:cNvPr id="88" name="Ellipse 87">
              <a:extLst>
                <a:ext uri="{FF2B5EF4-FFF2-40B4-BE49-F238E27FC236}">
                  <a16:creationId xmlns:a16="http://schemas.microsoft.com/office/drawing/2014/main" id="{63DAE949-9FCE-4CAB-8042-C9D9775AD222}"/>
                </a:ext>
              </a:extLst>
            </p:cNvPr>
            <p:cNvSpPr/>
            <p:nvPr/>
          </p:nvSpPr>
          <p:spPr>
            <a:xfrm>
              <a:off x="4650377" y="757646"/>
              <a:ext cx="235132" cy="226423"/>
            </a:xfrm>
            <a:prstGeom prst="ellipse">
              <a:avLst/>
            </a:prstGeom>
            <a:solidFill>
              <a:srgbClr val="003D6A"/>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9" name="Textfeld 88">
              <a:extLst>
                <a:ext uri="{FF2B5EF4-FFF2-40B4-BE49-F238E27FC236}">
                  <a16:creationId xmlns:a16="http://schemas.microsoft.com/office/drawing/2014/main" id="{B0E605BE-4DC8-42E1-A9EF-0B7AB1F801D1}"/>
                </a:ext>
              </a:extLst>
            </p:cNvPr>
            <p:cNvSpPr txBox="1"/>
            <p:nvPr/>
          </p:nvSpPr>
          <p:spPr>
            <a:xfrm>
              <a:off x="4631178" y="738982"/>
              <a:ext cx="266095" cy="271350"/>
            </a:xfrm>
            <a:prstGeom prst="rect">
              <a:avLst/>
            </a:prstGeom>
            <a:noFill/>
          </p:spPr>
          <p:txBody>
            <a:bodyPr wrap="square" rtlCol="0" anchor="ctr" anchorCtr="0">
              <a:noAutofit/>
            </a:bodyPr>
            <a:lstStyle/>
            <a:p>
              <a:pPr algn="ctr"/>
              <a:r>
                <a:rPr lang="de-DE" sz="900" dirty="0">
                  <a:solidFill>
                    <a:schemeClr val="bg1"/>
                  </a:solidFill>
                </a:rPr>
                <a:t>4</a:t>
              </a:r>
            </a:p>
          </p:txBody>
        </p:sp>
      </p:grpSp>
      <p:grpSp>
        <p:nvGrpSpPr>
          <p:cNvPr id="90" name="Gruppieren 89">
            <a:extLst>
              <a:ext uri="{FF2B5EF4-FFF2-40B4-BE49-F238E27FC236}">
                <a16:creationId xmlns:a16="http://schemas.microsoft.com/office/drawing/2014/main" id="{51CF8C54-E3D8-4915-97A5-D234351DD2A2}"/>
              </a:ext>
            </a:extLst>
          </p:cNvPr>
          <p:cNvGrpSpPr/>
          <p:nvPr/>
        </p:nvGrpSpPr>
        <p:grpSpPr>
          <a:xfrm>
            <a:off x="7817395" y="2707956"/>
            <a:ext cx="198000" cy="198000"/>
            <a:chOff x="4640203" y="738588"/>
            <a:chExt cx="266095" cy="271350"/>
          </a:xfrm>
        </p:grpSpPr>
        <p:sp>
          <p:nvSpPr>
            <p:cNvPr id="91" name="Ellipse 90">
              <a:extLst>
                <a:ext uri="{FF2B5EF4-FFF2-40B4-BE49-F238E27FC236}">
                  <a16:creationId xmlns:a16="http://schemas.microsoft.com/office/drawing/2014/main" id="{7F57427E-5D9A-4909-B136-A7D7ACF47F8A}"/>
                </a:ext>
              </a:extLst>
            </p:cNvPr>
            <p:cNvSpPr/>
            <p:nvPr/>
          </p:nvSpPr>
          <p:spPr>
            <a:xfrm>
              <a:off x="4650377" y="757646"/>
              <a:ext cx="235132" cy="226423"/>
            </a:xfrm>
            <a:prstGeom prst="ellipse">
              <a:avLst/>
            </a:prstGeom>
            <a:solidFill>
              <a:srgbClr val="003D6A"/>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2" name="Textfeld 91">
              <a:extLst>
                <a:ext uri="{FF2B5EF4-FFF2-40B4-BE49-F238E27FC236}">
                  <a16:creationId xmlns:a16="http://schemas.microsoft.com/office/drawing/2014/main" id="{AFE25B83-DF3B-484B-B83C-38F49E63492F}"/>
                </a:ext>
              </a:extLst>
            </p:cNvPr>
            <p:cNvSpPr txBox="1"/>
            <p:nvPr/>
          </p:nvSpPr>
          <p:spPr>
            <a:xfrm>
              <a:off x="4640203" y="738588"/>
              <a:ext cx="266095" cy="271350"/>
            </a:xfrm>
            <a:prstGeom prst="rect">
              <a:avLst/>
            </a:prstGeom>
            <a:noFill/>
          </p:spPr>
          <p:txBody>
            <a:bodyPr wrap="square" rtlCol="0" anchor="ctr" anchorCtr="0">
              <a:noAutofit/>
            </a:bodyPr>
            <a:lstStyle/>
            <a:p>
              <a:pPr algn="ctr"/>
              <a:r>
                <a:rPr lang="de-DE" sz="900" dirty="0">
                  <a:solidFill>
                    <a:schemeClr val="bg1"/>
                  </a:solidFill>
                </a:rPr>
                <a:t>7</a:t>
              </a:r>
            </a:p>
          </p:txBody>
        </p:sp>
      </p:grpSp>
      <p:grpSp>
        <p:nvGrpSpPr>
          <p:cNvPr id="93" name="Gruppieren 92">
            <a:extLst>
              <a:ext uri="{FF2B5EF4-FFF2-40B4-BE49-F238E27FC236}">
                <a16:creationId xmlns:a16="http://schemas.microsoft.com/office/drawing/2014/main" id="{ABC616B0-C238-4D89-B77C-B712ACD48136}"/>
              </a:ext>
            </a:extLst>
          </p:cNvPr>
          <p:cNvGrpSpPr/>
          <p:nvPr/>
        </p:nvGrpSpPr>
        <p:grpSpPr>
          <a:xfrm>
            <a:off x="6308731" y="1672209"/>
            <a:ext cx="198000" cy="198000"/>
            <a:chOff x="4635232" y="729193"/>
            <a:chExt cx="266095" cy="271350"/>
          </a:xfrm>
        </p:grpSpPr>
        <p:sp>
          <p:nvSpPr>
            <p:cNvPr id="94" name="Ellipse 93">
              <a:extLst>
                <a:ext uri="{FF2B5EF4-FFF2-40B4-BE49-F238E27FC236}">
                  <a16:creationId xmlns:a16="http://schemas.microsoft.com/office/drawing/2014/main" id="{EF2C86B6-E6D5-4CE9-86EF-F462462BDEB8}"/>
                </a:ext>
              </a:extLst>
            </p:cNvPr>
            <p:cNvSpPr/>
            <p:nvPr/>
          </p:nvSpPr>
          <p:spPr>
            <a:xfrm>
              <a:off x="4650377" y="757646"/>
              <a:ext cx="235133" cy="226422"/>
            </a:xfrm>
            <a:prstGeom prst="ellipse">
              <a:avLst/>
            </a:prstGeom>
            <a:solidFill>
              <a:srgbClr val="003D6A"/>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5" name="Textfeld 94">
              <a:extLst>
                <a:ext uri="{FF2B5EF4-FFF2-40B4-BE49-F238E27FC236}">
                  <a16:creationId xmlns:a16="http://schemas.microsoft.com/office/drawing/2014/main" id="{5C356BDF-1866-4A17-9094-EBC18E342E11}"/>
                </a:ext>
              </a:extLst>
            </p:cNvPr>
            <p:cNvSpPr txBox="1"/>
            <p:nvPr/>
          </p:nvSpPr>
          <p:spPr>
            <a:xfrm>
              <a:off x="4635232" y="729193"/>
              <a:ext cx="266095" cy="271350"/>
            </a:xfrm>
            <a:prstGeom prst="rect">
              <a:avLst/>
            </a:prstGeom>
            <a:noFill/>
          </p:spPr>
          <p:txBody>
            <a:bodyPr wrap="square" rtlCol="0" anchor="ctr" anchorCtr="0">
              <a:noAutofit/>
            </a:bodyPr>
            <a:lstStyle/>
            <a:p>
              <a:pPr algn="ctr"/>
              <a:r>
                <a:rPr lang="de-DE" sz="900" dirty="0">
                  <a:solidFill>
                    <a:schemeClr val="bg1"/>
                  </a:solidFill>
                </a:rPr>
                <a:t>1</a:t>
              </a:r>
            </a:p>
          </p:txBody>
        </p:sp>
      </p:grpSp>
    </p:spTree>
    <p:extLst>
      <p:ext uri="{BB962C8B-B14F-4D97-AF65-F5344CB8AC3E}">
        <p14:creationId xmlns:p14="http://schemas.microsoft.com/office/powerpoint/2010/main" val="1390604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4361DD-DC98-4C88-8561-9ADC74F88279}"/>
              </a:ext>
            </a:extLst>
          </p:cNvPr>
          <p:cNvSpPr>
            <a:spLocks noGrp="1"/>
          </p:cNvSpPr>
          <p:nvPr>
            <p:ph type="title"/>
          </p:nvPr>
        </p:nvSpPr>
        <p:spPr/>
        <p:txBody>
          <a:bodyPr/>
          <a:lstStyle/>
          <a:p>
            <a:r>
              <a:rPr lang="de-DE" dirty="0"/>
              <a:t>VERO-S NSE-HT mini</a:t>
            </a:r>
          </a:p>
        </p:txBody>
      </p:sp>
      <p:pic>
        <p:nvPicPr>
          <p:cNvPr id="8" name="Grafik 7">
            <a:extLst>
              <a:ext uri="{FF2B5EF4-FFF2-40B4-BE49-F238E27FC236}">
                <a16:creationId xmlns:a16="http://schemas.microsoft.com/office/drawing/2014/main" id="{282F0090-CB09-4253-B917-DD0EB5B1D8AC}"/>
              </a:ext>
            </a:extLst>
          </p:cNvPr>
          <p:cNvPicPr>
            <a:picLocks noChangeAspect="1"/>
          </p:cNvPicPr>
          <p:nvPr/>
        </p:nvPicPr>
        <p:blipFill>
          <a:blip r:embed="rId2"/>
          <a:stretch>
            <a:fillRect/>
          </a:stretch>
        </p:blipFill>
        <p:spPr>
          <a:xfrm>
            <a:off x="246661" y="1178900"/>
            <a:ext cx="1421952" cy="1233793"/>
          </a:xfrm>
          <a:prstGeom prst="rect">
            <a:avLst/>
          </a:prstGeom>
        </p:spPr>
      </p:pic>
      <p:sp>
        <p:nvSpPr>
          <p:cNvPr id="4" name="Fußzeilenplatzhalter 3">
            <a:extLst>
              <a:ext uri="{FF2B5EF4-FFF2-40B4-BE49-F238E27FC236}">
                <a16:creationId xmlns:a16="http://schemas.microsoft.com/office/drawing/2014/main" id="{9704878F-B451-4FD0-83DC-2D53D37E0243}"/>
              </a:ext>
            </a:extLst>
          </p:cNvPr>
          <p:cNvSpPr>
            <a:spLocks noGrp="1"/>
          </p:cNvSpPr>
          <p:nvPr>
            <p:ph type="ftr" sz="quarter" idx="10"/>
          </p:nvPr>
        </p:nvSpPr>
        <p:spPr/>
        <p:txBody>
          <a:bodyPr/>
          <a:lstStyle/>
          <a:p>
            <a:r>
              <a:rPr lang="de-DE"/>
              <a:t>VERO-S NSE-HT mini</a:t>
            </a:r>
            <a:endParaRPr lang="de-DE" dirty="0"/>
          </a:p>
        </p:txBody>
      </p:sp>
      <p:sp>
        <p:nvSpPr>
          <p:cNvPr id="5" name="Rechteck 4">
            <a:extLst>
              <a:ext uri="{FF2B5EF4-FFF2-40B4-BE49-F238E27FC236}">
                <a16:creationId xmlns:a16="http://schemas.microsoft.com/office/drawing/2014/main" id="{1A4149FF-AA3D-4DC6-986C-9189430BC1F6}"/>
              </a:ext>
            </a:extLst>
          </p:cNvPr>
          <p:cNvSpPr/>
          <p:nvPr/>
        </p:nvSpPr>
        <p:spPr>
          <a:xfrm>
            <a:off x="311340" y="1118949"/>
            <a:ext cx="2135251" cy="161663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67D5AB05-88F5-4D86-B539-69A20EBC2C38}"/>
              </a:ext>
            </a:extLst>
          </p:cNvPr>
          <p:cNvSpPr/>
          <p:nvPr/>
        </p:nvSpPr>
        <p:spPr>
          <a:xfrm>
            <a:off x="3144875" y="1120018"/>
            <a:ext cx="2135251" cy="161663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E860A16F-D7AF-4A41-8FDC-FBD9F9166A4E}"/>
              </a:ext>
            </a:extLst>
          </p:cNvPr>
          <p:cNvSpPr txBox="1"/>
          <p:nvPr/>
        </p:nvSpPr>
        <p:spPr>
          <a:xfrm>
            <a:off x="76971" y="2570875"/>
            <a:ext cx="1749234" cy="1400383"/>
          </a:xfrm>
          <a:prstGeom prst="rect">
            <a:avLst/>
          </a:prstGeom>
          <a:noFill/>
          <a:ln>
            <a:solidFill>
              <a:srgbClr val="003D6A"/>
            </a:solidFill>
          </a:ln>
        </p:spPr>
        <p:txBody>
          <a:bodyPr wrap="square" rtlCol="0">
            <a:spAutoFit/>
          </a:bodyPr>
          <a:lstStyle/>
          <a:p>
            <a:pPr>
              <a:spcBef>
                <a:spcPts val="600"/>
              </a:spcBef>
            </a:pPr>
            <a:r>
              <a:rPr lang="en-US" sz="1000" b="1">
                <a:solidFill>
                  <a:srgbClr val="00446B"/>
                </a:solidFill>
              </a:rPr>
              <a:t>1. Manufacture additives</a:t>
            </a:r>
          </a:p>
          <a:p>
            <a:pPr>
              <a:spcBef>
                <a:spcPts val="600"/>
              </a:spcBef>
            </a:pPr>
            <a:r>
              <a:rPr lang="en-US" sz="1000">
                <a:solidFill>
                  <a:srgbClr val="00446B"/>
                </a:solidFill>
              </a:rPr>
              <a:t>The workpieces are „printed“ directly on the substrate plate. Clamping modules with anti-twist protection enable the use of island substrate plates, which enable 5-sided post-processing.</a:t>
            </a:r>
          </a:p>
        </p:txBody>
      </p:sp>
      <p:sp>
        <p:nvSpPr>
          <p:cNvPr id="14" name="Textfeld 13">
            <a:extLst>
              <a:ext uri="{FF2B5EF4-FFF2-40B4-BE49-F238E27FC236}">
                <a16:creationId xmlns:a16="http://schemas.microsoft.com/office/drawing/2014/main" id="{56EDF68B-0DDE-4F01-BD90-A78ABB377BBE}"/>
              </a:ext>
            </a:extLst>
          </p:cNvPr>
          <p:cNvSpPr txBox="1"/>
          <p:nvPr/>
        </p:nvSpPr>
        <p:spPr>
          <a:xfrm>
            <a:off x="209550" y="718958"/>
            <a:ext cx="4911954" cy="338554"/>
          </a:xfrm>
          <a:prstGeom prst="rect">
            <a:avLst/>
          </a:prstGeom>
          <a:noFill/>
        </p:spPr>
        <p:txBody>
          <a:bodyPr wrap="square" rtlCol="0">
            <a:spAutoFit/>
          </a:bodyPr>
          <a:lstStyle/>
          <a:p>
            <a:r>
              <a:rPr lang="en-US" sz="1600" b="1">
                <a:solidFill>
                  <a:srgbClr val="00446B"/>
                </a:solidFill>
              </a:rPr>
              <a:t>Monolithic manufacturing process</a:t>
            </a:r>
          </a:p>
        </p:txBody>
      </p:sp>
      <p:pic>
        <p:nvPicPr>
          <p:cNvPr id="9" name="Grafik 8">
            <a:extLst>
              <a:ext uri="{FF2B5EF4-FFF2-40B4-BE49-F238E27FC236}">
                <a16:creationId xmlns:a16="http://schemas.microsoft.com/office/drawing/2014/main" id="{1727145B-63ED-4BFC-8E18-2A0FFA485401}"/>
              </a:ext>
            </a:extLst>
          </p:cNvPr>
          <p:cNvPicPr>
            <a:picLocks noChangeAspect="1"/>
          </p:cNvPicPr>
          <p:nvPr/>
        </p:nvPicPr>
        <p:blipFill>
          <a:blip r:embed="rId3"/>
          <a:stretch>
            <a:fillRect/>
          </a:stretch>
        </p:blipFill>
        <p:spPr>
          <a:xfrm>
            <a:off x="2166354" y="1016014"/>
            <a:ext cx="920630" cy="1477129"/>
          </a:xfrm>
          <a:prstGeom prst="rect">
            <a:avLst/>
          </a:prstGeom>
        </p:spPr>
      </p:pic>
      <p:pic>
        <p:nvPicPr>
          <p:cNvPr id="10" name="Grafik 9">
            <a:extLst>
              <a:ext uri="{FF2B5EF4-FFF2-40B4-BE49-F238E27FC236}">
                <a16:creationId xmlns:a16="http://schemas.microsoft.com/office/drawing/2014/main" id="{891D8A6F-4F3D-42F1-94FB-96DB218596DE}"/>
              </a:ext>
            </a:extLst>
          </p:cNvPr>
          <p:cNvPicPr>
            <a:picLocks noChangeAspect="1"/>
          </p:cNvPicPr>
          <p:nvPr/>
        </p:nvPicPr>
        <p:blipFill>
          <a:blip r:embed="rId4"/>
          <a:stretch>
            <a:fillRect/>
          </a:stretch>
        </p:blipFill>
        <p:spPr>
          <a:xfrm>
            <a:off x="3643354" y="943840"/>
            <a:ext cx="1478150" cy="1524121"/>
          </a:xfrm>
          <a:prstGeom prst="rect">
            <a:avLst/>
          </a:prstGeom>
        </p:spPr>
      </p:pic>
      <p:pic>
        <p:nvPicPr>
          <p:cNvPr id="16" name="Grafik 15">
            <a:extLst>
              <a:ext uri="{FF2B5EF4-FFF2-40B4-BE49-F238E27FC236}">
                <a16:creationId xmlns:a16="http://schemas.microsoft.com/office/drawing/2014/main" id="{09B925BE-F5D5-4702-8CBD-5A198D8A368D}"/>
              </a:ext>
            </a:extLst>
          </p:cNvPr>
          <p:cNvPicPr>
            <a:picLocks noChangeAspect="1"/>
          </p:cNvPicPr>
          <p:nvPr/>
        </p:nvPicPr>
        <p:blipFill>
          <a:blip r:embed="rId5"/>
          <a:stretch>
            <a:fillRect/>
          </a:stretch>
        </p:blipFill>
        <p:spPr>
          <a:xfrm>
            <a:off x="5632593" y="1015326"/>
            <a:ext cx="1295488" cy="1466080"/>
          </a:xfrm>
          <a:prstGeom prst="rect">
            <a:avLst/>
          </a:prstGeom>
        </p:spPr>
      </p:pic>
      <p:pic>
        <p:nvPicPr>
          <p:cNvPr id="18" name="Grafik 17">
            <a:extLst>
              <a:ext uri="{FF2B5EF4-FFF2-40B4-BE49-F238E27FC236}">
                <a16:creationId xmlns:a16="http://schemas.microsoft.com/office/drawing/2014/main" id="{97EB6F4C-FE29-4646-B868-4B428CF0E9E5}"/>
              </a:ext>
            </a:extLst>
          </p:cNvPr>
          <p:cNvPicPr>
            <a:picLocks noChangeAspect="1"/>
          </p:cNvPicPr>
          <p:nvPr/>
        </p:nvPicPr>
        <p:blipFill>
          <a:blip r:embed="rId6"/>
          <a:stretch>
            <a:fillRect/>
          </a:stretch>
        </p:blipFill>
        <p:spPr>
          <a:xfrm>
            <a:off x="7516533" y="930786"/>
            <a:ext cx="965766" cy="1559100"/>
          </a:xfrm>
          <a:prstGeom prst="rect">
            <a:avLst/>
          </a:prstGeom>
        </p:spPr>
      </p:pic>
      <p:sp>
        <p:nvSpPr>
          <p:cNvPr id="21" name="Pfeil: nach rechts 20">
            <a:extLst>
              <a:ext uri="{FF2B5EF4-FFF2-40B4-BE49-F238E27FC236}">
                <a16:creationId xmlns:a16="http://schemas.microsoft.com/office/drawing/2014/main" id="{0191C9CE-7E2A-40E8-95A0-B35675B8DD6F}"/>
              </a:ext>
            </a:extLst>
          </p:cNvPr>
          <p:cNvSpPr/>
          <p:nvPr/>
        </p:nvSpPr>
        <p:spPr>
          <a:xfrm>
            <a:off x="1773596" y="1719481"/>
            <a:ext cx="451387" cy="274637"/>
          </a:xfrm>
          <a:prstGeom prst="rightArrow">
            <a:avLst/>
          </a:prstGeom>
          <a:solidFill>
            <a:srgbClr val="00B0F0"/>
          </a:solidFill>
          <a:ln>
            <a:solidFill>
              <a:srgbClr val="00B0F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6" name="Textfeld 25">
            <a:extLst>
              <a:ext uri="{FF2B5EF4-FFF2-40B4-BE49-F238E27FC236}">
                <a16:creationId xmlns:a16="http://schemas.microsoft.com/office/drawing/2014/main" id="{12D8D21B-A5BF-44B6-A5F5-4A603C0967CF}"/>
              </a:ext>
            </a:extLst>
          </p:cNvPr>
          <p:cNvSpPr txBox="1"/>
          <p:nvPr/>
        </p:nvSpPr>
        <p:spPr>
          <a:xfrm>
            <a:off x="1921052" y="2568884"/>
            <a:ext cx="1504903" cy="1400383"/>
          </a:xfrm>
          <a:prstGeom prst="rect">
            <a:avLst/>
          </a:prstGeom>
          <a:noFill/>
          <a:ln>
            <a:solidFill>
              <a:srgbClr val="003D6A"/>
            </a:solidFill>
          </a:ln>
        </p:spPr>
        <p:txBody>
          <a:bodyPr wrap="square" rtlCol="0">
            <a:spAutoFit/>
          </a:bodyPr>
          <a:lstStyle/>
          <a:p>
            <a:pPr>
              <a:spcBef>
                <a:spcPts val="600"/>
              </a:spcBef>
            </a:pPr>
            <a:r>
              <a:rPr lang="en-US" sz="1000" b="1">
                <a:solidFill>
                  <a:srgbClr val="00446B"/>
                </a:solidFill>
              </a:rPr>
              <a:t>2. Machining</a:t>
            </a:r>
          </a:p>
          <a:p>
            <a:pPr>
              <a:spcBef>
                <a:spcPts val="600"/>
              </a:spcBef>
            </a:pPr>
            <a:r>
              <a:rPr lang="en-US" sz="1000">
                <a:solidFill>
                  <a:srgbClr val="00446B"/>
                </a:solidFill>
              </a:rPr>
              <a:t>Manufacture of functional surfaces and fits on a milling machine. The clamping station NSL mini 100-25-V1 can be used to clamping island substrates.</a:t>
            </a:r>
          </a:p>
        </p:txBody>
      </p:sp>
      <p:sp>
        <p:nvSpPr>
          <p:cNvPr id="27" name="Textfeld 26">
            <a:extLst>
              <a:ext uri="{FF2B5EF4-FFF2-40B4-BE49-F238E27FC236}">
                <a16:creationId xmlns:a16="http://schemas.microsoft.com/office/drawing/2014/main" id="{F8DFCC65-A633-41BB-B56E-72BE09B44E07}"/>
              </a:ext>
            </a:extLst>
          </p:cNvPr>
          <p:cNvSpPr txBox="1"/>
          <p:nvPr/>
        </p:nvSpPr>
        <p:spPr>
          <a:xfrm>
            <a:off x="3537517" y="2566408"/>
            <a:ext cx="1478150" cy="1400383"/>
          </a:xfrm>
          <a:prstGeom prst="rect">
            <a:avLst/>
          </a:prstGeom>
          <a:noFill/>
          <a:ln>
            <a:solidFill>
              <a:srgbClr val="003D6A"/>
            </a:solidFill>
          </a:ln>
        </p:spPr>
        <p:txBody>
          <a:bodyPr wrap="square" rtlCol="0">
            <a:spAutoFit/>
          </a:bodyPr>
          <a:lstStyle/>
          <a:p>
            <a:pPr>
              <a:spcBef>
                <a:spcPts val="600"/>
              </a:spcBef>
            </a:pPr>
            <a:r>
              <a:rPr lang="en-US" sz="1000" b="1">
                <a:solidFill>
                  <a:srgbClr val="00446B"/>
                </a:solidFill>
              </a:rPr>
              <a:t>3. Measure up</a:t>
            </a:r>
          </a:p>
          <a:p>
            <a:pPr>
              <a:spcBef>
                <a:spcPts val="600"/>
              </a:spcBef>
            </a:pPr>
            <a:r>
              <a:rPr lang="en-US" sz="1000">
                <a:solidFill>
                  <a:srgbClr val="00446B"/>
                </a:solidFill>
              </a:rPr>
              <a:t>Check the dimensional accuracy of the workpiece. The island substrate plates can be clamped on the clamping station NSL mini 100-25-V1.</a:t>
            </a:r>
          </a:p>
        </p:txBody>
      </p:sp>
      <p:sp>
        <p:nvSpPr>
          <p:cNvPr id="28" name="Textfeld 27">
            <a:extLst>
              <a:ext uri="{FF2B5EF4-FFF2-40B4-BE49-F238E27FC236}">
                <a16:creationId xmlns:a16="http://schemas.microsoft.com/office/drawing/2014/main" id="{2706D88F-FB31-4EF8-893C-309CD0E9CCF1}"/>
              </a:ext>
            </a:extLst>
          </p:cNvPr>
          <p:cNvSpPr txBox="1"/>
          <p:nvPr/>
        </p:nvSpPr>
        <p:spPr>
          <a:xfrm>
            <a:off x="5129048" y="2568162"/>
            <a:ext cx="1887005" cy="1400383"/>
          </a:xfrm>
          <a:prstGeom prst="rect">
            <a:avLst/>
          </a:prstGeom>
          <a:noFill/>
          <a:ln>
            <a:solidFill>
              <a:srgbClr val="003D6A"/>
            </a:solidFill>
          </a:ln>
        </p:spPr>
        <p:txBody>
          <a:bodyPr wrap="square" rtlCol="0">
            <a:spAutoFit/>
          </a:bodyPr>
          <a:lstStyle/>
          <a:p>
            <a:pPr>
              <a:spcBef>
                <a:spcPts val="600"/>
              </a:spcBef>
            </a:pPr>
            <a:r>
              <a:rPr lang="en-US" sz="1000" b="1">
                <a:solidFill>
                  <a:srgbClr val="00446B"/>
                </a:solidFill>
              </a:rPr>
              <a:t>4. Separate</a:t>
            </a:r>
          </a:p>
          <a:p>
            <a:pPr>
              <a:spcBef>
                <a:spcPts val="600"/>
              </a:spcBef>
            </a:pPr>
            <a:r>
              <a:rPr lang="en-US" sz="1000">
                <a:solidFill>
                  <a:srgbClr val="00446B"/>
                </a:solidFill>
              </a:rPr>
              <a:t>Separating the workpieces from the substrate plates on a band saw. With a clamping station with 9 pieces NSE mini 90-25-V1, all workpieces can be separated from the substrate plates at once.</a:t>
            </a:r>
          </a:p>
        </p:txBody>
      </p:sp>
      <p:sp>
        <p:nvSpPr>
          <p:cNvPr id="29" name="Textfeld 28">
            <a:extLst>
              <a:ext uri="{FF2B5EF4-FFF2-40B4-BE49-F238E27FC236}">
                <a16:creationId xmlns:a16="http://schemas.microsoft.com/office/drawing/2014/main" id="{B3B617FB-D8D8-43FD-A391-90BA3B0ABEA9}"/>
              </a:ext>
            </a:extLst>
          </p:cNvPr>
          <p:cNvSpPr txBox="1"/>
          <p:nvPr/>
        </p:nvSpPr>
        <p:spPr>
          <a:xfrm>
            <a:off x="7095739" y="2569387"/>
            <a:ext cx="1887005" cy="1400383"/>
          </a:xfrm>
          <a:prstGeom prst="rect">
            <a:avLst/>
          </a:prstGeom>
          <a:noFill/>
          <a:ln>
            <a:solidFill>
              <a:srgbClr val="003D6A"/>
            </a:solidFill>
          </a:ln>
        </p:spPr>
        <p:txBody>
          <a:bodyPr wrap="square" rtlCol="0">
            <a:spAutoFit/>
          </a:bodyPr>
          <a:lstStyle/>
          <a:p>
            <a:pPr>
              <a:spcBef>
                <a:spcPts val="600"/>
              </a:spcBef>
            </a:pPr>
            <a:r>
              <a:rPr lang="en-US" sz="1000" b="1">
                <a:solidFill>
                  <a:srgbClr val="00446B"/>
                </a:solidFill>
              </a:rPr>
              <a:t>5. Machining</a:t>
            </a:r>
          </a:p>
          <a:p>
            <a:pPr>
              <a:spcBef>
                <a:spcPts val="600"/>
              </a:spcBef>
            </a:pPr>
            <a:r>
              <a:rPr lang="en-US" sz="1000">
                <a:solidFill>
                  <a:srgbClr val="00446B"/>
                </a:solidFill>
              </a:rPr>
              <a:t>Joint milling of the island substrate plates on a 9-way clamping station for the next use. Joint milling over achieves optimal results with the same height, perfect preparation for the next construction process.</a:t>
            </a:r>
          </a:p>
        </p:txBody>
      </p:sp>
      <p:sp>
        <p:nvSpPr>
          <p:cNvPr id="30" name="Pfeil: nach rechts 29">
            <a:extLst>
              <a:ext uri="{FF2B5EF4-FFF2-40B4-BE49-F238E27FC236}">
                <a16:creationId xmlns:a16="http://schemas.microsoft.com/office/drawing/2014/main" id="{C641FE48-2FA2-4386-964D-0CE40E5CEF7C}"/>
              </a:ext>
            </a:extLst>
          </p:cNvPr>
          <p:cNvSpPr/>
          <p:nvPr/>
        </p:nvSpPr>
        <p:spPr>
          <a:xfrm>
            <a:off x="2997147" y="1715132"/>
            <a:ext cx="451387" cy="274637"/>
          </a:xfrm>
          <a:prstGeom prst="rightArrow">
            <a:avLst/>
          </a:prstGeom>
          <a:solidFill>
            <a:srgbClr val="00B0F0"/>
          </a:solidFill>
          <a:ln>
            <a:solidFill>
              <a:srgbClr val="00B0F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Pfeil: nach rechts 30">
            <a:extLst>
              <a:ext uri="{FF2B5EF4-FFF2-40B4-BE49-F238E27FC236}">
                <a16:creationId xmlns:a16="http://schemas.microsoft.com/office/drawing/2014/main" id="{18BC329F-48F8-4980-AD60-427327E20F77}"/>
              </a:ext>
            </a:extLst>
          </p:cNvPr>
          <p:cNvSpPr/>
          <p:nvPr/>
        </p:nvSpPr>
        <p:spPr>
          <a:xfrm>
            <a:off x="5167752" y="1730375"/>
            <a:ext cx="451387" cy="274637"/>
          </a:xfrm>
          <a:prstGeom prst="rightArrow">
            <a:avLst/>
          </a:prstGeom>
          <a:solidFill>
            <a:srgbClr val="00B0F0"/>
          </a:solidFill>
          <a:ln>
            <a:solidFill>
              <a:srgbClr val="00B0F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2" name="Pfeil: nach rechts 31">
            <a:extLst>
              <a:ext uri="{FF2B5EF4-FFF2-40B4-BE49-F238E27FC236}">
                <a16:creationId xmlns:a16="http://schemas.microsoft.com/office/drawing/2014/main" id="{2CF97515-86C5-4A9A-AB0D-704A89B74D34}"/>
              </a:ext>
            </a:extLst>
          </p:cNvPr>
          <p:cNvSpPr/>
          <p:nvPr/>
        </p:nvSpPr>
        <p:spPr>
          <a:xfrm>
            <a:off x="7037925" y="1726025"/>
            <a:ext cx="451387" cy="274637"/>
          </a:xfrm>
          <a:prstGeom prst="rightArrow">
            <a:avLst/>
          </a:prstGeom>
          <a:solidFill>
            <a:srgbClr val="00B0F0"/>
          </a:solidFill>
          <a:ln>
            <a:solidFill>
              <a:srgbClr val="00B0F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3" name="Pfeil: nach rechts 32">
            <a:extLst>
              <a:ext uri="{FF2B5EF4-FFF2-40B4-BE49-F238E27FC236}">
                <a16:creationId xmlns:a16="http://schemas.microsoft.com/office/drawing/2014/main" id="{EA35B0BB-B838-414D-B840-4787576ADA95}"/>
              </a:ext>
            </a:extLst>
          </p:cNvPr>
          <p:cNvSpPr/>
          <p:nvPr/>
        </p:nvSpPr>
        <p:spPr>
          <a:xfrm>
            <a:off x="8509667" y="1734739"/>
            <a:ext cx="451387" cy="274637"/>
          </a:xfrm>
          <a:prstGeom prst="rightArrow">
            <a:avLst/>
          </a:prstGeom>
          <a:solidFill>
            <a:srgbClr val="00B0F0"/>
          </a:solidFill>
          <a:ln>
            <a:solidFill>
              <a:srgbClr val="00B0F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67058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374068-05AF-486D-851C-1CFDB91DC7F0}"/>
              </a:ext>
            </a:extLst>
          </p:cNvPr>
          <p:cNvSpPr>
            <a:spLocks noGrp="1"/>
          </p:cNvSpPr>
          <p:nvPr>
            <p:ph type="title"/>
          </p:nvPr>
        </p:nvSpPr>
        <p:spPr/>
        <p:txBody>
          <a:bodyPr/>
          <a:lstStyle/>
          <a:p>
            <a:r>
              <a:rPr lang="de-DE" dirty="0"/>
              <a:t>VERO-S NSE-HT mini</a:t>
            </a:r>
          </a:p>
        </p:txBody>
      </p:sp>
      <p:sp>
        <p:nvSpPr>
          <p:cNvPr id="4" name="Fußzeilenplatzhalter 3">
            <a:extLst>
              <a:ext uri="{FF2B5EF4-FFF2-40B4-BE49-F238E27FC236}">
                <a16:creationId xmlns:a16="http://schemas.microsoft.com/office/drawing/2014/main" id="{16DB744C-5AAC-4A9A-A063-D638D539F4EB}"/>
              </a:ext>
            </a:extLst>
          </p:cNvPr>
          <p:cNvSpPr>
            <a:spLocks noGrp="1"/>
          </p:cNvSpPr>
          <p:nvPr>
            <p:ph type="ftr" sz="quarter" idx="10"/>
          </p:nvPr>
        </p:nvSpPr>
        <p:spPr/>
        <p:txBody>
          <a:bodyPr/>
          <a:lstStyle/>
          <a:p>
            <a:r>
              <a:rPr lang="de-DE"/>
              <a:t>VERO-S NSE-HT mini</a:t>
            </a:r>
            <a:endParaRPr lang="de-DE" dirty="0"/>
          </a:p>
        </p:txBody>
      </p:sp>
      <p:pic>
        <p:nvPicPr>
          <p:cNvPr id="7" name="Grafik 6" descr="Hinzufügen">
            <a:extLst>
              <a:ext uri="{FF2B5EF4-FFF2-40B4-BE49-F238E27FC236}">
                <a16:creationId xmlns:a16="http://schemas.microsoft.com/office/drawing/2014/main" id="{A69621F2-A19C-4ABB-A363-F3A1B2C534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4458" y="1246145"/>
            <a:ext cx="203831" cy="203831"/>
          </a:xfrm>
          <a:prstGeom prst="rect">
            <a:avLst/>
          </a:prstGeom>
        </p:spPr>
      </p:pic>
      <p:sp>
        <p:nvSpPr>
          <p:cNvPr id="10" name="Textfeld 9">
            <a:extLst>
              <a:ext uri="{FF2B5EF4-FFF2-40B4-BE49-F238E27FC236}">
                <a16:creationId xmlns:a16="http://schemas.microsoft.com/office/drawing/2014/main" id="{39491CBA-3873-4032-9C71-8E212E36A41F}"/>
              </a:ext>
            </a:extLst>
          </p:cNvPr>
          <p:cNvSpPr txBox="1"/>
          <p:nvPr/>
        </p:nvSpPr>
        <p:spPr>
          <a:xfrm>
            <a:off x="456928" y="1199270"/>
            <a:ext cx="5332639" cy="3016210"/>
          </a:xfrm>
          <a:prstGeom prst="rect">
            <a:avLst/>
          </a:prstGeom>
          <a:noFill/>
          <a:ln>
            <a:noFill/>
          </a:ln>
        </p:spPr>
        <p:txBody>
          <a:bodyPr wrap="square" rtlCol="0">
            <a:spAutoFit/>
          </a:bodyPr>
          <a:lstStyle/>
          <a:p>
            <a:pPr>
              <a:spcBef>
                <a:spcPts val="600"/>
              </a:spcBef>
            </a:pPr>
            <a:r>
              <a:rPr lang="en-US" sz="1400" b="1">
                <a:solidFill>
                  <a:srgbClr val="00446B"/>
                </a:solidFill>
              </a:rPr>
              <a:t>Less costs</a:t>
            </a:r>
          </a:p>
          <a:p>
            <a:pPr>
              <a:spcBef>
                <a:spcPts val="600"/>
              </a:spcBef>
            </a:pPr>
            <a:r>
              <a:rPr lang="en-US" sz="1200">
                <a:solidFill>
                  <a:srgbClr val="00446B"/>
                </a:solidFill>
              </a:rPr>
              <a:t>The advantages of both technologies are fully exploited through the conventional production of simple workpiece parts and the additive production of complex geometries.</a:t>
            </a:r>
          </a:p>
          <a:p>
            <a:pPr>
              <a:spcBef>
                <a:spcPts val="600"/>
              </a:spcBef>
            </a:pPr>
            <a:endParaRPr lang="en-US" sz="1200">
              <a:solidFill>
                <a:srgbClr val="00446B"/>
              </a:solidFill>
            </a:endParaRPr>
          </a:p>
          <a:p>
            <a:pPr>
              <a:spcBef>
                <a:spcPts val="600"/>
              </a:spcBef>
            </a:pPr>
            <a:r>
              <a:rPr lang="en-US" sz="1400" b="1">
                <a:solidFill>
                  <a:srgbClr val="00446B"/>
                </a:solidFill>
              </a:rPr>
              <a:t>Optimal cooling</a:t>
            </a:r>
          </a:p>
          <a:p>
            <a:pPr>
              <a:spcBef>
                <a:spcPts val="600"/>
              </a:spcBef>
            </a:pPr>
            <a:r>
              <a:rPr lang="en-US" sz="1200">
                <a:solidFill>
                  <a:srgbClr val="00446B"/>
                </a:solidFill>
              </a:rPr>
              <a:t>In additive manufacturing, the cooling channels can be designed to be particularly close to the contour, which is ideal for injection molding.</a:t>
            </a:r>
          </a:p>
          <a:p>
            <a:pPr>
              <a:spcBef>
                <a:spcPts val="600"/>
              </a:spcBef>
            </a:pPr>
            <a:endParaRPr lang="en-US" sz="1200">
              <a:solidFill>
                <a:srgbClr val="00446B"/>
              </a:solidFill>
            </a:endParaRPr>
          </a:p>
          <a:p>
            <a:pPr>
              <a:spcBef>
                <a:spcPts val="600"/>
              </a:spcBef>
            </a:pPr>
            <a:r>
              <a:rPr lang="en-US" sz="1400" b="1">
                <a:solidFill>
                  <a:srgbClr val="00446B"/>
                </a:solidFill>
              </a:rPr>
              <a:t>More productivity</a:t>
            </a:r>
          </a:p>
          <a:p>
            <a:pPr>
              <a:spcBef>
                <a:spcPts val="600"/>
              </a:spcBef>
            </a:pPr>
            <a:r>
              <a:rPr lang="en-US" sz="1200">
                <a:solidFill>
                  <a:srgbClr val="00446B"/>
                </a:solidFill>
              </a:rPr>
              <a:t>Cooling and processing times can be reduced considerably.</a:t>
            </a:r>
          </a:p>
          <a:p>
            <a:pPr>
              <a:spcBef>
                <a:spcPts val="600"/>
              </a:spcBef>
            </a:pPr>
            <a:endParaRPr lang="en-US" sz="1200">
              <a:solidFill>
                <a:srgbClr val="00446B"/>
              </a:solidFill>
            </a:endParaRPr>
          </a:p>
        </p:txBody>
      </p:sp>
      <p:sp>
        <p:nvSpPr>
          <p:cNvPr id="12" name="Textfeld 11">
            <a:extLst>
              <a:ext uri="{FF2B5EF4-FFF2-40B4-BE49-F238E27FC236}">
                <a16:creationId xmlns:a16="http://schemas.microsoft.com/office/drawing/2014/main" id="{87508FEC-337C-419D-9A51-BC222875D2F6}"/>
              </a:ext>
            </a:extLst>
          </p:cNvPr>
          <p:cNvSpPr txBox="1"/>
          <p:nvPr/>
        </p:nvSpPr>
        <p:spPr>
          <a:xfrm>
            <a:off x="209550" y="718958"/>
            <a:ext cx="4911954" cy="338554"/>
          </a:xfrm>
          <a:prstGeom prst="rect">
            <a:avLst/>
          </a:prstGeom>
          <a:noFill/>
        </p:spPr>
        <p:txBody>
          <a:bodyPr wrap="square" rtlCol="0">
            <a:spAutoFit/>
          </a:bodyPr>
          <a:lstStyle/>
          <a:p>
            <a:r>
              <a:rPr lang="en-US" sz="1600" b="1">
                <a:solidFill>
                  <a:srgbClr val="00446B"/>
                </a:solidFill>
              </a:rPr>
              <a:t>Hybrid workpieces – the best out of both worlds</a:t>
            </a:r>
          </a:p>
        </p:txBody>
      </p:sp>
      <p:pic>
        <p:nvPicPr>
          <p:cNvPr id="14" name="Grafik 13">
            <a:extLst>
              <a:ext uri="{FF2B5EF4-FFF2-40B4-BE49-F238E27FC236}">
                <a16:creationId xmlns:a16="http://schemas.microsoft.com/office/drawing/2014/main" id="{A547BFFB-910B-42FC-AB6A-98B363FC4FF1}"/>
              </a:ext>
            </a:extLst>
          </p:cNvPr>
          <p:cNvPicPr>
            <a:picLocks noChangeAspect="1"/>
          </p:cNvPicPr>
          <p:nvPr/>
        </p:nvPicPr>
        <p:blipFill>
          <a:blip r:embed="rId4"/>
          <a:stretch>
            <a:fillRect/>
          </a:stretch>
        </p:blipFill>
        <p:spPr>
          <a:xfrm>
            <a:off x="5624643" y="1645396"/>
            <a:ext cx="3177850" cy="1626850"/>
          </a:xfrm>
          <a:prstGeom prst="rect">
            <a:avLst/>
          </a:prstGeom>
        </p:spPr>
      </p:pic>
      <p:pic>
        <p:nvPicPr>
          <p:cNvPr id="15" name="Grafik 14" descr="Hinzufügen">
            <a:extLst>
              <a:ext uri="{FF2B5EF4-FFF2-40B4-BE49-F238E27FC236}">
                <a16:creationId xmlns:a16="http://schemas.microsoft.com/office/drawing/2014/main" id="{10884E92-203F-47EC-B9B6-B7A1E29AE5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0108" y="3410212"/>
            <a:ext cx="203831" cy="203831"/>
          </a:xfrm>
          <a:prstGeom prst="rect">
            <a:avLst/>
          </a:prstGeom>
        </p:spPr>
      </p:pic>
      <p:pic>
        <p:nvPicPr>
          <p:cNvPr id="16" name="Grafik 15" descr="Hinzufügen">
            <a:extLst>
              <a:ext uri="{FF2B5EF4-FFF2-40B4-BE49-F238E27FC236}">
                <a16:creationId xmlns:a16="http://schemas.microsoft.com/office/drawing/2014/main" id="{84E276C4-7DAA-416D-80A1-6555A20565F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2285" y="2426149"/>
            <a:ext cx="203831" cy="203831"/>
          </a:xfrm>
          <a:prstGeom prst="rect">
            <a:avLst/>
          </a:prstGeom>
        </p:spPr>
      </p:pic>
    </p:spTree>
    <p:extLst>
      <p:ext uri="{BB962C8B-B14F-4D97-AF65-F5344CB8AC3E}">
        <p14:creationId xmlns:p14="http://schemas.microsoft.com/office/powerpoint/2010/main" val="1507527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4361DD-DC98-4C88-8561-9ADC74F88279}"/>
              </a:ext>
            </a:extLst>
          </p:cNvPr>
          <p:cNvSpPr>
            <a:spLocks noGrp="1"/>
          </p:cNvSpPr>
          <p:nvPr>
            <p:ph type="title"/>
          </p:nvPr>
        </p:nvSpPr>
        <p:spPr/>
        <p:txBody>
          <a:bodyPr/>
          <a:lstStyle/>
          <a:p>
            <a:r>
              <a:rPr lang="de-DE" dirty="0"/>
              <a:t>VERO-S NSE-HT mini</a:t>
            </a:r>
          </a:p>
        </p:txBody>
      </p:sp>
      <p:sp>
        <p:nvSpPr>
          <p:cNvPr id="4" name="Fußzeilenplatzhalter 3">
            <a:extLst>
              <a:ext uri="{FF2B5EF4-FFF2-40B4-BE49-F238E27FC236}">
                <a16:creationId xmlns:a16="http://schemas.microsoft.com/office/drawing/2014/main" id="{9704878F-B451-4FD0-83DC-2D53D37E0243}"/>
              </a:ext>
            </a:extLst>
          </p:cNvPr>
          <p:cNvSpPr>
            <a:spLocks noGrp="1"/>
          </p:cNvSpPr>
          <p:nvPr>
            <p:ph type="ftr" sz="quarter" idx="10"/>
          </p:nvPr>
        </p:nvSpPr>
        <p:spPr/>
        <p:txBody>
          <a:bodyPr/>
          <a:lstStyle/>
          <a:p>
            <a:r>
              <a:rPr lang="de-DE"/>
              <a:t>VERO-S NSE-HT mini</a:t>
            </a:r>
            <a:endParaRPr lang="de-DE" dirty="0"/>
          </a:p>
        </p:txBody>
      </p:sp>
      <p:sp>
        <p:nvSpPr>
          <p:cNvPr id="5" name="Rechteck 4">
            <a:extLst>
              <a:ext uri="{FF2B5EF4-FFF2-40B4-BE49-F238E27FC236}">
                <a16:creationId xmlns:a16="http://schemas.microsoft.com/office/drawing/2014/main" id="{1A4149FF-AA3D-4DC6-986C-9189430BC1F6}"/>
              </a:ext>
            </a:extLst>
          </p:cNvPr>
          <p:cNvSpPr/>
          <p:nvPr/>
        </p:nvSpPr>
        <p:spPr>
          <a:xfrm>
            <a:off x="311340" y="1118949"/>
            <a:ext cx="2135251" cy="161663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67D5AB05-88F5-4D86-B539-69A20EBC2C38}"/>
              </a:ext>
            </a:extLst>
          </p:cNvPr>
          <p:cNvSpPr/>
          <p:nvPr/>
        </p:nvSpPr>
        <p:spPr>
          <a:xfrm>
            <a:off x="3144875" y="1120018"/>
            <a:ext cx="2135251" cy="161663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E860A16F-D7AF-4A41-8FDC-FBD9F9166A4E}"/>
              </a:ext>
            </a:extLst>
          </p:cNvPr>
          <p:cNvSpPr txBox="1"/>
          <p:nvPr/>
        </p:nvSpPr>
        <p:spPr>
          <a:xfrm>
            <a:off x="469997" y="3015010"/>
            <a:ext cx="2603341" cy="1092607"/>
          </a:xfrm>
          <a:prstGeom prst="rect">
            <a:avLst/>
          </a:prstGeom>
          <a:noFill/>
          <a:ln>
            <a:solidFill>
              <a:srgbClr val="003D6A"/>
            </a:solidFill>
          </a:ln>
        </p:spPr>
        <p:txBody>
          <a:bodyPr wrap="square" rtlCol="0">
            <a:spAutoFit/>
          </a:bodyPr>
          <a:lstStyle/>
          <a:p>
            <a:pPr>
              <a:spcBef>
                <a:spcPts val="600"/>
              </a:spcBef>
            </a:pPr>
            <a:r>
              <a:rPr lang="en-US" sz="1000" b="1">
                <a:solidFill>
                  <a:srgbClr val="00446B"/>
                </a:solidFill>
              </a:rPr>
              <a:t>1. Machining &amp; assembling</a:t>
            </a:r>
          </a:p>
          <a:p>
            <a:pPr>
              <a:spcBef>
                <a:spcPts val="600"/>
              </a:spcBef>
            </a:pPr>
            <a:r>
              <a:rPr lang="en-US" sz="1000">
                <a:solidFill>
                  <a:srgbClr val="00446B"/>
                </a:solidFill>
              </a:rPr>
              <a:t>The hybrid blank is manufactured conventionally, then the clamping bolts are mounted directly on the hybrid blank. With an A-bolt in the center, the thermal zero point can be places in the center.</a:t>
            </a:r>
          </a:p>
        </p:txBody>
      </p:sp>
      <p:sp>
        <p:nvSpPr>
          <p:cNvPr id="14" name="Textfeld 13">
            <a:extLst>
              <a:ext uri="{FF2B5EF4-FFF2-40B4-BE49-F238E27FC236}">
                <a16:creationId xmlns:a16="http://schemas.microsoft.com/office/drawing/2014/main" id="{56EDF68B-0DDE-4F01-BD90-A78ABB377BBE}"/>
              </a:ext>
            </a:extLst>
          </p:cNvPr>
          <p:cNvSpPr txBox="1"/>
          <p:nvPr/>
        </p:nvSpPr>
        <p:spPr>
          <a:xfrm>
            <a:off x="209550" y="718958"/>
            <a:ext cx="4911954" cy="338554"/>
          </a:xfrm>
          <a:prstGeom prst="rect">
            <a:avLst/>
          </a:prstGeom>
          <a:noFill/>
        </p:spPr>
        <p:txBody>
          <a:bodyPr wrap="square" rtlCol="0">
            <a:spAutoFit/>
          </a:bodyPr>
          <a:lstStyle/>
          <a:p>
            <a:r>
              <a:rPr lang="en-US" sz="1600" b="1">
                <a:solidFill>
                  <a:srgbClr val="00446B"/>
                </a:solidFill>
              </a:rPr>
              <a:t>Hybrid manufacturing process</a:t>
            </a:r>
          </a:p>
        </p:txBody>
      </p:sp>
      <p:sp>
        <p:nvSpPr>
          <p:cNvPr id="26" name="Textfeld 25">
            <a:extLst>
              <a:ext uri="{FF2B5EF4-FFF2-40B4-BE49-F238E27FC236}">
                <a16:creationId xmlns:a16="http://schemas.microsoft.com/office/drawing/2014/main" id="{12D8D21B-A5BF-44B6-A5F5-4A603C0967CF}"/>
              </a:ext>
            </a:extLst>
          </p:cNvPr>
          <p:cNvSpPr txBox="1"/>
          <p:nvPr/>
        </p:nvSpPr>
        <p:spPr>
          <a:xfrm>
            <a:off x="3714669" y="3013019"/>
            <a:ext cx="3086100" cy="1092607"/>
          </a:xfrm>
          <a:prstGeom prst="rect">
            <a:avLst/>
          </a:prstGeom>
          <a:noFill/>
          <a:ln>
            <a:solidFill>
              <a:srgbClr val="003D6A"/>
            </a:solidFill>
          </a:ln>
        </p:spPr>
        <p:txBody>
          <a:bodyPr wrap="square" rtlCol="0">
            <a:spAutoFit/>
          </a:bodyPr>
          <a:lstStyle/>
          <a:p>
            <a:pPr>
              <a:spcBef>
                <a:spcPts val="600"/>
              </a:spcBef>
            </a:pPr>
            <a:r>
              <a:rPr lang="en-US" sz="1000" b="1">
                <a:solidFill>
                  <a:srgbClr val="00446B"/>
                </a:solidFill>
              </a:rPr>
              <a:t>2. Measure</a:t>
            </a:r>
          </a:p>
          <a:p>
            <a:pPr>
              <a:spcBef>
                <a:spcPts val="600"/>
              </a:spcBef>
            </a:pPr>
            <a:r>
              <a:rPr lang="en-US" sz="1000">
                <a:solidFill>
                  <a:srgbClr val="00446B"/>
                </a:solidFill>
              </a:rPr>
              <a:t>Offset measurement parallel to the main time can be reliably carried out with a measuring machine. The offset values can be adopted in the AM machine. Time-consuming measurement processes that are linked to the AM machine are no longer necessary.</a:t>
            </a:r>
          </a:p>
        </p:txBody>
      </p:sp>
      <p:sp>
        <p:nvSpPr>
          <p:cNvPr id="27" name="Textfeld 26">
            <a:extLst>
              <a:ext uri="{FF2B5EF4-FFF2-40B4-BE49-F238E27FC236}">
                <a16:creationId xmlns:a16="http://schemas.microsoft.com/office/drawing/2014/main" id="{F8DFCC65-A633-41BB-B56E-72BE09B44E07}"/>
              </a:ext>
            </a:extLst>
          </p:cNvPr>
          <p:cNvSpPr txBox="1"/>
          <p:nvPr/>
        </p:nvSpPr>
        <p:spPr>
          <a:xfrm>
            <a:off x="7117609" y="3017074"/>
            <a:ext cx="1686758" cy="1107996"/>
          </a:xfrm>
          <a:prstGeom prst="rect">
            <a:avLst/>
          </a:prstGeom>
          <a:noFill/>
          <a:ln>
            <a:solidFill>
              <a:srgbClr val="003D6A"/>
            </a:solidFill>
          </a:ln>
        </p:spPr>
        <p:txBody>
          <a:bodyPr wrap="square" rtlCol="0">
            <a:spAutoFit/>
          </a:bodyPr>
          <a:lstStyle/>
          <a:p>
            <a:pPr>
              <a:spcBef>
                <a:spcPts val="600"/>
              </a:spcBef>
            </a:pPr>
            <a:r>
              <a:rPr lang="en-US" sz="1000" b="1">
                <a:solidFill>
                  <a:srgbClr val="00446B"/>
                </a:solidFill>
              </a:rPr>
              <a:t>3. Manufacturing additive</a:t>
            </a:r>
          </a:p>
          <a:p>
            <a:pPr>
              <a:spcBef>
                <a:spcPts val="600"/>
              </a:spcBef>
            </a:pPr>
            <a:r>
              <a:rPr lang="en-US" sz="1000">
                <a:solidFill>
                  <a:srgbClr val="00446B"/>
                </a:solidFill>
              </a:rPr>
              <a:t>The complex part of the workpiece is additively „printed“ on the hybrid blank.</a:t>
            </a:r>
          </a:p>
          <a:p>
            <a:pPr>
              <a:spcBef>
                <a:spcPts val="600"/>
              </a:spcBef>
            </a:pPr>
            <a:endParaRPr lang="en-US" sz="600">
              <a:solidFill>
                <a:srgbClr val="00446B"/>
              </a:solidFill>
            </a:endParaRPr>
          </a:p>
        </p:txBody>
      </p:sp>
      <p:pic>
        <p:nvPicPr>
          <p:cNvPr id="3" name="Grafik 2">
            <a:extLst>
              <a:ext uri="{FF2B5EF4-FFF2-40B4-BE49-F238E27FC236}">
                <a16:creationId xmlns:a16="http://schemas.microsoft.com/office/drawing/2014/main" id="{963CCC31-D513-40C0-97F6-7BCC1C72FF48}"/>
              </a:ext>
            </a:extLst>
          </p:cNvPr>
          <p:cNvPicPr>
            <a:picLocks noChangeAspect="1"/>
          </p:cNvPicPr>
          <p:nvPr/>
        </p:nvPicPr>
        <p:blipFill>
          <a:blip r:embed="rId2"/>
          <a:stretch>
            <a:fillRect/>
          </a:stretch>
        </p:blipFill>
        <p:spPr>
          <a:xfrm>
            <a:off x="1026836" y="1045208"/>
            <a:ext cx="1179265" cy="1888162"/>
          </a:xfrm>
          <a:prstGeom prst="rect">
            <a:avLst/>
          </a:prstGeom>
        </p:spPr>
      </p:pic>
      <p:pic>
        <p:nvPicPr>
          <p:cNvPr id="7" name="Grafik 6">
            <a:extLst>
              <a:ext uri="{FF2B5EF4-FFF2-40B4-BE49-F238E27FC236}">
                <a16:creationId xmlns:a16="http://schemas.microsoft.com/office/drawing/2014/main" id="{58A69B8D-0C15-4FBC-BC06-82D5C524C7AF}"/>
              </a:ext>
            </a:extLst>
          </p:cNvPr>
          <p:cNvPicPr>
            <a:picLocks noChangeAspect="1"/>
          </p:cNvPicPr>
          <p:nvPr/>
        </p:nvPicPr>
        <p:blipFill>
          <a:blip r:embed="rId3"/>
          <a:stretch>
            <a:fillRect/>
          </a:stretch>
        </p:blipFill>
        <p:spPr>
          <a:xfrm>
            <a:off x="2751931" y="2160435"/>
            <a:ext cx="1024396" cy="524464"/>
          </a:xfrm>
          <a:prstGeom prst="rect">
            <a:avLst/>
          </a:prstGeom>
        </p:spPr>
      </p:pic>
      <p:pic>
        <p:nvPicPr>
          <p:cNvPr id="12" name="Grafik 11">
            <a:extLst>
              <a:ext uri="{FF2B5EF4-FFF2-40B4-BE49-F238E27FC236}">
                <a16:creationId xmlns:a16="http://schemas.microsoft.com/office/drawing/2014/main" id="{9A8B28FF-F276-4A17-B532-E4DBB1C744E0}"/>
              </a:ext>
            </a:extLst>
          </p:cNvPr>
          <p:cNvPicPr>
            <a:picLocks noChangeAspect="1"/>
          </p:cNvPicPr>
          <p:nvPr/>
        </p:nvPicPr>
        <p:blipFill>
          <a:blip r:embed="rId4"/>
          <a:stretch>
            <a:fillRect/>
          </a:stretch>
        </p:blipFill>
        <p:spPr>
          <a:xfrm>
            <a:off x="4217661" y="1288162"/>
            <a:ext cx="1598694" cy="1648414"/>
          </a:xfrm>
          <a:prstGeom prst="rect">
            <a:avLst/>
          </a:prstGeom>
        </p:spPr>
      </p:pic>
      <p:pic>
        <p:nvPicPr>
          <p:cNvPr id="13" name="Grafik 12">
            <a:extLst>
              <a:ext uri="{FF2B5EF4-FFF2-40B4-BE49-F238E27FC236}">
                <a16:creationId xmlns:a16="http://schemas.microsoft.com/office/drawing/2014/main" id="{B4CBD608-B4CE-40C5-80C0-B25E3FABF330}"/>
              </a:ext>
            </a:extLst>
          </p:cNvPr>
          <p:cNvPicPr>
            <a:picLocks noChangeAspect="1"/>
          </p:cNvPicPr>
          <p:nvPr/>
        </p:nvPicPr>
        <p:blipFill>
          <a:blip r:embed="rId5"/>
          <a:stretch>
            <a:fillRect/>
          </a:stretch>
        </p:blipFill>
        <p:spPr>
          <a:xfrm>
            <a:off x="6978115" y="1626172"/>
            <a:ext cx="1532418" cy="1356121"/>
          </a:xfrm>
          <a:prstGeom prst="rect">
            <a:avLst/>
          </a:prstGeom>
        </p:spPr>
      </p:pic>
      <p:sp>
        <p:nvSpPr>
          <p:cNvPr id="17" name="Pfeil: nach rechts 16">
            <a:extLst>
              <a:ext uri="{FF2B5EF4-FFF2-40B4-BE49-F238E27FC236}">
                <a16:creationId xmlns:a16="http://schemas.microsoft.com/office/drawing/2014/main" id="{3E90A9E0-147F-412C-9085-A668453BF5D8}"/>
              </a:ext>
            </a:extLst>
          </p:cNvPr>
          <p:cNvSpPr/>
          <p:nvPr/>
        </p:nvSpPr>
        <p:spPr>
          <a:xfrm>
            <a:off x="3073339" y="1823986"/>
            <a:ext cx="451387" cy="274637"/>
          </a:xfrm>
          <a:prstGeom prst="rightArrow">
            <a:avLst/>
          </a:prstGeom>
          <a:solidFill>
            <a:srgbClr val="00B0F0"/>
          </a:solidFill>
          <a:ln>
            <a:solidFill>
              <a:srgbClr val="00B0F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Pfeil: nach rechts 17">
            <a:extLst>
              <a:ext uri="{FF2B5EF4-FFF2-40B4-BE49-F238E27FC236}">
                <a16:creationId xmlns:a16="http://schemas.microsoft.com/office/drawing/2014/main" id="{17AAC0FF-841A-416E-BF1D-C78E29CBC86D}"/>
              </a:ext>
            </a:extLst>
          </p:cNvPr>
          <p:cNvSpPr/>
          <p:nvPr/>
        </p:nvSpPr>
        <p:spPr>
          <a:xfrm>
            <a:off x="6027724" y="1832698"/>
            <a:ext cx="451387" cy="274637"/>
          </a:xfrm>
          <a:prstGeom prst="rightArrow">
            <a:avLst/>
          </a:prstGeom>
          <a:solidFill>
            <a:srgbClr val="00B0F0"/>
          </a:solidFill>
          <a:ln>
            <a:solidFill>
              <a:srgbClr val="00B0F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Pfeil: nach rechts 18">
            <a:extLst>
              <a:ext uri="{FF2B5EF4-FFF2-40B4-BE49-F238E27FC236}">
                <a16:creationId xmlns:a16="http://schemas.microsoft.com/office/drawing/2014/main" id="{E875D761-8BA2-4470-893B-A9C001F339D8}"/>
              </a:ext>
            </a:extLst>
          </p:cNvPr>
          <p:cNvSpPr/>
          <p:nvPr/>
        </p:nvSpPr>
        <p:spPr>
          <a:xfrm>
            <a:off x="8642452" y="1841410"/>
            <a:ext cx="451387" cy="274637"/>
          </a:xfrm>
          <a:prstGeom prst="rightArrow">
            <a:avLst/>
          </a:prstGeom>
          <a:solidFill>
            <a:srgbClr val="00B0F0"/>
          </a:solidFill>
          <a:ln>
            <a:solidFill>
              <a:srgbClr val="00B0F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22747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4361DD-DC98-4C88-8561-9ADC74F88279}"/>
              </a:ext>
            </a:extLst>
          </p:cNvPr>
          <p:cNvSpPr>
            <a:spLocks noGrp="1"/>
          </p:cNvSpPr>
          <p:nvPr>
            <p:ph type="title"/>
          </p:nvPr>
        </p:nvSpPr>
        <p:spPr/>
        <p:txBody>
          <a:bodyPr/>
          <a:lstStyle/>
          <a:p>
            <a:r>
              <a:rPr lang="de-DE" dirty="0"/>
              <a:t>VERO-S NSE-HT mini</a:t>
            </a:r>
          </a:p>
        </p:txBody>
      </p:sp>
      <p:sp>
        <p:nvSpPr>
          <p:cNvPr id="4" name="Fußzeilenplatzhalter 3">
            <a:extLst>
              <a:ext uri="{FF2B5EF4-FFF2-40B4-BE49-F238E27FC236}">
                <a16:creationId xmlns:a16="http://schemas.microsoft.com/office/drawing/2014/main" id="{9704878F-B451-4FD0-83DC-2D53D37E0243}"/>
              </a:ext>
            </a:extLst>
          </p:cNvPr>
          <p:cNvSpPr>
            <a:spLocks noGrp="1"/>
          </p:cNvSpPr>
          <p:nvPr>
            <p:ph type="ftr" sz="quarter" idx="10"/>
          </p:nvPr>
        </p:nvSpPr>
        <p:spPr/>
        <p:txBody>
          <a:bodyPr/>
          <a:lstStyle/>
          <a:p>
            <a:r>
              <a:rPr lang="de-DE"/>
              <a:t>VERO-S NSE-HT mini</a:t>
            </a:r>
            <a:endParaRPr lang="de-DE" dirty="0"/>
          </a:p>
        </p:txBody>
      </p:sp>
      <p:sp>
        <p:nvSpPr>
          <p:cNvPr id="5" name="Rechteck 4">
            <a:extLst>
              <a:ext uri="{FF2B5EF4-FFF2-40B4-BE49-F238E27FC236}">
                <a16:creationId xmlns:a16="http://schemas.microsoft.com/office/drawing/2014/main" id="{1A4149FF-AA3D-4DC6-986C-9189430BC1F6}"/>
              </a:ext>
            </a:extLst>
          </p:cNvPr>
          <p:cNvSpPr/>
          <p:nvPr/>
        </p:nvSpPr>
        <p:spPr>
          <a:xfrm>
            <a:off x="311340" y="1118949"/>
            <a:ext cx="2135251" cy="161663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67D5AB05-88F5-4D86-B539-69A20EBC2C38}"/>
              </a:ext>
            </a:extLst>
          </p:cNvPr>
          <p:cNvSpPr/>
          <p:nvPr/>
        </p:nvSpPr>
        <p:spPr>
          <a:xfrm>
            <a:off x="3144875" y="1120018"/>
            <a:ext cx="2135251" cy="161663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E860A16F-D7AF-4A41-8FDC-FBD9F9166A4E}"/>
              </a:ext>
            </a:extLst>
          </p:cNvPr>
          <p:cNvSpPr txBox="1"/>
          <p:nvPr/>
        </p:nvSpPr>
        <p:spPr>
          <a:xfrm>
            <a:off x="469998" y="3073789"/>
            <a:ext cx="2331985" cy="630942"/>
          </a:xfrm>
          <a:prstGeom prst="rect">
            <a:avLst/>
          </a:prstGeom>
          <a:noFill/>
          <a:ln>
            <a:solidFill>
              <a:srgbClr val="003D6A"/>
            </a:solidFill>
          </a:ln>
        </p:spPr>
        <p:txBody>
          <a:bodyPr wrap="square" rtlCol="0">
            <a:spAutoFit/>
          </a:bodyPr>
          <a:lstStyle/>
          <a:p>
            <a:pPr>
              <a:spcBef>
                <a:spcPts val="600"/>
              </a:spcBef>
            </a:pPr>
            <a:r>
              <a:rPr lang="en-US" sz="1000" b="1">
                <a:solidFill>
                  <a:srgbClr val="00446B"/>
                </a:solidFill>
              </a:rPr>
              <a:t>4. Depowder</a:t>
            </a:r>
          </a:p>
          <a:p>
            <a:pPr>
              <a:spcBef>
                <a:spcPts val="600"/>
              </a:spcBef>
            </a:pPr>
            <a:r>
              <a:rPr lang="en-US" sz="1000">
                <a:solidFill>
                  <a:srgbClr val="00446B"/>
                </a:solidFill>
              </a:rPr>
              <a:t>Cooling channels and undercuts are de-powdered on a de-powdering machine.</a:t>
            </a:r>
          </a:p>
        </p:txBody>
      </p:sp>
      <p:sp>
        <p:nvSpPr>
          <p:cNvPr id="14" name="Textfeld 13">
            <a:extLst>
              <a:ext uri="{FF2B5EF4-FFF2-40B4-BE49-F238E27FC236}">
                <a16:creationId xmlns:a16="http://schemas.microsoft.com/office/drawing/2014/main" id="{56EDF68B-0DDE-4F01-BD90-A78ABB377BBE}"/>
              </a:ext>
            </a:extLst>
          </p:cNvPr>
          <p:cNvSpPr txBox="1"/>
          <p:nvPr/>
        </p:nvSpPr>
        <p:spPr>
          <a:xfrm>
            <a:off x="209550" y="718958"/>
            <a:ext cx="4911954" cy="338554"/>
          </a:xfrm>
          <a:prstGeom prst="rect">
            <a:avLst/>
          </a:prstGeom>
          <a:noFill/>
        </p:spPr>
        <p:txBody>
          <a:bodyPr wrap="square" rtlCol="0">
            <a:spAutoFit/>
          </a:bodyPr>
          <a:lstStyle/>
          <a:p>
            <a:r>
              <a:rPr lang="en-US" sz="1600" b="1">
                <a:solidFill>
                  <a:srgbClr val="00446B"/>
                </a:solidFill>
              </a:rPr>
              <a:t>Hybrid manufacturing process</a:t>
            </a:r>
          </a:p>
        </p:txBody>
      </p:sp>
      <p:sp>
        <p:nvSpPr>
          <p:cNvPr id="26" name="Textfeld 25">
            <a:extLst>
              <a:ext uri="{FF2B5EF4-FFF2-40B4-BE49-F238E27FC236}">
                <a16:creationId xmlns:a16="http://schemas.microsoft.com/office/drawing/2014/main" id="{12D8D21B-A5BF-44B6-A5F5-4A603C0967CF}"/>
              </a:ext>
            </a:extLst>
          </p:cNvPr>
          <p:cNvSpPr txBox="1"/>
          <p:nvPr/>
        </p:nvSpPr>
        <p:spPr>
          <a:xfrm>
            <a:off x="3753857" y="3078329"/>
            <a:ext cx="1719480" cy="784830"/>
          </a:xfrm>
          <a:prstGeom prst="rect">
            <a:avLst/>
          </a:prstGeom>
          <a:noFill/>
          <a:ln>
            <a:solidFill>
              <a:srgbClr val="003D6A"/>
            </a:solidFill>
          </a:ln>
        </p:spPr>
        <p:txBody>
          <a:bodyPr wrap="square" rtlCol="0">
            <a:spAutoFit/>
          </a:bodyPr>
          <a:lstStyle/>
          <a:p>
            <a:pPr>
              <a:spcBef>
                <a:spcPts val="600"/>
              </a:spcBef>
            </a:pPr>
            <a:r>
              <a:rPr lang="en-US" sz="1000" b="1">
                <a:solidFill>
                  <a:srgbClr val="00446B"/>
                </a:solidFill>
              </a:rPr>
              <a:t>5. Machining</a:t>
            </a:r>
          </a:p>
          <a:p>
            <a:pPr>
              <a:spcBef>
                <a:spcPts val="600"/>
              </a:spcBef>
            </a:pPr>
            <a:r>
              <a:rPr lang="en-US" sz="1000">
                <a:solidFill>
                  <a:srgbClr val="00446B"/>
                </a:solidFill>
              </a:rPr>
              <a:t>Finishing the surface and manufacturing of functional surfaces.</a:t>
            </a:r>
          </a:p>
        </p:txBody>
      </p:sp>
      <p:sp>
        <p:nvSpPr>
          <p:cNvPr id="27" name="Textfeld 26">
            <a:extLst>
              <a:ext uri="{FF2B5EF4-FFF2-40B4-BE49-F238E27FC236}">
                <a16:creationId xmlns:a16="http://schemas.microsoft.com/office/drawing/2014/main" id="{F8DFCC65-A633-41BB-B56E-72BE09B44E07}"/>
              </a:ext>
            </a:extLst>
          </p:cNvPr>
          <p:cNvSpPr txBox="1"/>
          <p:nvPr/>
        </p:nvSpPr>
        <p:spPr>
          <a:xfrm>
            <a:off x="6413864" y="3075853"/>
            <a:ext cx="2540726" cy="784830"/>
          </a:xfrm>
          <a:prstGeom prst="rect">
            <a:avLst/>
          </a:prstGeom>
          <a:noFill/>
          <a:ln>
            <a:solidFill>
              <a:srgbClr val="003D6A"/>
            </a:solidFill>
          </a:ln>
        </p:spPr>
        <p:txBody>
          <a:bodyPr wrap="square" rtlCol="0">
            <a:spAutoFit/>
          </a:bodyPr>
          <a:lstStyle/>
          <a:p>
            <a:pPr>
              <a:spcBef>
                <a:spcPts val="600"/>
              </a:spcBef>
            </a:pPr>
            <a:r>
              <a:rPr lang="en-US" sz="1000" b="1">
                <a:solidFill>
                  <a:srgbClr val="00446B"/>
                </a:solidFill>
              </a:rPr>
              <a:t>6. Measure</a:t>
            </a:r>
          </a:p>
          <a:p>
            <a:pPr>
              <a:spcBef>
                <a:spcPts val="600"/>
              </a:spcBef>
            </a:pPr>
            <a:r>
              <a:rPr lang="en-US" sz="1000">
                <a:solidFill>
                  <a:srgbClr val="00446B"/>
                </a:solidFill>
              </a:rPr>
              <a:t>Final measurement of the workpiece. The clamping bolts can then be removed. The workpiece is ready.</a:t>
            </a:r>
          </a:p>
        </p:txBody>
      </p:sp>
      <p:pic>
        <p:nvPicPr>
          <p:cNvPr id="8" name="Grafik 7">
            <a:extLst>
              <a:ext uri="{FF2B5EF4-FFF2-40B4-BE49-F238E27FC236}">
                <a16:creationId xmlns:a16="http://schemas.microsoft.com/office/drawing/2014/main" id="{7E519403-8A1A-4964-87A1-CBCF657C6D4C}"/>
              </a:ext>
            </a:extLst>
          </p:cNvPr>
          <p:cNvPicPr>
            <a:picLocks noChangeAspect="1"/>
          </p:cNvPicPr>
          <p:nvPr/>
        </p:nvPicPr>
        <p:blipFill>
          <a:blip r:embed="rId2"/>
          <a:stretch>
            <a:fillRect/>
          </a:stretch>
        </p:blipFill>
        <p:spPr>
          <a:xfrm>
            <a:off x="700105" y="1181544"/>
            <a:ext cx="1831159" cy="1512076"/>
          </a:xfrm>
          <a:prstGeom prst="rect">
            <a:avLst/>
          </a:prstGeom>
        </p:spPr>
      </p:pic>
      <p:pic>
        <p:nvPicPr>
          <p:cNvPr id="9" name="Grafik 8">
            <a:extLst>
              <a:ext uri="{FF2B5EF4-FFF2-40B4-BE49-F238E27FC236}">
                <a16:creationId xmlns:a16="http://schemas.microsoft.com/office/drawing/2014/main" id="{BF6B8A1F-7191-4B07-B6E4-3A662E7623C6}"/>
              </a:ext>
            </a:extLst>
          </p:cNvPr>
          <p:cNvPicPr>
            <a:picLocks noChangeAspect="1"/>
          </p:cNvPicPr>
          <p:nvPr/>
        </p:nvPicPr>
        <p:blipFill>
          <a:blip r:embed="rId3"/>
          <a:stretch>
            <a:fillRect/>
          </a:stretch>
        </p:blipFill>
        <p:spPr>
          <a:xfrm>
            <a:off x="4063934" y="1025240"/>
            <a:ext cx="1231513" cy="1971817"/>
          </a:xfrm>
          <a:prstGeom prst="rect">
            <a:avLst/>
          </a:prstGeom>
        </p:spPr>
      </p:pic>
      <p:pic>
        <p:nvPicPr>
          <p:cNvPr id="10" name="Grafik 9">
            <a:extLst>
              <a:ext uri="{FF2B5EF4-FFF2-40B4-BE49-F238E27FC236}">
                <a16:creationId xmlns:a16="http://schemas.microsoft.com/office/drawing/2014/main" id="{48B309A7-D962-46BA-9B39-6E426E10CE27}"/>
              </a:ext>
            </a:extLst>
          </p:cNvPr>
          <p:cNvPicPr>
            <a:picLocks noChangeAspect="1"/>
          </p:cNvPicPr>
          <p:nvPr/>
        </p:nvPicPr>
        <p:blipFill>
          <a:blip r:embed="rId4"/>
          <a:stretch>
            <a:fillRect/>
          </a:stretch>
        </p:blipFill>
        <p:spPr>
          <a:xfrm>
            <a:off x="6771002" y="1103095"/>
            <a:ext cx="1771467" cy="1826560"/>
          </a:xfrm>
          <a:prstGeom prst="rect">
            <a:avLst/>
          </a:prstGeom>
        </p:spPr>
      </p:pic>
      <p:pic>
        <p:nvPicPr>
          <p:cNvPr id="15" name="Grafik 14">
            <a:extLst>
              <a:ext uri="{FF2B5EF4-FFF2-40B4-BE49-F238E27FC236}">
                <a16:creationId xmlns:a16="http://schemas.microsoft.com/office/drawing/2014/main" id="{7206E954-4694-46C0-8EE5-985ACBA0D610}"/>
              </a:ext>
            </a:extLst>
          </p:cNvPr>
          <p:cNvPicPr>
            <a:picLocks noChangeAspect="1"/>
          </p:cNvPicPr>
          <p:nvPr/>
        </p:nvPicPr>
        <p:blipFill>
          <a:blip r:embed="rId5"/>
          <a:stretch>
            <a:fillRect/>
          </a:stretch>
        </p:blipFill>
        <p:spPr>
          <a:xfrm>
            <a:off x="7894831" y="1120018"/>
            <a:ext cx="1006506" cy="515265"/>
          </a:xfrm>
          <a:prstGeom prst="rect">
            <a:avLst/>
          </a:prstGeom>
        </p:spPr>
      </p:pic>
      <p:sp>
        <p:nvSpPr>
          <p:cNvPr id="17" name="Pfeil: nach rechts 16">
            <a:extLst>
              <a:ext uri="{FF2B5EF4-FFF2-40B4-BE49-F238E27FC236}">
                <a16:creationId xmlns:a16="http://schemas.microsoft.com/office/drawing/2014/main" id="{BA671E37-411E-4DD8-87C4-32AFA0A93A5B}"/>
              </a:ext>
            </a:extLst>
          </p:cNvPr>
          <p:cNvSpPr/>
          <p:nvPr/>
        </p:nvSpPr>
        <p:spPr>
          <a:xfrm>
            <a:off x="3073339" y="1823986"/>
            <a:ext cx="451387" cy="274637"/>
          </a:xfrm>
          <a:prstGeom prst="rightArrow">
            <a:avLst/>
          </a:prstGeom>
          <a:solidFill>
            <a:srgbClr val="00B0F0"/>
          </a:solidFill>
          <a:ln>
            <a:solidFill>
              <a:srgbClr val="00B0F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Pfeil: nach rechts 18">
            <a:extLst>
              <a:ext uri="{FF2B5EF4-FFF2-40B4-BE49-F238E27FC236}">
                <a16:creationId xmlns:a16="http://schemas.microsoft.com/office/drawing/2014/main" id="{536EAD8F-2421-4FF8-AB04-41A6DE4E7E00}"/>
              </a:ext>
            </a:extLst>
          </p:cNvPr>
          <p:cNvSpPr/>
          <p:nvPr/>
        </p:nvSpPr>
        <p:spPr>
          <a:xfrm>
            <a:off x="5681542" y="1845760"/>
            <a:ext cx="451387" cy="274637"/>
          </a:xfrm>
          <a:prstGeom prst="rightArrow">
            <a:avLst/>
          </a:prstGeom>
          <a:solidFill>
            <a:srgbClr val="00B0F0"/>
          </a:solidFill>
          <a:ln>
            <a:solidFill>
              <a:srgbClr val="00B0F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Pfeil: nach rechts 20">
            <a:extLst>
              <a:ext uri="{FF2B5EF4-FFF2-40B4-BE49-F238E27FC236}">
                <a16:creationId xmlns:a16="http://schemas.microsoft.com/office/drawing/2014/main" id="{C13A1B5E-452A-47A2-AAE0-97A2F0B51F09}"/>
              </a:ext>
            </a:extLst>
          </p:cNvPr>
          <p:cNvSpPr/>
          <p:nvPr/>
        </p:nvSpPr>
        <p:spPr>
          <a:xfrm>
            <a:off x="8400782" y="1854472"/>
            <a:ext cx="451387" cy="274637"/>
          </a:xfrm>
          <a:prstGeom prst="rightArrow">
            <a:avLst/>
          </a:prstGeom>
          <a:solidFill>
            <a:srgbClr val="00B0F0"/>
          </a:solidFill>
          <a:ln>
            <a:solidFill>
              <a:srgbClr val="00B0F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19847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610659-4BFA-4B44-9ECA-7D2B54799E3A}"/>
              </a:ext>
            </a:extLst>
          </p:cNvPr>
          <p:cNvSpPr>
            <a:spLocks noGrp="1"/>
          </p:cNvSpPr>
          <p:nvPr>
            <p:ph type="title"/>
          </p:nvPr>
        </p:nvSpPr>
        <p:spPr/>
        <p:txBody>
          <a:bodyPr/>
          <a:lstStyle/>
          <a:p>
            <a:r>
              <a:rPr lang="de-DE" dirty="0"/>
              <a:t>VERO-S-HT mini</a:t>
            </a:r>
          </a:p>
        </p:txBody>
      </p:sp>
      <p:sp>
        <p:nvSpPr>
          <p:cNvPr id="4" name="Fußzeilenplatzhalter 3">
            <a:extLst>
              <a:ext uri="{FF2B5EF4-FFF2-40B4-BE49-F238E27FC236}">
                <a16:creationId xmlns:a16="http://schemas.microsoft.com/office/drawing/2014/main" id="{6EAB5426-12F0-4807-853A-5FEC05E18469}"/>
              </a:ext>
            </a:extLst>
          </p:cNvPr>
          <p:cNvSpPr>
            <a:spLocks noGrp="1"/>
          </p:cNvSpPr>
          <p:nvPr>
            <p:ph type="ftr" sz="quarter" idx="10"/>
          </p:nvPr>
        </p:nvSpPr>
        <p:spPr/>
        <p:txBody>
          <a:bodyPr/>
          <a:lstStyle/>
          <a:p>
            <a:r>
              <a:rPr lang="de-DE"/>
              <a:t>VERO-S NSE-HT mini</a:t>
            </a:r>
            <a:endParaRPr lang="de-DE" dirty="0"/>
          </a:p>
        </p:txBody>
      </p:sp>
      <p:sp>
        <p:nvSpPr>
          <p:cNvPr id="5" name="Textfeld 4">
            <a:extLst>
              <a:ext uri="{FF2B5EF4-FFF2-40B4-BE49-F238E27FC236}">
                <a16:creationId xmlns:a16="http://schemas.microsoft.com/office/drawing/2014/main" id="{18895790-F1A1-456C-A672-A689E76284E3}"/>
              </a:ext>
            </a:extLst>
          </p:cNvPr>
          <p:cNvSpPr txBox="1"/>
          <p:nvPr/>
        </p:nvSpPr>
        <p:spPr>
          <a:xfrm>
            <a:off x="209550" y="718958"/>
            <a:ext cx="4911954" cy="338554"/>
          </a:xfrm>
          <a:prstGeom prst="rect">
            <a:avLst/>
          </a:prstGeom>
          <a:noFill/>
        </p:spPr>
        <p:txBody>
          <a:bodyPr wrap="square" rtlCol="0">
            <a:spAutoFit/>
          </a:bodyPr>
          <a:lstStyle/>
          <a:p>
            <a:r>
              <a:rPr lang="de-DE" sz="1600" b="1" dirty="0">
                <a:solidFill>
                  <a:srgbClr val="00446B"/>
                </a:solidFill>
              </a:rPr>
              <a:t>Highlights</a:t>
            </a:r>
          </a:p>
        </p:txBody>
      </p:sp>
      <p:sp>
        <p:nvSpPr>
          <p:cNvPr id="6" name="Rechteck 5">
            <a:extLst>
              <a:ext uri="{FF2B5EF4-FFF2-40B4-BE49-F238E27FC236}">
                <a16:creationId xmlns:a16="http://schemas.microsoft.com/office/drawing/2014/main" id="{4BF0EE1D-257E-4A43-AB2E-62E8D6D58617}"/>
              </a:ext>
            </a:extLst>
          </p:cNvPr>
          <p:cNvSpPr/>
          <p:nvPr/>
        </p:nvSpPr>
        <p:spPr>
          <a:xfrm>
            <a:off x="324407" y="1060162"/>
            <a:ext cx="2135251" cy="1616634"/>
          </a:xfrm>
          <a:prstGeom prst="rect">
            <a:avLst/>
          </a:prstGeom>
          <a:noFill/>
          <a:ln>
            <a:solidFill>
              <a:srgbClr val="003D6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C2AFDDCA-5B1A-4212-A8EF-6D7FB81DA52C}"/>
              </a:ext>
            </a:extLst>
          </p:cNvPr>
          <p:cNvSpPr txBox="1"/>
          <p:nvPr/>
        </p:nvSpPr>
        <p:spPr>
          <a:xfrm>
            <a:off x="228616" y="2673553"/>
            <a:ext cx="2693396" cy="1646605"/>
          </a:xfrm>
          <a:prstGeom prst="rect">
            <a:avLst/>
          </a:prstGeom>
          <a:noFill/>
        </p:spPr>
        <p:txBody>
          <a:bodyPr wrap="square" rtlCol="0">
            <a:spAutoFit/>
          </a:bodyPr>
          <a:lstStyle/>
          <a:p>
            <a:pPr>
              <a:spcBef>
                <a:spcPts val="600"/>
              </a:spcBef>
            </a:pPr>
            <a:r>
              <a:rPr lang="en-US" sz="1200" b="1">
                <a:solidFill>
                  <a:srgbClr val="00446B"/>
                </a:solidFill>
              </a:rPr>
              <a:t>High-temperature resistant</a:t>
            </a:r>
          </a:p>
          <a:p>
            <a:pPr>
              <a:spcBef>
                <a:spcPts val="600"/>
              </a:spcBef>
            </a:pPr>
            <a:r>
              <a:rPr lang="en-US" sz="1200">
                <a:solidFill>
                  <a:srgbClr val="00446B"/>
                </a:solidFill>
              </a:rPr>
              <a:t>Especially for applications with high temperatures. Ensuring smooth actuation of the module up to an operating temperature of 200 °C. Your advantage: Due to the cooling process, the module can be actuated directly without any loss of time.</a:t>
            </a:r>
          </a:p>
        </p:txBody>
      </p:sp>
      <p:sp>
        <p:nvSpPr>
          <p:cNvPr id="8" name="Textfeld 7">
            <a:extLst>
              <a:ext uri="{FF2B5EF4-FFF2-40B4-BE49-F238E27FC236}">
                <a16:creationId xmlns:a16="http://schemas.microsoft.com/office/drawing/2014/main" id="{6D40E703-7AF0-40FE-9B95-2A93AE8DD77D}"/>
              </a:ext>
            </a:extLst>
          </p:cNvPr>
          <p:cNvSpPr txBox="1"/>
          <p:nvPr/>
        </p:nvSpPr>
        <p:spPr>
          <a:xfrm>
            <a:off x="3017521" y="2662891"/>
            <a:ext cx="2891242" cy="1277273"/>
          </a:xfrm>
          <a:prstGeom prst="rect">
            <a:avLst/>
          </a:prstGeom>
          <a:noFill/>
        </p:spPr>
        <p:txBody>
          <a:bodyPr wrap="square" rtlCol="0">
            <a:spAutoFit/>
          </a:bodyPr>
          <a:lstStyle/>
          <a:p>
            <a:pPr>
              <a:spcBef>
                <a:spcPts val="600"/>
              </a:spcBef>
            </a:pPr>
            <a:r>
              <a:rPr lang="en-US" sz="1200" b="1" dirty="0">
                <a:solidFill>
                  <a:srgbClr val="00446B"/>
                </a:solidFill>
              </a:rPr>
              <a:t>Control of the quick-change pallet system</a:t>
            </a:r>
          </a:p>
          <a:p>
            <a:pPr>
              <a:spcBef>
                <a:spcPts val="600"/>
              </a:spcBef>
            </a:pPr>
            <a:r>
              <a:rPr lang="en-US" sz="1200" dirty="0">
                <a:solidFill>
                  <a:srgbClr val="00446B"/>
                </a:solidFill>
              </a:rPr>
              <a:t>The modules are actuated via bottom air connections. It can be operated with inert gas, so that no separate compressed air supply is required in the area of the additive machines.</a:t>
            </a:r>
          </a:p>
        </p:txBody>
      </p:sp>
      <p:sp>
        <p:nvSpPr>
          <p:cNvPr id="9" name="Textfeld 8">
            <a:extLst>
              <a:ext uri="{FF2B5EF4-FFF2-40B4-BE49-F238E27FC236}">
                <a16:creationId xmlns:a16="http://schemas.microsoft.com/office/drawing/2014/main" id="{64C80BA8-6650-42D2-A8C3-F0628376B220}"/>
              </a:ext>
            </a:extLst>
          </p:cNvPr>
          <p:cNvSpPr txBox="1"/>
          <p:nvPr/>
        </p:nvSpPr>
        <p:spPr>
          <a:xfrm>
            <a:off x="5908763" y="2664855"/>
            <a:ext cx="2302613" cy="1277273"/>
          </a:xfrm>
          <a:prstGeom prst="rect">
            <a:avLst/>
          </a:prstGeom>
          <a:noFill/>
        </p:spPr>
        <p:txBody>
          <a:bodyPr wrap="square" rtlCol="0">
            <a:spAutoFit/>
          </a:bodyPr>
          <a:lstStyle/>
          <a:p>
            <a:pPr>
              <a:spcBef>
                <a:spcPts val="600"/>
              </a:spcBef>
            </a:pPr>
            <a:r>
              <a:rPr lang="en-US" sz="1200" b="1" dirty="0">
                <a:solidFill>
                  <a:srgbClr val="00446B"/>
                </a:solidFill>
              </a:rPr>
              <a:t>Centering via short taper</a:t>
            </a:r>
          </a:p>
          <a:p>
            <a:pPr>
              <a:spcBef>
                <a:spcPts val="600"/>
              </a:spcBef>
            </a:pPr>
            <a:r>
              <a:rPr lang="en-US" sz="1200" dirty="0">
                <a:solidFill>
                  <a:srgbClr val="00446B"/>
                </a:solidFill>
              </a:rPr>
              <a:t>The precise short taper centering combined with the form-fit and self-retaining locking characterizes the SCHUNK quick-change pallet system.</a:t>
            </a:r>
          </a:p>
        </p:txBody>
      </p:sp>
      <p:pic>
        <p:nvPicPr>
          <p:cNvPr id="1026" name="Picture 2" descr="http://www.schunk.int/pimexport_stb2/IM0029548.JPG">
            <a:extLst>
              <a:ext uri="{FF2B5EF4-FFF2-40B4-BE49-F238E27FC236}">
                <a16:creationId xmlns:a16="http://schemas.microsoft.com/office/drawing/2014/main" id="{AEE797C5-A814-42C1-8111-41D105CFB0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405" y="1127755"/>
            <a:ext cx="2010999" cy="14628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schunk.int/pimexport_stb2/IM0028332.JPG">
            <a:extLst>
              <a:ext uri="{FF2B5EF4-FFF2-40B4-BE49-F238E27FC236}">
                <a16:creationId xmlns:a16="http://schemas.microsoft.com/office/drawing/2014/main" id="{9366234A-515C-40B5-9BE2-F26218650C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9292" y="1067807"/>
            <a:ext cx="2135808" cy="1623373"/>
          </a:xfrm>
          <a:prstGeom prst="rect">
            <a:avLst/>
          </a:prstGeom>
          <a:noFill/>
          <a:ln>
            <a:solidFill>
              <a:srgbClr val="17385F"/>
            </a:solidFill>
          </a:ln>
          <a:extLst>
            <a:ext uri="{909E8E84-426E-40DD-AFC4-6F175D3DCCD1}">
              <a14:hiddenFill xmlns:a14="http://schemas.microsoft.com/office/drawing/2010/main">
                <a:solidFill>
                  <a:srgbClr val="FFFFFF"/>
                </a:solidFill>
              </a14:hiddenFill>
            </a:ext>
          </a:extLst>
        </p:spPr>
      </p:pic>
      <p:pic>
        <p:nvPicPr>
          <p:cNvPr id="1030" name="Picture 6" descr="http://www.schunk.int/pimexport_stb2/IM0028335.JPG">
            <a:extLst>
              <a:ext uri="{FF2B5EF4-FFF2-40B4-BE49-F238E27FC236}">
                <a16:creationId xmlns:a16="http://schemas.microsoft.com/office/drawing/2014/main" id="{DE4C1CF3-221C-47E6-9D27-1D0AE2CF93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9752" y="1055281"/>
            <a:ext cx="2086114" cy="1618272"/>
          </a:xfrm>
          <a:prstGeom prst="rect">
            <a:avLst/>
          </a:prstGeom>
          <a:noFill/>
          <a:ln>
            <a:solidFill>
              <a:srgbClr val="17385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367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610659-4BFA-4B44-9ECA-7D2B54799E3A}"/>
              </a:ext>
            </a:extLst>
          </p:cNvPr>
          <p:cNvSpPr>
            <a:spLocks noGrp="1"/>
          </p:cNvSpPr>
          <p:nvPr>
            <p:ph type="title"/>
          </p:nvPr>
        </p:nvSpPr>
        <p:spPr/>
        <p:txBody>
          <a:bodyPr/>
          <a:lstStyle/>
          <a:p>
            <a:r>
              <a:rPr lang="de-DE" dirty="0"/>
              <a:t>VERO-S-HT mini</a:t>
            </a:r>
          </a:p>
        </p:txBody>
      </p:sp>
      <p:sp>
        <p:nvSpPr>
          <p:cNvPr id="4" name="Fußzeilenplatzhalter 3">
            <a:extLst>
              <a:ext uri="{FF2B5EF4-FFF2-40B4-BE49-F238E27FC236}">
                <a16:creationId xmlns:a16="http://schemas.microsoft.com/office/drawing/2014/main" id="{6EAB5426-12F0-4807-853A-5FEC05E18469}"/>
              </a:ext>
            </a:extLst>
          </p:cNvPr>
          <p:cNvSpPr>
            <a:spLocks noGrp="1"/>
          </p:cNvSpPr>
          <p:nvPr>
            <p:ph type="ftr" sz="quarter" idx="10"/>
          </p:nvPr>
        </p:nvSpPr>
        <p:spPr/>
        <p:txBody>
          <a:bodyPr/>
          <a:lstStyle/>
          <a:p>
            <a:r>
              <a:rPr lang="de-DE"/>
              <a:t>VERO-S NSE-HT mini</a:t>
            </a:r>
            <a:endParaRPr lang="de-DE" dirty="0"/>
          </a:p>
        </p:txBody>
      </p:sp>
      <p:sp>
        <p:nvSpPr>
          <p:cNvPr id="5" name="Textfeld 4">
            <a:extLst>
              <a:ext uri="{FF2B5EF4-FFF2-40B4-BE49-F238E27FC236}">
                <a16:creationId xmlns:a16="http://schemas.microsoft.com/office/drawing/2014/main" id="{18895790-F1A1-456C-A672-A689E76284E3}"/>
              </a:ext>
            </a:extLst>
          </p:cNvPr>
          <p:cNvSpPr txBox="1"/>
          <p:nvPr/>
        </p:nvSpPr>
        <p:spPr>
          <a:xfrm>
            <a:off x="209550" y="718958"/>
            <a:ext cx="4911954" cy="338554"/>
          </a:xfrm>
          <a:prstGeom prst="rect">
            <a:avLst/>
          </a:prstGeom>
          <a:noFill/>
        </p:spPr>
        <p:txBody>
          <a:bodyPr wrap="square" rtlCol="0">
            <a:spAutoFit/>
          </a:bodyPr>
          <a:lstStyle/>
          <a:p>
            <a:r>
              <a:rPr lang="de-DE" sz="1600" b="1" dirty="0">
                <a:solidFill>
                  <a:srgbClr val="00446B"/>
                </a:solidFill>
              </a:rPr>
              <a:t>Highlights</a:t>
            </a:r>
          </a:p>
        </p:txBody>
      </p:sp>
      <p:sp>
        <p:nvSpPr>
          <p:cNvPr id="6" name="Rechteck 5">
            <a:extLst>
              <a:ext uri="{FF2B5EF4-FFF2-40B4-BE49-F238E27FC236}">
                <a16:creationId xmlns:a16="http://schemas.microsoft.com/office/drawing/2014/main" id="{4BF0EE1D-257E-4A43-AB2E-62E8D6D58617}"/>
              </a:ext>
            </a:extLst>
          </p:cNvPr>
          <p:cNvSpPr/>
          <p:nvPr/>
        </p:nvSpPr>
        <p:spPr>
          <a:xfrm>
            <a:off x="324407" y="1060162"/>
            <a:ext cx="2135251" cy="1616634"/>
          </a:xfrm>
          <a:prstGeom prst="rect">
            <a:avLst/>
          </a:prstGeom>
          <a:noFill/>
          <a:ln>
            <a:solidFill>
              <a:srgbClr val="003D6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C2AFDDCA-5B1A-4212-A8EF-6D7FB81DA52C}"/>
              </a:ext>
            </a:extLst>
          </p:cNvPr>
          <p:cNvSpPr txBox="1"/>
          <p:nvPr/>
        </p:nvSpPr>
        <p:spPr>
          <a:xfrm>
            <a:off x="228616" y="2673553"/>
            <a:ext cx="2765699" cy="1092607"/>
          </a:xfrm>
          <a:prstGeom prst="rect">
            <a:avLst/>
          </a:prstGeom>
          <a:noFill/>
        </p:spPr>
        <p:txBody>
          <a:bodyPr wrap="square" rtlCol="0">
            <a:spAutoFit/>
          </a:bodyPr>
          <a:lstStyle/>
          <a:p>
            <a:pPr>
              <a:spcBef>
                <a:spcPts val="600"/>
              </a:spcBef>
            </a:pPr>
            <a:r>
              <a:rPr lang="en-US" sz="1200" b="1">
                <a:solidFill>
                  <a:srgbClr val="00446B"/>
                </a:solidFill>
              </a:rPr>
              <a:t>Locking via clamping slides</a:t>
            </a:r>
          </a:p>
          <a:p>
            <a:pPr>
              <a:spcBef>
                <a:spcPts val="600"/>
              </a:spcBef>
            </a:pPr>
            <a:r>
              <a:rPr lang="en-US" sz="1200">
                <a:solidFill>
                  <a:srgbClr val="00446B"/>
                </a:solidFill>
              </a:rPr>
              <a:t>Large contact surfaces between clamping slides and clamping pin ensure a low surface pressure, resulting in a long service life.</a:t>
            </a:r>
          </a:p>
        </p:txBody>
      </p:sp>
      <p:sp>
        <p:nvSpPr>
          <p:cNvPr id="8" name="Textfeld 7">
            <a:extLst>
              <a:ext uri="{FF2B5EF4-FFF2-40B4-BE49-F238E27FC236}">
                <a16:creationId xmlns:a16="http://schemas.microsoft.com/office/drawing/2014/main" id="{6D40E703-7AF0-40FE-9B95-2A93AE8DD77D}"/>
              </a:ext>
            </a:extLst>
          </p:cNvPr>
          <p:cNvSpPr txBox="1"/>
          <p:nvPr/>
        </p:nvSpPr>
        <p:spPr>
          <a:xfrm>
            <a:off x="3017522" y="2662891"/>
            <a:ext cx="3086100" cy="1092607"/>
          </a:xfrm>
          <a:prstGeom prst="rect">
            <a:avLst/>
          </a:prstGeom>
          <a:noFill/>
        </p:spPr>
        <p:txBody>
          <a:bodyPr wrap="square" rtlCol="0">
            <a:spAutoFit/>
          </a:bodyPr>
          <a:lstStyle/>
          <a:p>
            <a:pPr>
              <a:spcBef>
                <a:spcPts val="600"/>
              </a:spcBef>
            </a:pPr>
            <a:r>
              <a:rPr lang="en-US" sz="1200" b="1">
                <a:solidFill>
                  <a:srgbClr val="00446B"/>
                </a:solidFill>
              </a:rPr>
              <a:t>Easy positioning – more user-friendly</a:t>
            </a:r>
          </a:p>
          <a:p>
            <a:pPr>
              <a:spcBef>
                <a:spcPts val="600"/>
              </a:spcBef>
            </a:pPr>
            <a:r>
              <a:rPr lang="en-US" sz="1200">
                <a:solidFill>
                  <a:srgbClr val="00446B"/>
                </a:solidFill>
              </a:rPr>
              <a:t>Entry radii on the clamping pin enable quick and safe joining even at a tilt angle and eccentricity. Benefit: more user-friendly for manual and automated loading.</a:t>
            </a:r>
          </a:p>
        </p:txBody>
      </p:sp>
      <p:sp>
        <p:nvSpPr>
          <p:cNvPr id="9" name="Textfeld 8">
            <a:extLst>
              <a:ext uri="{FF2B5EF4-FFF2-40B4-BE49-F238E27FC236}">
                <a16:creationId xmlns:a16="http://schemas.microsoft.com/office/drawing/2014/main" id="{64C80BA8-6650-42D2-A8C3-F0628376B220}"/>
              </a:ext>
            </a:extLst>
          </p:cNvPr>
          <p:cNvSpPr txBox="1"/>
          <p:nvPr/>
        </p:nvSpPr>
        <p:spPr>
          <a:xfrm>
            <a:off x="5915294" y="2664855"/>
            <a:ext cx="2712723" cy="1092607"/>
          </a:xfrm>
          <a:prstGeom prst="rect">
            <a:avLst/>
          </a:prstGeom>
          <a:noFill/>
        </p:spPr>
        <p:txBody>
          <a:bodyPr wrap="square" rtlCol="0">
            <a:spAutoFit/>
          </a:bodyPr>
          <a:lstStyle/>
          <a:p>
            <a:pPr>
              <a:spcBef>
                <a:spcPts val="600"/>
              </a:spcBef>
            </a:pPr>
            <a:r>
              <a:rPr lang="en-US" sz="1200" b="1">
                <a:solidFill>
                  <a:srgbClr val="00446B"/>
                </a:solidFill>
              </a:rPr>
              <a:t>Module completely sealed</a:t>
            </a:r>
          </a:p>
          <a:p>
            <a:pPr>
              <a:spcBef>
                <a:spcPts val="600"/>
              </a:spcBef>
            </a:pPr>
            <a:r>
              <a:rPr lang="en-US" sz="1200">
                <a:solidFill>
                  <a:srgbClr val="00446B"/>
                </a:solidFill>
              </a:rPr>
              <a:t>The cover plate at the lower piston chamber seals the system off completely. Your advantage: no penetration of chips, dirt or coolant.</a:t>
            </a:r>
          </a:p>
        </p:txBody>
      </p:sp>
      <p:pic>
        <p:nvPicPr>
          <p:cNvPr id="2050" name="Picture 2" descr="http://www.schunk.int/pimexport_stb2/IM0028336.JPG">
            <a:extLst>
              <a:ext uri="{FF2B5EF4-FFF2-40B4-BE49-F238E27FC236}">
                <a16:creationId xmlns:a16="http://schemas.microsoft.com/office/drawing/2014/main" id="{285C538D-BCC1-41AB-ADBB-03BDD963F0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612" y="1172369"/>
            <a:ext cx="2023505" cy="137978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schunk.int/pimexport_stb2/IM0029545.JPG">
            <a:extLst>
              <a:ext uri="{FF2B5EF4-FFF2-40B4-BE49-F238E27FC236}">
                <a16:creationId xmlns:a16="http://schemas.microsoft.com/office/drawing/2014/main" id="{04AEB6F4-9D12-41EE-B5CF-717A87832A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0501" y="1062474"/>
            <a:ext cx="2219956" cy="1177024"/>
          </a:xfrm>
          <a:prstGeom prst="rect">
            <a:avLst/>
          </a:prstGeom>
          <a:noFill/>
          <a:ln>
            <a:solidFill>
              <a:srgbClr val="17385F"/>
            </a:solidFill>
          </a:ln>
          <a:extLst>
            <a:ext uri="{909E8E84-426E-40DD-AFC4-6F175D3DCCD1}">
              <a14:hiddenFill xmlns:a14="http://schemas.microsoft.com/office/drawing/2010/main">
                <a:solidFill>
                  <a:srgbClr val="FFFFFF"/>
                </a:solidFill>
              </a14:hiddenFill>
            </a:ext>
          </a:extLst>
        </p:spPr>
      </p:pic>
      <p:pic>
        <p:nvPicPr>
          <p:cNvPr id="2054" name="Picture 6" descr="http://www.schunk.int/pimexport_stb2/IM0028331.JPG">
            <a:extLst>
              <a:ext uri="{FF2B5EF4-FFF2-40B4-BE49-F238E27FC236}">
                <a16:creationId xmlns:a16="http://schemas.microsoft.com/office/drawing/2014/main" id="{DBDC8992-6301-4F03-992E-4DC8BF0D58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2589" y="1057502"/>
            <a:ext cx="2138366" cy="1626915"/>
          </a:xfrm>
          <a:prstGeom prst="rect">
            <a:avLst/>
          </a:prstGeom>
          <a:noFill/>
          <a:ln>
            <a:solidFill>
              <a:srgbClr val="17385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8738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CH_PPT_Vorlage_16-9_2301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SCH_PPT_Vorlage_16-9_230112</Template>
  <TotalTime>0</TotalTime>
  <Words>1127</Words>
  <Application>Microsoft Office PowerPoint</Application>
  <PresentationFormat>Bildschirmpräsentation (16:9)</PresentationFormat>
  <Paragraphs>134</Paragraphs>
  <Slides>13</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13</vt:i4>
      </vt:variant>
    </vt:vector>
  </HeadingPairs>
  <TitlesOfParts>
    <vt:vector size="17" baseType="lpstr">
      <vt:lpstr>Arial</vt:lpstr>
      <vt:lpstr>Calibri</vt:lpstr>
      <vt:lpstr>Wingdings</vt:lpstr>
      <vt:lpstr>SCH_PPT_Vorlage_16-9_230112</vt:lpstr>
      <vt:lpstr>PowerPoint-Präsentation</vt:lpstr>
      <vt:lpstr>VERO-S NSE-HT mini</vt:lpstr>
      <vt:lpstr>VERO-S NSE-HT mini</vt:lpstr>
      <vt:lpstr>VERO-S NSE-HT mini</vt:lpstr>
      <vt:lpstr>VERO-S NSE-HT mini</vt:lpstr>
      <vt:lpstr>VERO-S NSE-HT mini</vt:lpstr>
      <vt:lpstr>VERO-S NSE-HT mini</vt:lpstr>
      <vt:lpstr>VERO-S-HT mini</vt:lpstr>
      <vt:lpstr>VERO-S-HT mini</vt:lpstr>
      <vt:lpstr>VERO-S-HT mini</vt:lpstr>
      <vt:lpstr>VERO-S-HT mini</vt:lpstr>
      <vt:lpstr>VERO-S-HT mini</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Ludewig, Stephan</dc:creator>
  <cp:lastModifiedBy>Hensler, Sarah</cp:lastModifiedBy>
  <cp:revision>369</cp:revision>
  <cp:lastPrinted>2020-11-09T15:27:15Z</cp:lastPrinted>
  <dcterms:created xsi:type="dcterms:W3CDTF">2012-06-26T15:13:48Z</dcterms:created>
  <dcterms:modified xsi:type="dcterms:W3CDTF">2021-09-28T06:31:06Z</dcterms:modified>
</cp:coreProperties>
</file>