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3" r:id="rId2"/>
    <p:sldId id="518" r:id="rId3"/>
    <p:sldId id="514" r:id="rId4"/>
    <p:sldId id="529" r:id="rId5"/>
    <p:sldId id="487" r:id="rId6"/>
    <p:sldId id="507" r:id="rId7"/>
    <p:sldId id="499" r:id="rId8"/>
    <p:sldId id="517" r:id="rId9"/>
    <p:sldId id="520" r:id="rId10"/>
    <p:sldId id="503" r:id="rId11"/>
    <p:sldId id="501" r:id="rId12"/>
    <p:sldId id="502" r:id="rId13"/>
    <p:sldId id="532" r:id="rId14"/>
    <p:sldId id="279" r:id="rId15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07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352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Videos/ROTA_NCX_gek&#252;rzt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THW%20ROI.xlsm" TargetMode="External"/><Relationship Id="rId7" Type="http://schemas.openxmlformats.org/officeDocument/2006/relationships/hyperlink" Target="Videos/ROTA_THW_plus_Backenwechsel_gek&#252;rzt.mp4" TargetMode="External"/><Relationship Id="rId2" Type="http://schemas.openxmlformats.org/officeDocument/2006/relationships/hyperlink" Target="file:///\\emea.ads.local\SCHUNK\DEPT\DEMGE\Vertrieb\Schulungen\1Produktpr&#228;sentationen\Drehfutter\Neu\Kraftspannfutter_Backenschnellwechsel\THW%20ROI.xls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Videos/Schunk_Blueboard_VERO-S_090711.mp4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NCX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mit Backenschnellwechsel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A4CD8665-8DE2-4E83-B14C-B5EAB15E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82" y="634748"/>
            <a:ext cx="345901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0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212791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212343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84" name="Textfeld 83"/>
          <p:cNvSpPr txBox="1"/>
          <p:nvPr/>
        </p:nvSpPr>
        <p:spPr>
          <a:xfrm>
            <a:off x="252337" y="212749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Gewichtserleichtertes Spannfutter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24" y="2546199"/>
            <a:ext cx="1714427" cy="1862026"/>
          </a:xfrm>
          <a:prstGeom prst="rect">
            <a:avLst/>
          </a:prstGeom>
        </p:spPr>
      </p:pic>
      <p:pic>
        <p:nvPicPr>
          <p:cNvPr id="85" name="Grafik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33" y="2730438"/>
            <a:ext cx="2872152" cy="1352365"/>
          </a:xfrm>
          <a:prstGeom prst="rect">
            <a:avLst/>
          </a:prstGeom>
        </p:spPr>
      </p:pic>
      <p:sp>
        <p:nvSpPr>
          <p:cNvPr id="86" name="Textfeld 85"/>
          <p:cNvSpPr txBox="1"/>
          <p:nvPr/>
        </p:nvSpPr>
        <p:spPr>
          <a:xfrm>
            <a:off x="4714045" y="214005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Schräg verzahnte Grundbacken SFGX</a:t>
            </a:r>
          </a:p>
        </p:txBody>
      </p:sp>
    </p:spTree>
    <p:extLst>
      <p:ext uri="{BB962C8B-B14F-4D97-AF65-F5344CB8AC3E}">
        <p14:creationId xmlns:p14="http://schemas.microsoft.com/office/powerpoint/2010/main" val="2820141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26" y="1694383"/>
            <a:ext cx="6437189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uppieren 5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Ellipse 6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Gleichschenkliges Dreieck 7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0648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NCX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194118"/>
              </p:ext>
            </p:extLst>
          </p:nvPr>
        </p:nvGraphicFramePr>
        <p:xfrm>
          <a:off x="616100" y="2388210"/>
          <a:ext cx="8019900" cy="197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3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Betätigungs-kraft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Futter-bohrung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NCX 165-53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NCX 210-66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NCX 260-81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128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NCX 315-106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89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406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9EE3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898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40041" y="1508053"/>
            <a:ext cx="2413383" cy="1201913"/>
            <a:chOff x="-274348" y="1296415"/>
            <a:chExt cx="2717377" cy="1461800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688015" cy="1461800"/>
              <a:chOff x="-93326" y="708363"/>
              <a:chExt cx="2688015" cy="1461800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13627" cy="1461800"/>
                <a:chOff x="823912" y="720343"/>
                <a:chExt cx="1713627" cy="1632906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00089" cy="33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973347" cy="30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248524" y="3091454"/>
            <a:ext cx="2419296" cy="1202400"/>
            <a:chOff x="1266801" y="3845342"/>
            <a:chExt cx="2644845" cy="1505092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66801" y="3845342"/>
              <a:ext cx="2644845" cy="1505092"/>
              <a:chOff x="1266801" y="3845342"/>
              <a:chExt cx="2644845" cy="1505092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66801" y="3845342"/>
                <a:ext cx="2644845" cy="1505092"/>
                <a:chOff x="-71462" y="687388"/>
                <a:chExt cx="2644845" cy="1505092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05092"/>
                  <a:chOff x="823913" y="696913"/>
                  <a:chExt cx="1692320" cy="1681263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457689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71462" y="713891"/>
                  <a:ext cx="9392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862153" y="1500608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Flexibilität und Rüstzeitoptimierung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90972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96840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24331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hlinkClick r:id="rId2" action="ppaction://hlinkfile"/>
          </p:cNvPr>
          <p:cNvSpPr txBox="1"/>
          <p:nvPr/>
        </p:nvSpPr>
        <p:spPr>
          <a:xfrm>
            <a:off x="2307848" y="5458851"/>
            <a:ext cx="900000" cy="396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600" b="1" spc="300" dirty="0">
                <a:solidFill>
                  <a:srgbClr val="003D6A"/>
                </a:solidFill>
              </a:rPr>
              <a:t>ROI</a:t>
            </a:r>
            <a:r>
              <a:rPr lang="de-DE" sz="1000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sz="1000" b="1" dirty="0">
                <a:solidFill>
                  <a:srgbClr val="003D6A"/>
                </a:solidFill>
              </a:rPr>
              <a:t>Rechner</a:t>
            </a:r>
          </a:p>
        </p:txBody>
      </p:sp>
      <p:pic>
        <p:nvPicPr>
          <p:cNvPr id="8" name="Grafik 7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t="9089"/>
          <a:stretch/>
        </p:blipFill>
        <p:spPr>
          <a:xfrm>
            <a:off x="3039290" y="5722719"/>
            <a:ext cx="225165" cy="2571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Rüstkostenreduzierung durch Backenschnellwechsel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pic>
        <p:nvPicPr>
          <p:cNvPr id="3" name="Grafik 2">
            <a:hlinkClick r:id="rId5" action="ppaction://hlinkfile"/>
          </p:cNvPr>
          <p:cNvPicPr>
            <a:picLocks noChangeAspect="1"/>
          </p:cNvPicPr>
          <p:nvPr/>
        </p:nvPicPr>
        <p:blipFill rotWithShape="1">
          <a:blip r:embed="rId6"/>
          <a:srcRect l="3956" r="14263"/>
          <a:stretch/>
        </p:blipFill>
        <p:spPr>
          <a:xfrm>
            <a:off x="5137630" y="3868859"/>
            <a:ext cx="3211826" cy="1980000"/>
          </a:xfrm>
          <a:prstGeom prst="rect">
            <a:avLst/>
          </a:prstGeom>
          <a:effectLst/>
        </p:spPr>
      </p:pic>
      <p:grpSp>
        <p:nvGrpSpPr>
          <p:cNvPr id="5" name="Gruppieren 4"/>
          <p:cNvGrpSpPr/>
          <p:nvPr/>
        </p:nvGrpSpPr>
        <p:grpSpPr>
          <a:xfrm>
            <a:off x="6429713" y="4498859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5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5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85258"/>
              </p:ext>
            </p:extLst>
          </p:nvPr>
        </p:nvGraphicFramePr>
        <p:xfrm>
          <a:off x="675905" y="1622906"/>
          <a:ext cx="4175999" cy="36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00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Fall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Anzahl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Backenwechsel pro Tag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 pro Backenwechsel ohne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SCHUNK Backenschnellwechselsystem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Backenwechsel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mit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SCHUNK Backenschnellwechselsystem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Maschinenstundensatz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Anzahl Schichten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Arbeitstage pro Jahr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Rüstkostenreduzierung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Zeiteinsparung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pro Backenwechsel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Jährliches Einsparpotenzial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5.187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Grafik 3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8391" y="1632737"/>
            <a:ext cx="3220814" cy="1980000"/>
          </a:xfrm>
          <a:prstGeom prst="rect">
            <a:avLst/>
          </a:prstGeom>
          <a:effectLst/>
        </p:spPr>
      </p:pic>
      <p:grpSp>
        <p:nvGrpSpPr>
          <p:cNvPr id="14" name="Gruppieren 13"/>
          <p:cNvGrpSpPr/>
          <p:nvPr/>
        </p:nvGrpSpPr>
        <p:grpSpPr>
          <a:xfrm>
            <a:off x="6368882" y="2230858"/>
            <a:ext cx="720000" cy="720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Ellipse 14">
              <a:hlinkClick r:id="rId7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>
              <a:hlinkClick r:id="rId7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35768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Kraftspannfutter mit Backenschnellwechselsystem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999" y="262201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561442" y="262465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rId2" action="ppaction://hlinksldjump"/>
          </p:cNvPr>
          <p:cNvSpPr/>
          <p:nvPr/>
        </p:nvSpPr>
        <p:spPr>
          <a:xfrm>
            <a:off x="6474388" y="262963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571532" y="2317692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8" name="Rechteck 27">
            <a:hlinkClick r:id="" action="ppaction://noaction"/>
          </p:cNvPr>
          <p:cNvSpPr/>
          <p:nvPr/>
        </p:nvSpPr>
        <p:spPr>
          <a:xfrm>
            <a:off x="3491998" y="231687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THW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vario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rId2" action="ppaction://hlinksldjump"/>
          </p:cNvPr>
          <p:cNvSpPr/>
          <p:nvPr/>
        </p:nvSpPr>
        <p:spPr>
          <a:xfrm>
            <a:off x="6475998" y="2319832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39" y="2809633"/>
            <a:ext cx="1984963" cy="1440000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8" y="2735794"/>
            <a:ext cx="1636447" cy="1620000"/>
          </a:xfrm>
          <a:prstGeom prst="rect">
            <a:avLst/>
          </a:prstGeom>
        </p:spPr>
      </p:pic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09" y="2719633"/>
            <a:ext cx="1556557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NCX 210 mit Krallenbacken.</a:t>
            </a:r>
            <a:endParaRPr lang="de-DE" sz="1400" b="1" u="sng" dirty="0"/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Schnelles Umrüsten auf geänderten Durchmesser bei Folgeserie, bzw. Einzelteile.  </a:t>
            </a:r>
          </a:p>
          <a:p>
            <a:pPr>
              <a:lnSpc>
                <a:spcPct val="100000"/>
              </a:lnSpc>
            </a:pPr>
            <a:endParaRPr lang="de-DE" sz="1400" b="1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5562"/>
          <a:stretch/>
        </p:blipFill>
        <p:spPr>
          <a:xfrm>
            <a:off x="561443" y="1629000"/>
            <a:ext cx="513277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967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" y="1650602"/>
            <a:ext cx="5314940" cy="40436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704405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Keilstangenantrieb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Backenschnellwechselsystem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Verrieglungsmechanismus mit Backenanwesenheitskontrolle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Zuverlässige Backenverrieglung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Gewichtsoptimiertes Design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048860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761075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543426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83659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122926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41323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700028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4007515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36699" y="4494436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418332" y="1886498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814084" y="354412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051356" y="2753494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264002" y="350568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221831" y="4333510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710955" y="2578513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1754406" y="3295555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332641" y="3852303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479925" y="1968572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81407" y="4765200"/>
            <a:ext cx="307941" cy="198000"/>
            <a:chOff x="4567354" y="733042"/>
            <a:chExt cx="41384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67354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3142074" y="4274130"/>
            <a:ext cx="307941" cy="198000"/>
            <a:chOff x="4556669" y="733042"/>
            <a:chExt cx="413846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6669" y="733042"/>
              <a:ext cx="41384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037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2612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>
                <a:solidFill>
                  <a:srgbClr val="003D6A"/>
                </a:solidFill>
              </a:rPr>
              <a:t>Höchste </a:t>
            </a:r>
            <a:r>
              <a:rPr lang="de-DE" sz="1600" b="1" dirty="0">
                <a:solidFill>
                  <a:srgbClr val="003D6A"/>
                </a:solidFill>
              </a:rPr>
              <a:t>Flexibilität - Zugbüchsenrohling</a:t>
            </a:r>
          </a:p>
          <a:p>
            <a:pPr algn="ctr"/>
            <a:r>
              <a:rPr lang="de-DE" sz="1600" b="1" dirty="0">
                <a:solidFill>
                  <a:srgbClr val="003D6A"/>
                </a:solidFill>
              </a:rPr>
              <a:t>Kompatibilität </a:t>
            </a:r>
            <a:r>
              <a:rPr lang="de-DE" sz="1600" b="1" dirty="0" err="1">
                <a:solidFill>
                  <a:srgbClr val="003D6A"/>
                </a:solidFill>
              </a:rPr>
              <a:t>Kitagawa</a:t>
            </a:r>
            <a:r>
              <a:rPr lang="de-DE" sz="1600" b="1" dirty="0">
                <a:solidFill>
                  <a:srgbClr val="003D6A"/>
                </a:solidFill>
              </a:rPr>
              <a:t> BB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14" y="1636362"/>
            <a:ext cx="2447148" cy="157942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08" y="1337156"/>
            <a:ext cx="2050829" cy="187863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16" y="4234315"/>
            <a:ext cx="2325639" cy="167936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4727023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Schneller Backenwechsel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2338" y="3615246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Hohe Wechselwiederholgenauigkeit nach einem Backenwechsel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713010" y="360501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Optimiertes Schmiersystem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83" y="3943570"/>
            <a:ext cx="2069854" cy="190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9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rafik 1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t="34413" r="17824" b="22446"/>
          <a:stretch/>
        </p:blipFill>
        <p:spPr>
          <a:xfrm>
            <a:off x="311847" y="1393141"/>
            <a:ext cx="1593601" cy="953833"/>
          </a:xfrm>
          <a:prstGeom prst="ellipse">
            <a:avLst/>
          </a:prstGeom>
          <a:ln w="6350" cap="rnd">
            <a:solidFill>
              <a:srgbClr val="003D6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49" y="2254310"/>
            <a:ext cx="1421114" cy="1033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69" y="2255167"/>
            <a:ext cx="1419258" cy="103185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100046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Inkorrekte Backenposition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99817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Korrekte Backenposition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NCX</a:t>
            </a:r>
            <a:endParaRPr lang="de-DE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1759608" y="3030172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077725" y="166316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3082962" y="2031633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093143" y="3073861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3077725" y="2381991"/>
            <a:ext cx="198000" cy="198000"/>
            <a:chOff x="4645063" y="729193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392529" y="3023016"/>
            <a:ext cx="198000" cy="198000"/>
            <a:chOff x="4645063" y="729193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3078965" y="2755358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223697" y="1625967"/>
            <a:ext cx="13305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Ausklinkschlüssel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Ausklinkbolzen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Keilstange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Grundbacke</a:t>
            </a:r>
          </a:p>
        </p:txBody>
      </p:sp>
      <p:grpSp>
        <p:nvGrpSpPr>
          <p:cNvPr id="45" name="Gruppieren 44"/>
          <p:cNvGrpSpPr/>
          <p:nvPr/>
        </p:nvGrpSpPr>
        <p:grpSpPr>
          <a:xfrm>
            <a:off x="7544246" y="1662748"/>
            <a:ext cx="198000" cy="198000"/>
            <a:chOff x="4645063" y="729193"/>
            <a:chExt cx="266095" cy="271350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6189688" y="3050934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7544631" y="2041690"/>
            <a:ext cx="198000" cy="198000"/>
            <a:chOff x="4645063" y="73245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6420730" y="2875861"/>
            <a:ext cx="198000" cy="198000"/>
            <a:chOff x="4633891" y="73245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33891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7543905" y="2389943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6842325" y="3031329"/>
            <a:ext cx="198000" cy="198000"/>
            <a:chOff x="4645063" y="740586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4058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7544631" y="2764199"/>
            <a:ext cx="198000" cy="198000"/>
            <a:chOff x="4645063" y="729193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6341974" y="2364197"/>
            <a:ext cx="198000" cy="198000"/>
            <a:chOff x="4633891" y="740586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33891" y="74058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73" name="Textfeld 72"/>
          <p:cNvSpPr txBox="1"/>
          <p:nvPr/>
        </p:nvSpPr>
        <p:spPr>
          <a:xfrm>
            <a:off x="7699693" y="1631233"/>
            <a:ext cx="13305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Ausklinkschlüssel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Ausklinkbolzen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Keilstange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Grundbacke</a:t>
            </a:r>
          </a:p>
        </p:txBody>
      </p:sp>
      <p:grpSp>
        <p:nvGrpSpPr>
          <p:cNvPr id="75" name="Gruppieren 74"/>
          <p:cNvGrpSpPr/>
          <p:nvPr/>
        </p:nvGrpSpPr>
        <p:grpSpPr>
          <a:xfrm>
            <a:off x="2054465" y="2423139"/>
            <a:ext cx="198000" cy="198000"/>
            <a:chOff x="4645063" y="740586"/>
            <a:chExt cx="266095" cy="271350"/>
          </a:xfrm>
        </p:grpSpPr>
        <p:sp>
          <p:nvSpPr>
            <p:cNvPr id="76" name="Ellipse 7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4645063" y="74058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78" name="Rechteck 77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Rechteck 78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0" name="Grafik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05" y="4078300"/>
            <a:ext cx="2286370" cy="1663752"/>
          </a:xfrm>
          <a:prstGeom prst="rect">
            <a:avLst/>
          </a:prstGeom>
        </p:spPr>
      </p:pic>
      <p:pic>
        <p:nvPicPr>
          <p:cNvPr id="81" name="Grafik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0" y="4083243"/>
            <a:ext cx="2260693" cy="1645067"/>
          </a:xfrm>
          <a:prstGeom prst="rect">
            <a:avLst/>
          </a:prstGeom>
        </p:spPr>
      </p:pic>
      <p:sp>
        <p:nvSpPr>
          <p:cNvPr id="82" name="Textfeld 81"/>
          <p:cNvSpPr txBox="1"/>
          <p:nvPr/>
        </p:nvSpPr>
        <p:spPr>
          <a:xfrm>
            <a:off x="4718710" y="361391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Keilstange in Wechselstellung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275687" y="361391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Keilstange in Arbeitsstellung</a:t>
            </a:r>
          </a:p>
        </p:txBody>
      </p:sp>
      <p:grpSp>
        <p:nvGrpSpPr>
          <p:cNvPr id="84" name="Gruppieren 83"/>
          <p:cNvGrpSpPr/>
          <p:nvPr/>
        </p:nvGrpSpPr>
        <p:grpSpPr>
          <a:xfrm>
            <a:off x="2248927" y="5316461"/>
            <a:ext cx="198000" cy="198000"/>
            <a:chOff x="4645063" y="729193"/>
            <a:chExt cx="266095" cy="271350"/>
          </a:xfrm>
        </p:grpSpPr>
        <p:sp>
          <p:nvSpPr>
            <p:cNvPr id="85" name="Ellipse 8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2819273" y="4028138"/>
            <a:ext cx="198000" cy="198000"/>
            <a:chOff x="4645063" y="729193"/>
            <a:chExt cx="266095" cy="271350"/>
          </a:xfrm>
        </p:grpSpPr>
        <p:sp>
          <p:nvSpPr>
            <p:cNvPr id="88" name="Ellipse 8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2822054" y="4408873"/>
            <a:ext cx="198000" cy="198000"/>
            <a:chOff x="4645063" y="732456"/>
            <a:chExt cx="266095" cy="271350"/>
          </a:xfrm>
        </p:grpSpPr>
        <p:sp>
          <p:nvSpPr>
            <p:cNvPr id="91" name="Ellipse 9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1531718" y="5181385"/>
            <a:ext cx="198000" cy="198000"/>
            <a:chOff x="4645063" y="732456"/>
            <a:chExt cx="266095" cy="271350"/>
          </a:xfrm>
        </p:grpSpPr>
        <p:sp>
          <p:nvSpPr>
            <p:cNvPr id="94" name="Ellipse 9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2816817" y="4765210"/>
            <a:ext cx="198000" cy="198000"/>
            <a:chOff x="4645063" y="729193"/>
            <a:chExt cx="266095" cy="271350"/>
          </a:xfrm>
        </p:grpSpPr>
        <p:sp>
          <p:nvSpPr>
            <p:cNvPr id="97" name="Ellipse 9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979116" y="5074434"/>
            <a:ext cx="198000" cy="198000"/>
            <a:chOff x="4645063" y="729193"/>
            <a:chExt cx="266095" cy="271350"/>
          </a:xfrm>
        </p:grpSpPr>
        <p:sp>
          <p:nvSpPr>
            <p:cNvPr id="100" name="Ellipse 9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940285" y="4450316"/>
            <a:ext cx="198000" cy="198000"/>
            <a:chOff x="4645063" y="729193"/>
            <a:chExt cx="266095" cy="271350"/>
          </a:xfrm>
        </p:grpSpPr>
        <p:sp>
          <p:nvSpPr>
            <p:cNvPr id="103" name="Ellipse 10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Textfeld 10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05" name="Textfeld 104"/>
          <p:cNvSpPr txBox="1"/>
          <p:nvPr/>
        </p:nvSpPr>
        <p:spPr>
          <a:xfrm>
            <a:off x="2959673" y="4007907"/>
            <a:ext cx="133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Ausklinkschlüssel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Ausklinkbolzen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Keilstange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Abfragestift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Grundbacke</a:t>
            </a:r>
          </a:p>
        </p:txBody>
      </p:sp>
      <p:grpSp>
        <p:nvGrpSpPr>
          <p:cNvPr id="106" name="Gruppieren 105"/>
          <p:cNvGrpSpPr/>
          <p:nvPr/>
        </p:nvGrpSpPr>
        <p:grpSpPr>
          <a:xfrm>
            <a:off x="7398965" y="4250195"/>
            <a:ext cx="198000" cy="198000"/>
            <a:chOff x="4645063" y="729193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9" name="Gruppieren 108"/>
          <p:cNvGrpSpPr/>
          <p:nvPr/>
        </p:nvGrpSpPr>
        <p:grpSpPr>
          <a:xfrm>
            <a:off x="6726242" y="5329272"/>
            <a:ext cx="198000" cy="198000"/>
            <a:chOff x="4645063" y="729193"/>
            <a:chExt cx="266095" cy="271350"/>
          </a:xfrm>
        </p:grpSpPr>
        <p:sp>
          <p:nvSpPr>
            <p:cNvPr id="110" name="Ellipse 10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2" name="Gruppieren 111"/>
          <p:cNvGrpSpPr/>
          <p:nvPr/>
        </p:nvGrpSpPr>
        <p:grpSpPr>
          <a:xfrm>
            <a:off x="7398962" y="4608549"/>
            <a:ext cx="198000" cy="198000"/>
            <a:chOff x="4645063" y="732456"/>
            <a:chExt cx="266095" cy="271350"/>
          </a:xfrm>
        </p:grpSpPr>
        <p:sp>
          <p:nvSpPr>
            <p:cNvPr id="113" name="Ellipse 1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15" name="Gruppieren 114"/>
          <p:cNvGrpSpPr/>
          <p:nvPr/>
        </p:nvGrpSpPr>
        <p:grpSpPr>
          <a:xfrm>
            <a:off x="6004771" y="5187243"/>
            <a:ext cx="198000" cy="198000"/>
            <a:chOff x="4645063" y="732456"/>
            <a:chExt cx="266095" cy="271350"/>
          </a:xfrm>
        </p:grpSpPr>
        <p:sp>
          <p:nvSpPr>
            <p:cNvPr id="116" name="Ellipse 11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18" name="Gruppieren 117"/>
          <p:cNvGrpSpPr/>
          <p:nvPr/>
        </p:nvGrpSpPr>
        <p:grpSpPr>
          <a:xfrm>
            <a:off x="7406916" y="4963210"/>
            <a:ext cx="198000" cy="198000"/>
            <a:chOff x="4645063" y="729193"/>
            <a:chExt cx="266095" cy="271350"/>
          </a:xfrm>
        </p:grpSpPr>
        <p:sp>
          <p:nvSpPr>
            <p:cNvPr id="119" name="Ellipse 11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Textfeld 1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1" name="Gruppieren 120"/>
          <p:cNvGrpSpPr/>
          <p:nvPr/>
        </p:nvGrpSpPr>
        <p:grpSpPr>
          <a:xfrm>
            <a:off x="5441460" y="5090522"/>
            <a:ext cx="198000" cy="198000"/>
            <a:chOff x="4645063" y="729193"/>
            <a:chExt cx="266095" cy="271350"/>
          </a:xfrm>
        </p:grpSpPr>
        <p:sp>
          <p:nvSpPr>
            <p:cNvPr id="122" name="Ellipse 1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4" name="Gruppieren 123"/>
          <p:cNvGrpSpPr/>
          <p:nvPr/>
        </p:nvGrpSpPr>
        <p:grpSpPr>
          <a:xfrm>
            <a:off x="7407299" y="5329272"/>
            <a:ext cx="198000" cy="198000"/>
            <a:chOff x="4645063" y="729193"/>
            <a:chExt cx="266095" cy="271350"/>
          </a:xfrm>
        </p:grpSpPr>
        <p:sp>
          <p:nvSpPr>
            <p:cNvPr id="125" name="Ellipse 1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Textfeld 1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27" name="Gruppieren 126"/>
          <p:cNvGrpSpPr/>
          <p:nvPr/>
        </p:nvGrpSpPr>
        <p:grpSpPr>
          <a:xfrm>
            <a:off x="5640258" y="4506964"/>
            <a:ext cx="198000" cy="198000"/>
            <a:chOff x="4645063" y="729193"/>
            <a:chExt cx="266095" cy="271350"/>
          </a:xfrm>
        </p:grpSpPr>
        <p:sp>
          <p:nvSpPr>
            <p:cNvPr id="128" name="Ellipse 1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Textfeld 1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30" name="Textfeld 129"/>
          <p:cNvSpPr txBox="1"/>
          <p:nvPr/>
        </p:nvSpPr>
        <p:spPr>
          <a:xfrm>
            <a:off x="7550108" y="4213278"/>
            <a:ext cx="13305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Ausklinkschlüssel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Ausklinkbolzen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Keilstange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Abfragestift</a:t>
            </a:r>
          </a:p>
        </p:txBody>
      </p:sp>
      <p:grpSp>
        <p:nvGrpSpPr>
          <p:cNvPr id="131" name="Gruppieren 130"/>
          <p:cNvGrpSpPr/>
          <p:nvPr/>
        </p:nvGrpSpPr>
        <p:grpSpPr>
          <a:xfrm>
            <a:off x="2813694" y="5127998"/>
            <a:ext cx="198000" cy="198000"/>
            <a:chOff x="4645063" y="729193"/>
            <a:chExt cx="266095" cy="271350"/>
          </a:xfrm>
        </p:grpSpPr>
        <p:sp>
          <p:nvSpPr>
            <p:cNvPr id="132" name="Ellipse 1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Textfeld 1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34" name="Gruppieren 133"/>
          <p:cNvGrpSpPr/>
          <p:nvPr/>
        </p:nvGrpSpPr>
        <p:grpSpPr>
          <a:xfrm>
            <a:off x="1042256" y="4205343"/>
            <a:ext cx="198000" cy="198000"/>
            <a:chOff x="4645063" y="729193"/>
            <a:chExt cx="266095" cy="271350"/>
          </a:xfrm>
        </p:grpSpPr>
        <p:sp>
          <p:nvSpPr>
            <p:cNvPr id="135" name="Ellipse 1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Textfeld 1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37" name="Gruppieren 136"/>
          <p:cNvGrpSpPr/>
          <p:nvPr/>
        </p:nvGrpSpPr>
        <p:grpSpPr>
          <a:xfrm>
            <a:off x="2816817" y="5504417"/>
            <a:ext cx="198000" cy="198000"/>
            <a:chOff x="4645063" y="740586"/>
            <a:chExt cx="266095" cy="271350"/>
          </a:xfrm>
        </p:grpSpPr>
        <p:sp>
          <p:nvSpPr>
            <p:cNvPr id="138" name="Ellipse 13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Textfeld 138"/>
            <p:cNvSpPr txBox="1"/>
            <p:nvPr/>
          </p:nvSpPr>
          <p:spPr>
            <a:xfrm>
              <a:off x="4645063" y="74058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cxnSp>
        <p:nvCxnSpPr>
          <p:cNvPr id="13" name="Gerader Verbinder 12"/>
          <p:cNvCxnSpPr/>
          <p:nvPr/>
        </p:nvCxnSpPr>
        <p:spPr>
          <a:xfrm>
            <a:off x="716639" y="2296998"/>
            <a:ext cx="1791522" cy="680432"/>
          </a:xfrm>
          <a:prstGeom prst="line">
            <a:avLst/>
          </a:prstGeom>
          <a:ln w="1270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Gerader Verbinder 140"/>
          <p:cNvCxnSpPr/>
          <p:nvPr/>
        </p:nvCxnSpPr>
        <p:spPr>
          <a:xfrm>
            <a:off x="1862279" y="1708788"/>
            <a:ext cx="778020" cy="1076173"/>
          </a:xfrm>
          <a:prstGeom prst="line">
            <a:avLst/>
          </a:prstGeom>
          <a:ln w="1270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2" name="Grafik 1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1" t="37016" r="17509" b="23304"/>
          <a:stretch/>
        </p:blipFill>
        <p:spPr>
          <a:xfrm>
            <a:off x="4795733" y="1396469"/>
            <a:ext cx="1594800" cy="947651"/>
          </a:xfrm>
          <a:prstGeom prst="ellipse">
            <a:avLst/>
          </a:prstGeom>
          <a:ln w="9525" cap="rnd">
            <a:solidFill>
              <a:srgbClr val="003D6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3" name="Gerader Verbinder 142"/>
          <p:cNvCxnSpPr/>
          <p:nvPr/>
        </p:nvCxnSpPr>
        <p:spPr>
          <a:xfrm>
            <a:off x="5141016" y="2258192"/>
            <a:ext cx="1783226" cy="725931"/>
          </a:xfrm>
          <a:prstGeom prst="line">
            <a:avLst/>
          </a:prstGeom>
          <a:ln w="1270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Gerader Verbinder 143"/>
          <p:cNvCxnSpPr/>
          <p:nvPr/>
        </p:nvCxnSpPr>
        <p:spPr>
          <a:xfrm>
            <a:off x="6328221" y="1661669"/>
            <a:ext cx="824472" cy="1199790"/>
          </a:xfrm>
          <a:prstGeom prst="line">
            <a:avLst/>
          </a:prstGeom>
          <a:ln w="1270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3441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420</Words>
  <Application>Microsoft Office PowerPoint</Application>
  <PresentationFormat>Bildschirmpräsentation (4:3)</PresentationFormat>
  <Paragraphs>251</Paragraphs>
  <Slides>14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Rüstkostenreduzierung durch Backenschnellwechsel</vt:lpstr>
      <vt:lpstr>ROTA Übersicht Kraftspannfutter mit Backenschnellwechselsystem</vt:lpstr>
      <vt:lpstr>ROTA NCX Anwendungsbeispiel</vt:lpstr>
      <vt:lpstr>ROTA NCX</vt:lpstr>
      <vt:lpstr>ROTA NCX</vt:lpstr>
      <vt:lpstr>ROTA NCX</vt:lpstr>
      <vt:lpstr>ROTA NCX</vt:lpstr>
      <vt:lpstr>ROTA NCX</vt:lpstr>
      <vt:lpstr>Baureihen ROTA NCX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655</cp:revision>
  <cp:lastPrinted>2018-01-05T10:34:27Z</cp:lastPrinted>
  <dcterms:created xsi:type="dcterms:W3CDTF">2015-04-07T09:55:40Z</dcterms:created>
  <dcterms:modified xsi:type="dcterms:W3CDTF">2021-07-29T07:19:49Z</dcterms:modified>
</cp:coreProperties>
</file>