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522" r:id="rId2"/>
    <p:sldId id="518" r:id="rId3"/>
    <p:sldId id="514" r:id="rId4"/>
    <p:sldId id="529" r:id="rId5"/>
    <p:sldId id="487" r:id="rId6"/>
    <p:sldId id="506" r:id="rId7"/>
    <p:sldId id="496" r:id="rId8"/>
    <p:sldId id="497" r:id="rId9"/>
    <p:sldId id="513" r:id="rId10"/>
    <p:sldId id="531" r:id="rId11"/>
    <p:sldId id="279" r:id="rId12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29.07.2021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29.07.2021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3074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5093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THW vario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THW%20ROI.xlsm" TargetMode="External"/><Relationship Id="rId7" Type="http://schemas.openxmlformats.org/officeDocument/2006/relationships/hyperlink" Target="Videos/ROTA_THW_plus_Backenwechsel_gek&#252;rzt.mp4" TargetMode="External"/><Relationship Id="rId2" Type="http://schemas.openxmlformats.org/officeDocument/2006/relationships/hyperlink" Target="file:///\\emea.ads.local\SCHUNK\DEPT\DEMGE\Vertrieb\Schulungen\1Produktpr&#228;sentationen\Drehfutter\Neu\Kraftspannfutter_Backenschnellwechsel\THW%20ROI.xls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Videos/Schunk_Blueboard_VERO-S_090711.mp4" TargetMode="Externa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5" Type="http://schemas.openxmlformats.org/officeDocument/2006/relationships/hyperlink" Target="Videos/ROTA_THW_vario_F_gek&#252;rzt.mp4" TargetMode="Externa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THW </a:t>
            </a:r>
            <a:r>
              <a:rPr lang="de-DE" sz="3000" b="1" dirty="0" err="1">
                <a:solidFill>
                  <a:srgbClr val="FFFFFF"/>
                </a:solidFill>
              </a:rPr>
              <a:t>vario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Kraftspannfutter mit Backenschnellwechsel</a:t>
            </a:r>
          </a:p>
        </p:txBody>
      </p:sp>
      <p:pic>
        <p:nvPicPr>
          <p:cNvPr id="15" name="Grafik 14">
            <a:hlinkClick r:id="rId4" action="ppaction://hlinksldjump"/>
            <a:extLst>
              <a:ext uri="{FF2B5EF4-FFF2-40B4-BE49-F238E27FC236}">
                <a16:creationId xmlns:a16="http://schemas.microsoft.com/office/drawing/2014/main" id="{F3D0CE9A-65B9-40EC-97C5-7A2BF4E553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07" y="1109830"/>
            <a:ext cx="4014785" cy="291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52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500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2710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1571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21414" y="3726042"/>
            <a:ext cx="10605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09" y="2927592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209306" y="5429958"/>
            <a:ext cx="1010212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Handspannfutter</a:t>
            </a: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059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875019" y="3673787"/>
            <a:ext cx="123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704385" y="3667979"/>
            <a:ext cx="1386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33" y="2984114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2075384" y="3683618"/>
            <a:ext cx="114067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Spannsysteme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46214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mit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1274842" y="5424764"/>
            <a:ext cx="108111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Kraftspannfutter mit Backenschnell-</a:t>
            </a:r>
            <a:r>
              <a:rPr lang="de-DE" sz="900" b="1" dirty="0" err="1">
                <a:solidFill>
                  <a:srgbClr val="009EE3"/>
                </a:solidFill>
                <a:latin typeface="+mj-lt"/>
              </a:rPr>
              <a:t>wechselsystem</a:t>
            </a:r>
            <a:endParaRPr lang="de-DE" sz="900" b="1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ohne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65374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Pneumatische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Vorderend-futter</a:t>
            </a: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4068849" y="3723731"/>
            <a:ext cx="1003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861" y="291175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94578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4073894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596222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302044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2349" y="1989961"/>
            <a:ext cx="31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3542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59428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84" y="1247754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Lünetten</a:t>
            </a:r>
          </a:p>
        </p:txBody>
      </p:sp>
      <p:sp>
        <p:nvSpPr>
          <p:cNvPr id="61" name="Rechteck 60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Schnellwechsel-systeme</a:t>
            </a:r>
          </a:p>
        </p:txBody>
      </p:sp>
      <p:sp>
        <p:nvSpPr>
          <p:cNvPr id="62" name="Rechteck 61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Kunden-spezifische Lösungen</a:t>
            </a:r>
          </a:p>
        </p:txBody>
      </p:sp>
      <p:sp>
        <p:nvSpPr>
          <p:cNvPr id="63" name="Rechteck 62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4" name="Rechteck 63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5" name="Rechteck 64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68" name="Gerader Verbinder 67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>
            <a:off x="4600349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898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1" name="Gruppieren 50"/>
          <p:cNvGrpSpPr/>
          <p:nvPr/>
        </p:nvGrpSpPr>
        <p:grpSpPr>
          <a:xfrm>
            <a:off x="1940041" y="1508053"/>
            <a:ext cx="2413383" cy="1201913"/>
            <a:chOff x="-274348" y="1296415"/>
            <a:chExt cx="2717377" cy="1461800"/>
          </a:xfrm>
        </p:grpSpPr>
        <p:sp>
          <p:nvSpPr>
            <p:cNvPr id="52" name="Rechteck 51"/>
            <p:cNvSpPr/>
            <p:nvPr/>
          </p:nvSpPr>
          <p:spPr bwMode="auto">
            <a:xfrm>
              <a:off x="747665" y="1350052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59" name="Gruppieren 127"/>
            <p:cNvGrpSpPr/>
            <p:nvPr/>
          </p:nvGrpSpPr>
          <p:grpSpPr>
            <a:xfrm>
              <a:off x="-274348" y="1296415"/>
              <a:ext cx="2688015" cy="1461800"/>
              <a:chOff x="-93326" y="708363"/>
              <a:chExt cx="2688015" cy="1461800"/>
            </a:xfrm>
          </p:grpSpPr>
          <p:grpSp>
            <p:nvGrpSpPr>
              <p:cNvPr id="62" name="Gruppieren 43"/>
              <p:cNvGrpSpPr/>
              <p:nvPr/>
            </p:nvGrpSpPr>
            <p:grpSpPr>
              <a:xfrm>
                <a:off x="881062" y="708363"/>
                <a:ext cx="1713627" cy="1461800"/>
                <a:chOff x="823912" y="720343"/>
                <a:chExt cx="1713627" cy="1632906"/>
              </a:xfrm>
            </p:grpSpPr>
            <p:cxnSp>
              <p:nvCxnSpPr>
                <p:cNvPr id="65" name="Gerade Verbindung 15"/>
                <p:cNvCxnSpPr/>
                <p:nvPr/>
              </p:nvCxnSpPr>
              <p:spPr bwMode="auto">
                <a:xfrm rot="16200000" flipH="1">
                  <a:off x="176022" y="1368233"/>
                  <a:ext cx="1300544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feld 66"/>
                <p:cNvSpPr txBox="1"/>
                <p:nvPr/>
              </p:nvSpPr>
              <p:spPr>
                <a:xfrm>
                  <a:off x="2037450" y="2013577"/>
                  <a:ext cx="500089" cy="3396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  <p:sp>
              <p:nvSpPr>
                <p:cNvPr id="68" name="Freihandform 67"/>
                <p:cNvSpPr/>
                <p:nvPr/>
              </p:nvSpPr>
              <p:spPr bwMode="auto">
                <a:xfrm>
                  <a:off x="971550" y="982416"/>
                  <a:ext cx="1462088" cy="846384"/>
                </a:xfrm>
                <a:custGeom>
                  <a:avLst/>
                  <a:gdLst>
                    <a:gd name="connsiteX0" fmla="*/ 0 w 1247775"/>
                    <a:gd name="connsiteY0" fmla="*/ 942975 h 942975"/>
                    <a:gd name="connsiteX1" fmla="*/ 114300 w 1247775"/>
                    <a:gd name="connsiteY1" fmla="*/ 790575 h 942975"/>
                    <a:gd name="connsiteX2" fmla="*/ 371475 w 1247775"/>
                    <a:gd name="connsiteY2" fmla="*/ 733425 h 942975"/>
                    <a:gd name="connsiteX3" fmla="*/ 533400 w 1247775"/>
                    <a:gd name="connsiteY3" fmla="*/ 600075 h 942975"/>
                    <a:gd name="connsiteX4" fmla="*/ 742950 w 1247775"/>
                    <a:gd name="connsiteY4" fmla="*/ 590550 h 942975"/>
                    <a:gd name="connsiteX5" fmla="*/ 952500 w 1247775"/>
                    <a:gd name="connsiteY5" fmla="*/ 428625 h 942975"/>
                    <a:gd name="connsiteX6" fmla="*/ 1247775 w 1247775"/>
                    <a:gd name="connsiteY6" fmla="*/ 0 h 94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7775" h="942975">
                      <a:moveTo>
                        <a:pt x="0" y="942975"/>
                      </a:moveTo>
                      <a:cubicBezTo>
                        <a:pt x="26194" y="884237"/>
                        <a:pt x="52388" y="825500"/>
                        <a:pt x="114300" y="790575"/>
                      </a:cubicBezTo>
                      <a:cubicBezTo>
                        <a:pt x="176213" y="755650"/>
                        <a:pt x="301625" y="765175"/>
                        <a:pt x="371475" y="733425"/>
                      </a:cubicBezTo>
                      <a:cubicBezTo>
                        <a:pt x="441325" y="701675"/>
                        <a:pt x="471488" y="623887"/>
                        <a:pt x="533400" y="600075"/>
                      </a:cubicBezTo>
                      <a:cubicBezTo>
                        <a:pt x="595312" y="576263"/>
                        <a:pt x="673100" y="619125"/>
                        <a:pt x="742950" y="590550"/>
                      </a:cubicBezTo>
                      <a:cubicBezTo>
                        <a:pt x="812800" y="561975"/>
                        <a:pt x="868363" y="527050"/>
                        <a:pt x="952500" y="428625"/>
                      </a:cubicBezTo>
                      <a:cubicBezTo>
                        <a:pt x="1036638" y="330200"/>
                        <a:pt x="1247775" y="0"/>
                        <a:pt x="1247775" y="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3" name="Textfeld 62"/>
              <p:cNvSpPr txBox="1"/>
              <p:nvPr/>
            </p:nvSpPr>
            <p:spPr>
              <a:xfrm>
                <a:off x="-93326" y="715963"/>
                <a:ext cx="973347" cy="304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3D6A"/>
                    </a:solidFill>
                  </a:rPr>
                  <a:t>Varianten</a:t>
                </a:r>
              </a:p>
            </p:txBody>
          </p:sp>
        </p:grpSp>
        <p:cxnSp>
          <p:nvCxnSpPr>
            <p:cNvPr id="60" name="Gerade Verbindung 89"/>
            <p:cNvCxnSpPr/>
            <p:nvPr/>
          </p:nvCxnSpPr>
          <p:spPr bwMode="auto">
            <a:xfrm>
              <a:off x="700040" y="2454136"/>
              <a:ext cx="1742989" cy="0"/>
            </a:xfrm>
            <a:prstGeom prst="line">
              <a:avLst/>
            </a:prstGeom>
            <a:ln w="19050">
              <a:solidFill>
                <a:srgbClr val="003D6A"/>
              </a:solidFill>
              <a:headEnd type="none" w="med" len="med"/>
              <a:tailEnd type="stealth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00" name="Gruppieren 43"/>
          <p:cNvGrpSpPr/>
          <p:nvPr/>
        </p:nvGrpSpPr>
        <p:grpSpPr>
          <a:xfrm>
            <a:off x="3248524" y="3091454"/>
            <a:ext cx="2419296" cy="1202400"/>
            <a:chOff x="1266801" y="3845342"/>
            <a:chExt cx="2644845" cy="1505092"/>
          </a:xfrm>
        </p:grpSpPr>
        <p:sp>
          <p:nvSpPr>
            <p:cNvPr id="101" name="Rechteck 100"/>
            <p:cNvSpPr/>
            <p:nvPr/>
          </p:nvSpPr>
          <p:spPr bwMode="auto">
            <a:xfrm>
              <a:off x="2257425" y="39243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02" name="Gruppieren 227"/>
            <p:cNvGrpSpPr/>
            <p:nvPr/>
          </p:nvGrpSpPr>
          <p:grpSpPr>
            <a:xfrm>
              <a:off x="1266801" y="3845342"/>
              <a:ext cx="2644845" cy="1505092"/>
              <a:chOff x="1266801" y="3845342"/>
              <a:chExt cx="2644845" cy="1505092"/>
            </a:xfrm>
          </p:grpSpPr>
          <p:grpSp>
            <p:nvGrpSpPr>
              <p:cNvPr id="103" name="Gruppieren 146"/>
              <p:cNvGrpSpPr/>
              <p:nvPr/>
            </p:nvGrpSpPr>
            <p:grpSpPr>
              <a:xfrm>
                <a:off x="1266801" y="3845342"/>
                <a:ext cx="2644845" cy="1505092"/>
                <a:chOff x="-71462" y="687388"/>
                <a:chExt cx="2644845" cy="1505092"/>
              </a:xfrm>
            </p:grpSpPr>
            <p:grpSp>
              <p:nvGrpSpPr>
                <p:cNvPr id="105" name="Gruppieren 43"/>
                <p:cNvGrpSpPr/>
                <p:nvPr/>
              </p:nvGrpSpPr>
              <p:grpSpPr>
                <a:xfrm>
                  <a:off x="881063" y="687388"/>
                  <a:ext cx="1692320" cy="1505092"/>
                  <a:chOff x="823913" y="696913"/>
                  <a:chExt cx="1692320" cy="1681263"/>
                </a:xfrm>
              </p:grpSpPr>
              <p:grpSp>
                <p:nvGrpSpPr>
                  <p:cNvPr id="107" name="Gruppieren 20"/>
                  <p:cNvGrpSpPr/>
                  <p:nvPr/>
                </p:nvGrpSpPr>
                <p:grpSpPr>
                  <a:xfrm>
                    <a:off x="823913" y="696913"/>
                    <a:ext cx="1692320" cy="1323975"/>
                    <a:chOff x="1509712" y="1028697"/>
                    <a:chExt cx="1692320" cy="1438278"/>
                  </a:xfrm>
                </p:grpSpPr>
                <p:cxnSp>
                  <p:nvCxnSpPr>
                    <p:cNvPr id="109" name="Gerade Verbindung 48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Gerade Verbindung 49"/>
                    <p:cNvCxnSpPr/>
                    <p:nvPr/>
                  </p:nvCxnSpPr>
                  <p:spPr bwMode="auto">
                    <a:xfrm>
                      <a:off x="1509712" y="2466975"/>
                      <a:ext cx="1692320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8" name="Textfeld 107"/>
                  <p:cNvSpPr txBox="1"/>
                  <p:nvPr/>
                </p:nvSpPr>
                <p:spPr>
                  <a:xfrm>
                    <a:off x="2010011" y="2034373"/>
                    <a:ext cx="457689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06" name="Textfeld 105"/>
                <p:cNvSpPr txBox="1"/>
                <p:nvPr/>
              </p:nvSpPr>
              <p:spPr>
                <a:xfrm>
                  <a:off x="-71462" y="713891"/>
                  <a:ext cx="9392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Nachfrage</a:t>
                  </a:r>
                </a:p>
              </p:txBody>
            </p:sp>
          </p:grpSp>
          <p:sp>
            <p:nvSpPr>
              <p:cNvPr id="104" name="Freihandform 103"/>
              <p:cNvSpPr/>
              <p:nvPr/>
            </p:nvSpPr>
            <p:spPr bwMode="auto">
              <a:xfrm>
                <a:off x="2276475" y="4216400"/>
                <a:ext cx="1371600" cy="584200"/>
              </a:xfrm>
              <a:custGeom>
                <a:avLst/>
                <a:gdLst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95375 w 1276350"/>
                  <a:gd name="connsiteY7" fmla="*/ 141287 h 579437"/>
                  <a:gd name="connsiteX8" fmla="*/ 1276350 w 1276350"/>
                  <a:gd name="connsiteY8" fmla="*/ 65087 h 579437"/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86751 w 1276350"/>
                  <a:gd name="connsiteY7" fmla="*/ 179387 h 579437"/>
                  <a:gd name="connsiteX8" fmla="*/ 1276350 w 1276350"/>
                  <a:gd name="connsiteY8" fmla="*/ 65087 h 579437"/>
                  <a:gd name="connsiteX0" fmla="*/ 0 w 1241854"/>
                  <a:gd name="connsiteY0" fmla="*/ 579437 h 579437"/>
                  <a:gd name="connsiteX1" fmla="*/ 247650 w 1241854"/>
                  <a:gd name="connsiteY1" fmla="*/ 360362 h 579437"/>
                  <a:gd name="connsiteX2" fmla="*/ 438150 w 1241854"/>
                  <a:gd name="connsiteY2" fmla="*/ 360362 h 579437"/>
                  <a:gd name="connsiteX3" fmla="*/ 590550 w 1241854"/>
                  <a:gd name="connsiteY3" fmla="*/ 169862 h 579437"/>
                  <a:gd name="connsiteX4" fmla="*/ 723900 w 1241854"/>
                  <a:gd name="connsiteY4" fmla="*/ 293687 h 579437"/>
                  <a:gd name="connsiteX5" fmla="*/ 828675 w 1241854"/>
                  <a:gd name="connsiteY5" fmla="*/ 36512 h 579437"/>
                  <a:gd name="connsiteX6" fmla="*/ 971550 w 1241854"/>
                  <a:gd name="connsiteY6" fmla="*/ 512762 h 579437"/>
                  <a:gd name="connsiteX7" fmla="*/ 1086751 w 1241854"/>
                  <a:gd name="connsiteY7" fmla="*/ 179387 h 579437"/>
                  <a:gd name="connsiteX8" fmla="*/ 1241854 w 1241854"/>
                  <a:gd name="connsiteY8" fmla="*/ 112712 h 579437"/>
                  <a:gd name="connsiteX0" fmla="*/ 0 w 1241854"/>
                  <a:gd name="connsiteY0" fmla="*/ 584200 h 584200"/>
                  <a:gd name="connsiteX1" fmla="*/ 247650 w 1241854"/>
                  <a:gd name="connsiteY1" fmla="*/ 365125 h 584200"/>
                  <a:gd name="connsiteX2" fmla="*/ 438150 w 1241854"/>
                  <a:gd name="connsiteY2" fmla="*/ 365125 h 584200"/>
                  <a:gd name="connsiteX3" fmla="*/ 590550 w 1241854"/>
                  <a:gd name="connsiteY3" fmla="*/ 174625 h 584200"/>
                  <a:gd name="connsiteX4" fmla="*/ 723900 w 1241854"/>
                  <a:gd name="connsiteY4" fmla="*/ 298450 h 584200"/>
                  <a:gd name="connsiteX5" fmla="*/ 828675 w 1241854"/>
                  <a:gd name="connsiteY5" fmla="*/ 41275 h 584200"/>
                  <a:gd name="connsiteX6" fmla="*/ 980174 w 1241854"/>
                  <a:gd name="connsiteY6" fmla="*/ 546100 h 584200"/>
                  <a:gd name="connsiteX7" fmla="*/ 1086751 w 1241854"/>
                  <a:gd name="connsiteY7" fmla="*/ 184150 h 584200"/>
                  <a:gd name="connsiteX8" fmla="*/ 1241854 w 1241854"/>
                  <a:gd name="connsiteY8" fmla="*/ 117475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854" h="584200">
                    <a:moveTo>
                      <a:pt x="0" y="584200"/>
                    </a:moveTo>
                    <a:cubicBezTo>
                      <a:pt x="87312" y="492918"/>
                      <a:pt x="174625" y="401637"/>
                      <a:pt x="247650" y="365125"/>
                    </a:cubicBezTo>
                    <a:cubicBezTo>
                      <a:pt x="320675" y="328613"/>
                      <a:pt x="381000" y="396875"/>
                      <a:pt x="438150" y="365125"/>
                    </a:cubicBezTo>
                    <a:cubicBezTo>
                      <a:pt x="495300" y="333375"/>
                      <a:pt x="542925" y="185737"/>
                      <a:pt x="590550" y="174625"/>
                    </a:cubicBezTo>
                    <a:cubicBezTo>
                      <a:pt x="638175" y="163513"/>
                      <a:pt x="684213" y="320675"/>
                      <a:pt x="723900" y="298450"/>
                    </a:cubicBezTo>
                    <a:cubicBezTo>
                      <a:pt x="763587" y="276225"/>
                      <a:pt x="785963" y="0"/>
                      <a:pt x="828675" y="41275"/>
                    </a:cubicBezTo>
                    <a:cubicBezTo>
                      <a:pt x="871387" y="82550"/>
                      <a:pt x="937161" y="522288"/>
                      <a:pt x="980174" y="546100"/>
                    </a:cubicBezTo>
                    <a:cubicBezTo>
                      <a:pt x="1023187" y="569912"/>
                      <a:pt x="1043138" y="255587"/>
                      <a:pt x="1086751" y="184150"/>
                    </a:cubicBezTo>
                    <a:cubicBezTo>
                      <a:pt x="1130364" y="112713"/>
                      <a:pt x="1176766" y="118269"/>
                      <a:pt x="1241854" y="117475"/>
                    </a:cubicBezTo>
                  </a:path>
                </a:pathLst>
              </a:cu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582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11" name="Gruppieren 54"/>
          <p:cNvGrpSpPr/>
          <p:nvPr/>
        </p:nvGrpSpPr>
        <p:grpSpPr>
          <a:xfrm>
            <a:off x="4862153" y="1500608"/>
            <a:ext cx="2550362" cy="1202400"/>
            <a:chOff x="4552150" y="3826292"/>
            <a:chExt cx="2837528" cy="1498607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552150" y="3826292"/>
              <a:ext cx="2837528" cy="1498607"/>
              <a:chOff x="4561675" y="3645317"/>
              <a:chExt cx="2837528" cy="1498607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561675" y="3645317"/>
                <a:ext cx="2837528" cy="1498607"/>
                <a:chOff x="-234163" y="687388"/>
                <a:chExt cx="2837528" cy="1498607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722302" cy="1498607"/>
                  <a:chOff x="823913" y="696913"/>
                  <a:chExt cx="1722302" cy="1674020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465705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234163" y="719303"/>
                  <a:ext cx="1119986" cy="523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Globaler</a:t>
                  </a:r>
                </a:p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Wettbewerb</a:t>
                  </a: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48350" y="3987703"/>
                <a:ext cx="1343025" cy="352425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extfeld 6"/>
          <p:cNvSpPr txBox="1"/>
          <p:nvPr/>
        </p:nvSpPr>
        <p:spPr>
          <a:xfrm>
            <a:off x="1317260" y="5160235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3D6A"/>
                </a:solidFill>
              </a:rPr>
              <a:t>Flexibilität und Rüstzeitoptimierung</a:t>
            </a:r>
          </a:p>
        </p:txBody>
      </p:sp>
      <p:sp>
        <p:nvSpPr>
          <p:cNvPr id="79" name="Rechteck 78"/>
          <p:cNvSpPr/>
          <p:nvPr/>
        </p:nvSpPr>
        <p:spPr>
          <a:xfrm>
            <a:off x="1790972" y="13397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4796840" y="13397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30410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1243316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>
            <a:hlinkClick r:id="rId2" action="ppaction://hlinkfile"/>
          </p:cNvPr>
          <p:cNvSpPr txBox="1"/>
          <p:nvPr/>
        </p:nvSpPr>
        <p:spPr>
          <a:xfrm>
            <a:off x="2307848" y="5458851"/>
            <a:ext cx="900000" cy="396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600" b="1" spc="300" dirty="0">
                <a:solidFill>
                  <a:srgbClr val="003D6A"/>
                </a:solidFill>
              </a:rPr>
              <a:t>ROI</a:t>
            </a:r>
            <a:r>
              <a:rPr lang="de-DE" sz="1000" b="1" dirty="0">
                <a:solidFill>
                  <a:srgbClr val="003D6A"/>
                </a:solidFill>
              </a:rPr>
              <a:t> </a:t>
            </a:r>
          </a:p>
          <a:p>
            <a:pPr algn="ctr"/>
            <a:r>
              <a:rPr lang="de-DE" sz="1000" b="1" dirty="0">
                <a:solidFill>
                  <a:srgbClr val="003D6A"/>
                </a:solidFill>
              </a:rPr>
              <a:t>Rechner</a:t>
            </a:r>
          </a:p>
        </p:txBody>
      </p:sp>
      <p:pic>
        <p:nvPicPr>
          <p:cNvPr id="8" name="Grafik 7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/>
          <a:srcRect t="9089"/>
          <a:stretch/>
        </p:blipFill>
        <p:spPr>
          <a:xfrm>
            <a:off x="3039290" y="5722719"/>
            <a:ext cx="225165" cy="25712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Rüstkostenreduzierung durch Backenschnellwechsel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  <p:pic>
        <p:nvPicPr>
          <p:cNvPr id="3" name="Grafik 2">
            <a:hlinkClick r:id="rId5" action="ppaction://hlinkfile"/>
          </p:cNvPr>
          <p:cNvPicPr>
            <a:picLocks noChangeAspect="1"/>
          </p:cNvPicPr>
          <p:nvPr/>
        </p:nvPicPr>
        <p:blipFill rotWithShape="1">
          <a:blip r:embed="rId6"/>
          <a:srcRect l="3956" r="14263"/>
          <a:stretch/>
        </p:blipFill>
        <p:spPr>
          <a:xfrm>
            <a:off x="5137630" y="3868859"/>
            <a:ext cx="3211826" cy="1980000"/>
          </a:xfrm>
          <a:prstGeom prst="rect">
            <a:avLst/>
          </a:prstGeom>
          <a:effectLst/>
        </p:spPr>
      </p:pic>
      <p:grpSp>
        <p:nvGrpSpPr>
          <p:cNvPr id="5" name="Gruppieren 4"/>
          <p:cNvGrpSpPr/>
          <p:nvPr/>
        </p:nvGrpSpPr>
        <p:grpSpPr>
          <a:xfrm>
            <a:off x="6429713" y="4498859"/>
            <a:ext cx="720000" cy="720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Ellipse 5">
              <a:hlinkClick r:id="rId5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Gleichschenkliges Dreieck 6">
              <a:hlinkClick r:id="rId5" action="ppaction://hlinkfile"/>
            </p:cNvPr>
            <p:cNvSpPr/>
            <p:nvPr/>
          </p:nvSpPr>
          <p:spPr>
            <a:xfrm rot="5400000">
              <a:off x="4355608" y="3318269"/>
              <a:ext cx="674798" cy="64269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185258"/>
              </p:ext>
            </p:extLst>
          </p:nvPr>
        </p:nvGraphicFramePr>
        <p:xfrm>
          <a:off x="675905" y="1622906"/>
          <a:ext cx="4175999" cy="367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0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2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000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Fall 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Fall 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Anzahl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Backenwechsel pro Tag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Zeit pro Backenwechsel ohne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SCHUNK Backenschnellwechselsystem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Zeit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pro Backenwechsel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mit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SCHUNK Backenschnellwechselsystem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Maschinenstundensatz [€]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Anzahl Schichten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Arbeitstage pro Jahr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Rüstkostenreduzierung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Zeiteinsparung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pro Backenwechsel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Jährliches Einsparpotenzial [€]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10.400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5.187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Grafik 3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8391" y="1632737"/>
            <a:ext cx="3220814" cy="1980000"/>
          </a:xfrm>
          <a:prstGeom prst="rect">
            <a:avLst/>
          </a:prstGeom>
          <a:effectLst/>
        </p:spPr>
      </p:pic>
      <p:grpSp>
        <p:nvGrpSpPr>
          <p:cNvPr id="14" name="Gruppieren 13"/>
          <p:cNvGrpSpPr/>
          <p:nvPr/>
        </p:nvGrpSpPr>
        <p:grpSpPr>
          <a:xfrm>
            <a:off x="6368882" y="2230858"/>
            <a:ext cx="720000" cy="720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Ellipse 14">
              <a:hlinkClick r:id="rId7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Gleichschenkliges Dreieck 15">
              <a:hlinkClick r:id="rId7" action="ppaction://hlinkfile"/>
            </p:cNvPr>
            <p:cNvSpPr/>
            <p:nvPr/>
          </p:nvSpPr>
          <p:spPr>
            <a:xfrm rot="5400000">
              <a:off x="4355608" y="3318269"/>
              <a:ext cx="674798" cy="64269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235768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Übersicht</a:t>
            </a:r>
            <a:br>
              <a:rPr lang="de-DE" dirty="0"/>
            </a:br>
            <a:r>
              <a:rPr lang="de-DE" sz="1800" dirty="0"/>
              <a:t>Kraftspannfutter mit Backenschnellwechselsystem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  <p:sp>
        <p:nvSpPr>
          <p:cNvPr id="24" name="Rechteck 23">
            <a:hlinkClick r:id="rId2" action="ppaction://hlinksldjump"/>
          </p:cNvPr>
          <p:cNvSpPr/>
          <p:nvPr/>
        </p:nvSpPr>
        <p:spPr>
          <a:xfrm>
            <a:off x="3491999" y="2622017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hlinkClick r:id="rId2" action="ppaction://hlinksldjump"/>
          </p:cNvPr>
          <p:cNvSpPr/>
          <p:nvPr/>
        </p:nvSpPr>
        <p:spPr>
          <a:xfrm>
            <a:off x="561442" y="2624650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hlinkClick r:id="" action="ppaction://noaction"/>
          </p:cNvPr>
          <p:cNvSpPr/>
          <p:nvPr/>
        </p:nvSpPr>
        <p:spPr>
          <a:xfrm>
            <a:off x="6474388" y="2629633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hlinkClick r:id="rId2" action="ppaction://hlinksldjump"/>
          </p:cNvPr>
          <p:cNvSpPr/>
          <p:nvPr/>
        </p:nvSpPr>
        <p:spPr>
          <a:xfrm>
            <a:off x="571532" y="2317692"/>
            <a:ext cx="214991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THW plus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8" name="Rechteck 27">
            <a:hlinkClick r:id="rId2" action="ppaction://hlinksldjump"/>
          </p:cNvPr>
          <p:cNvSpPr/>
          <p:nvPr/>
        </p:nvSpPr>
        <p:spPr>
          <a:xfrm>
            <a:off x="3491998" y="2316873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THW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vario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9" name="Rechteck 28">
            <a:hlinkClick r:id="" action="ppaction://noaction"/>
          </p:cNvPr>
          <p:cNvSpPr/>
          <p:nvPr/>
        </p:nvSpPr>
        <p:spPr>
          <a:xfrm>
            <a:off x="6475998" y="2319832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NCX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4" name="Grafik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39" y="2809633"/>
            <a:ext cx="1984963" cy="1440000"/>
          </a:xfrm>
          <a:prstGeom prst="rect">
            <a:avLst/>
          </a:prstGeom>
        </p:spPr>
      </p:pic>
      <p:pic>
        <p:nvPicPr>
          <p:cNvPr id="7" name="Grafik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18" y="2735794"/>
            <a:ext cx="1636447" cy="1620000"/>
          </a:xfrm>
          <a:prstGeom prst="rect">
            <a:avLst/>
          </a:prstGeom>
        </p:spPr>
      </p:pic>
      <p:pic>
        <p:nvPicPr>
          <p:cNvPr id="8" name="Grafik 7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109" y="2719633"/>
            <a:ext cx="1556557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91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THW </a:t>
            </a:r>
            <a:r>
              <a:rPr lang="de-DE" dirty="0" err="1"/>
              <a:t>vario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 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 THW </a:t>
            </a:r>
            <a:r>
              <a:rPr lang="de-DE" sz="1400" dirty="0" err="1"/>
              <a:t>vario</a:t>
            </a:r>
            <a:r>
              <a:rPr lang="de-DE" sz="1400" dirty="0"/>
              <a:t> mit          Spannzange </a:t>
            </a:r>
            <a:r>
              <a:rPr lang="de-DE" sz="1400" dirty="0" err="1"/>
              <a:t>vario</a:t>
            </a:r>
            <a:r>
              <a:rPr lang="de-DE" sz="1400" dirty="0"/>
              <a:t> F.</a:t>
            </a:r>
            <a:endParaRPr lang="de-DE" sz="1400" b="1" u="sng" dirty="0"/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 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Präzise Außenspannung von Werkstücken in Spannzange ohne Spannfutterwechsel. Höchste Flexibilität bei minimalem Rüstaufwand.</a:t>
            </a:r>
            <a:endParaRPr lang="de-DE" sz="1400" b="1" u="sng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7" r="38307"/>
          <a:stretch/>
        </p:blipFill>
        <p:spPr>
          <a:xfrm>
            <a:off x="561443" y="1649855"/>
            <a:ext cx="5132774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3312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THW </a:t>
            </a:r>
            <a:r>
              <a:rPr lang="de-DE" dirty="0" err="1"/>
              <a:t>vario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5796501" y="1820786"/>
            <a:ext cx="3102737" cy="3416235"/>
          </a:xfrm>
          <a:noFill/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Einfaches Umrüsten auf Spannzange oder Spanndorn ohne Futterwechsel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Komfortables Backenschnellwechselsystem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Hoher Wirkungsgrad des Keilstangensystems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Hohe Backenwechsel-</a:t>
            </a:r>
            <a:r>
              <a:rPr lang="de-DE" sz="1400" dirty="0" err="1">
                <a:solidFill>
                  <a:srgbClr val="00446B"/>
                </a:solidFill>
              </a:rPr>
              <a:t>wiederholgenauigkeit</a:t>
            </a:r>
            <a:endParaRPr lang="de-DE" sz="1400" dirty="0">
              <a:solidFill>
                <a:srgbClr val="00446B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Optimiertes Schmiersystem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Gerade verzahnte Grundbacken GBK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Allseitig gehärtete und geschliffene Funktionsteile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5" y="1740274"/>
            <a:ext cx="5025895" cy="364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8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Kombination mit Spannzangenfutter </a:t>
            </a:r>
            <a:r>
              <a:rPr lang="de-DE" sz="1600" b="1" dirty="0" err="1">
                <a:solidFill>
                  <a:srgbClr val="003D6A"/>
                </a:solidFill>
              </a:rPr>
              <a:t>vario</a:t>
            </a:r>
            <a:r>
              <a:rPr lang="de-DE" sz="1600" b="1" dirty="0">
                <a:solidFill>
                  <a:srgbClr val="003D6A"/>
                </a:solidFill>
              </a:rPr>
              <a:t> F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THW </a:t>
            </a:r>
            <a:r>
              <a:rPr lang="de-DE" dirty="0" err="1"/>
              <a:t>vario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Kombination mit Spannbacken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4707939" y="99571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Kombination mit Spanndorn </a:t>
            </a:r>
            <a:r>
              <a:rPr lang="de-DE" sz="1600" b="1" dirty="0" err="1">
                <a:solidFill>
                  <a:srgbClr val="003D6A"/>
                </a:solidFill>
              </a:rPr>
              <a:t>vario</a:t>
            </a:r>
            <a:r>
              <a:rPr lang="de-DE" sz="1600" b="1" dirty="0">
                <a:solidFill>
                  <a:srgbClr val="003D6A"/>
                </a:solidFill>
              </a:rPr>
              <a:t> D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44" y="1325651"/>
            <a:ext cx="1809025" cy="189516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78" y="1319351"/>
            <a:ext cx="2005423" cy="193228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35" y="3955242"/>
            <a:ext cx="2312976" cy="1912229"/>
          </a:xfrm>
          <a:prstGeom prst="rect">
            <a:avLst/>
          </a:prstGeom>
        </p:spPr>
      </p:pic>
      <p:sp>
        <p:nvSpPr>
          <p:cNvPr id="15" name="Ellipse 14">
            <a:hlinkClick r:id="rId5" action="ppaction://hlinkfile"/>
          </p:cNvPr>
          <p:cNvSpPr/>
          <p:nvPr/>
        </p:nvSpPr>
        <p:spPr>
          <a:xfrm>
            <a:off x="4111901" y="5634876"/>
            <a:ext cx="288000" cy="288000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192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ROTA THW </a:t>
            </a:r>
            <a:r>
              <a:rPr lang="de-DE" dirty="0" err="1"/>
              <a:t>vario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THW vario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448713"/>
              </p:ext>
            </p:extLst>
          </p:nvPr>
        </p:nvGraphicFramePr>
        <p:xfrm>
          <a:off x="391629" y="1372001"/>
          <a:ext cx="8245942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2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5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5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55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55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55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55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7992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Drehzahl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Spannkraft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Betätigungs-kraft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Nm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Hub/Backe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Futterbohrung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Kolbenhub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THW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vario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215-62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7.4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541464"/>
              </p:ext>
            </p:extLst>
          </p:nvPr>
        </p:nvGraphicFramePr>
        <p:xfrm>
          <a:off x="391629" y="2762282"/>
          <a:ext cx="8245941" cy="312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9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8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8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8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28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28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37375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Drehzahl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Spannkraft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Betätigungs-kraft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Spannbereich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Über-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brückungs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-bereich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Spannlänge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vario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D0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 – 28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± 0.25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vario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D1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 – 38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± 0.25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vario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D2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36 – 54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± 0.25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vario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D3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 – 80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± 0.35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vario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F65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 – 65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± 0.5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vario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F65-51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 – 65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± 0.5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vario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F80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 – 80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± 0.5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vario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F100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 – 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± 0.5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6198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440</Words>
  <Application>Microsoft Office PowerPoint</Application>
  <PresentationFormat>Bildschirmpräsentation (4:3)</PresentationFormat>
  <Paragraphs>193</Paragraphs>
  <Slides>11</Slides>
  <Notes>1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Rüstkostenreduzierung durch Backenschnellwechsel</vt:lpstr>
      <vt:lpstr>ROTA Übersicht Kraftspannfutter mit Backenschnellwechselsystem</vt:lpstr>
      <vt:lpstr>ROTA THW vario Anwendungsbeispiel</vt:lpstr>
      <vt:lpstr>ROTA THW vario</vt:lpstr>
      <vt:lpstr>ROTA THW vario</vt:lpstr>
      <vt:lpstr>Baureihen ROTA THW vario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Sarah</cp:lastModifiedBy>
  <cp:revision>654</cp:revision>
  <cp:lastPrinted>2018-01-05T10:34:27Z</cp:lastPrinted>
  <dcterms:created xsi:type="dcterms:W3CDTF">2015-04-07T09:55:40Z</dcterms:created>
  <dcterms:modified xsi:type="dcterms:W3CDTF">2021-07-29T07:17:04Z</dcterms:modified>
</cp:coreProperties>
</file>