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5"/>
  </p:notesMasterIdLst>
  <p:handoutMasterIdLst>
    <p:handoutMasterId r:id="rId36"/>
  </p:handoutMasterIdLst>
  <p:sldIdLst>
    <p:sldId id="538" r:id="rId2"/>
    <p:sldId id="483" r:id="rId3"/>
    <p:sldId id="706" r:id="rId4"/>
    <p:sldId id="622" r:id="rId5"/>
    <p:sldId id="904" r:id="rId6"/>
    <p:sldId id="865" r:id="rId7"/>
    <p:sldId id="913" r:id="rId8"/>
    <p:sldId id="868" r:id="rId9"/>
    <p:sldId id="869" r:id="rId10"/>
    <p:sldId id="727" r:id="rId11"/>
    <p:sldId id="629" r:id="rId12"/>
    <p:sldId id="607" r:id="rId13"/>
    <p:sldId id="844" r:id="rId14"/>
    <p:sldId id="816" r:id="rId15"/>
    <p:sldId id="845" r:id="rId16"/>
    <p:sldId id="889" r:id="rId17"/>
    <p:sldId id="883" r:id="rId18"/>
    <p:sldId id="866" r:id="rId19"/>
    <p:sldId id="510" r:id="rId20"/>
    <p:sldId id="892" r:id="rId21"/>
    <p:sldId id="914" r:id="rId22"/>
    <p:sldId id="870" r:id="rId23"/>
    <p:sldId id="871" r:id="rId24"/>
    <p:sldId id="872" r:id="rId25"/>
    <p:sldId id="873" r:id="rId26"/>
    <p:sldId id="874" r:id="rId27"/>
    <p:sldId id="875" r:id="rId28"/>
    <p:sldId id="876" r:id="rId29"/>
    <p:sldId id="877" r:id="rId30"/>
    <p:sldId id="882" r:id="rId31"/>
    <p:sldId id="879" r:id="rId32"/>
    <p:sldId id="880" r:id="rId33"/>
    <p:sldId id="279" r:id="rId34"/>
  </p:sldIdLst>
  <p:sldSz cx="9144000" cy="6858000" type="screen4x3"/>
  <p:notesSz cx="6797675" cy="9926638"/>
  <p:custShowLst>
    <p:custShow name="NSE3" id="0">
      <p:sldLst>
        <p:sld r:id="rId3"/>
        <p:sld r:id="rId4"/>
        <p:sld r:id="rId5"/>
        <p:sld r:id="rId11"/>
        <p:sld r:id="rId12"/>
        <p:sld r:id="rId13"/>
        <p:sld r:id="rId15"/>
        <p:sld r:id="rId20"/>
      </p:sldLst>
    </p:custShow>
  </p:custShowLst>
  <p:defaultTextStyle>
    <a:defPPr>
      <a:defRPr lang="de-DE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824">
          <p15:clr>
            <a:srgbClr val="A4A3A4"/>
          </p15:clr>
        </p15:guide>
        <p15:guide id="2" pos="482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EAEA"/>
    <a:srgbClr val="DDDDDD"/>
    <a:srgbClr val="D9D9D9"/>
    <a:srgbClr val="003D6A"/>
    <a:srgbClr val="F2F2F2"/>
    <a:srgbClr val="DCE6F2"/>
    <a:srgbClr val="95B3D7"/>
    <a:srgbClr val="BFBFBF"/>
    <a:srgbClr val="C6D9F1"/>
    <a:srgbClr val="009E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85" autoAdjust="0"/>
    <p:restoredTop sz="96433" autoAdjust="0"/>
  </p:normalViewPr>
  <p:slideViewPr>
    <p:cSldViewPr snapToGrid="0" snapToObjects="1">
      <p:cViewPr varScale="1">
        <p:scale>
          <a:sx n="102" d="100"/>
          <a:sy n="102" d="100"/>
        </p:scale>
        <p:origin x="1122" y="96"/>
      </p:cViewPr>
      <p:guideLst>
        <p:guide orient="horz" pos="3824"/>
        <p:guide pos="4824"/>
      </p:guideLst>
    </p:cSldViewPr>
  </p:slideViewPr>
  <p:outlineViewPr>
    <p:cViewPr>
      <p:scale>
        <a:sx n="33" d="100"/>
        <a:sy n="33" d="100"/>
      </p:scale>
      <p:origin x="0" y="-31854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 showGuides="1">
      <p:cViewPr varScale="1">
        <p:scale>
          <a:sx n="85" d="100"/>
          <a:sy n="85" d="100"/>
        </p:scale>
        <p:origin x="2856" y="10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\\emea.ads.local\SCHUNK\DEPT\DEMGE\Vertrieb_Leitung\Strategische%20Vertriebsentwicklung\Aktuelle_Schulungsprojekte\Einsparpotential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Neu!$B$8</c:f>
              <c:strCache>
                <c:ptCount val="1"/>
                <c:pt idx="0">
                  <c:v>Rüstkosten mit VERO-S [€]</c:v>
                </c:pt>
              </c:strCache>
            </c:strRef>
          </c:tx>
          <c:spPr>
            <a:ln w="28575" cap="rnd">
              <a:solidFill>
                <a:srgbClr val="009EE3"/>
              </a:solidFill>
              <a:round/>
            </a:ln>
            <a:effectLst/>
          </c:spPr>
          <c:marker>
            <c:symbol val="x"/>
            <c:size val="5"/>
            <c:spPr>
              <a:solidFill>
                <a:srgbClr val="009EE3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numRef>
              <c:f>Neu!$C$7:$F$7</c:f>
              <c:numCache>
                <c:formatCode>General</c:formatCode>
                <c:ptCount val="4"/>
                <c:pt idx="0">
                  <c:v>50</c:v>
                </c:pt>
                <c:pt idx="1">
                  <c:v>100</c:v>
                </c:pt>
                <c:pt idx="2">
                  <c:v>150</c:v>
                </c:pt>
                <c:pt idx="3">
                  <c:v>200</c:v>
                </c:pt>
              </c:numCache>
            </c:numRef>
          </c:cat>
          <c:val>
            <c:numRef>
              <c:f>Neu!$C$8:$F$8</c:f>
              <c:numCache>
                <c:formatCode>General</c:formatCode>
                <c:ptCount val="4"/>
                <c:pt idx="0">
                  <c:v>250</c:v>
                </c:pt>
                <c:pt idx="1">
                  <c:v>500</c:v>
                </c:pt>
                <c:pt idx="2">
                  <c:v>750</c:v>
                </c:pt>
                <c:pt idx="3">
                  <c:v>1000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FA5-4F7B-B905-230F16446B1A}"/>
            </c:ext>
          </c:extLst>
        </c:ser>
        <c:ser>
          <c:idx val="1"/>
          <c:order val="1"/>
          <c:tx>
            <c:strRef>
              <c:f>Neu!$B$9</c:f>
              <c:strCache>
                <c:ptCount val="1"/>
                <c:pt idx="0">
                  <c:v>Rüstkosten ohne VERO-S [€]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x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cat>
            <c:numRef>
              <c:f>Neu!$C$7:$F$7</c:f>
              <c:numCache>
                <c:formatCode>General</c:formatCode>
                <c:ptCount val="4"/>
                <c:pt idx="0">
                  <c:v>50</c:v>
                </c:pt>
                <c:pt idx="1">
                  <c:v>100</c:v>
                </c:pt>
                <c:pt idx="2">
                  <c:v>150</c:v>
                </c:pt>
                <c:pt idx="3">
                  <c:v>200</c:v>
                </c:pt>
              </c:numCache>
            </c:numRef>
          </c:cat>
          <c:val>
            <c:numRef>
              <c:f>Neu!$C$9:$F$9</c:f>
              <c:numCache>
                <c:formatCode>General</c:formatCode>
                <c:ptCount val="4"/>
                <c:pt idx="0">
                  <c:v>1250</c:v>
                </c:pt>
                <c:pt idx="1">
                  <c:v>2500</c:v>
                </c:pt>
                <c:pt idx="2">
                  <c:v>3750</c:v>
                </c:pt>
                <c:pt idx="3">
                  <c:v>5000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FA5-4F7B-B905-230F16446B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78460904"/>
        <c:axId val="378461296"/>
      </c:lineChart>
      <c:catAx>
        <c:axId val="3784609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rgbClr val="003D6A"/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378461296"/>
        <c:crosses val="autoZero"/>
        <c:auto val="1"/>
        <c:lblAlgn val="ctr"/>
        <c:lblOffset val="100"/>
        <c:noMultiLvlLbl val="0"/>
      </c:catAx>
      <c:valAx>
        <c:axId val="3784612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rgbClr val="003D6A"/>
                </a:solidFill>
                <a:latin typeface="+mn-lt"/>
                <a:ea typeface="+mn-ea"/>
                <a:cs typeface="+mn-cs"/>
              </a:defRPr>
            </a:pPr>
            <a:endParaRPr lang="de-DE"/>
          </a:p>
        </c:txPr>
        <c:crossAx val="37846090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de-DE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EF0E5-7573-904A-8AD2-3C4D4AB28462}" type="datetimeFigureOut">
              <a:rPr lang="de-DE" smtClean="0"/>
              <a:pPr/>
              <a:t>24.09.2021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9633C-3AFD-B14F-BF51-76C9B354F05A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3495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9C942-6DF7-4645-A323-1FB2403B0B5A}" type="datetimeFigureOut">
              <a:rPr lang="de-DE" smtClean="0"/>
              <a:pPr/>
              <a:t>24.09.2021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218C4-41A8-684B-AF4F-B9D499E35F6B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56796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898911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5 min Rüstzeit</a:t>
            </a:r>
            <a:r>
              <a:rPr lang="de-DE" baseline="0" dirty="0"/>
              <a:t> pro Rüstvorgang mit VERO-S</a:t>
            </a:r>
          </a:p>
          <a:p>
            <a:r>
              <a:rPr lang="de-DE" baseline="0" dirty="0"/>
              <a:t>25 min Rüstzeit pro Rüstvorgang ohne VERO-S</a:t>
            </a:r>
          </a:p>
          <a:p>
            <a:r>
              <a:rPr lang="de-DE" baseline="0" dirty="0"/>
              <a:t>60€/h Maschinenkosten</a:t>
            </a: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990284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rgbClr val="00446B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15" name="Inhaltsplatzhalter 14"/>
          <p:cNvSpPr>
            <a:spLocks noGrp="1"/>
          </p:cNvSpPr>
          <p:nvPr>
            <p:ph sz="quarter" idx="10"/>
          </p:nvPr>
        </p:nvSpPr>
        <p:spPr>
          <a:xfrm>
            <a:off x="569910" y="1604434"/>
            <a:ext cx="806608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rgbClr val="003D6A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rgbClr val="003D6A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31113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rgbClr val="00446B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165598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rgbClr val="00446B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15" name="Inhaltsplatzhalter 14"/>
          <p:cNvSpPr>
            <a:spLocks noGrp="1"/>
          </p:cNvSpPr>
          <p:nvPr>
            <p:ph sz="quarter" idx="10"/>
          </p:nvPr>
        </p:nvSpPr>
        <p:spPr>
          <a:xfrm>
            <a:off x="569910" y="1604434"/>
            <a:ext cx="387449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rgbClr val="003D6A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rgbClr val="003D6A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7" name="Inhaltsplatzhalter 14"/>
          <p:cNvSpPr>
            <a:spLocks noGrp="1"/>
          </p:cNvSpPr>
          <p:nvPr>
            <p:ph sz="quarter" idx="13"/>
          </p:nvPr>
        </p:nvSpPr>
        <p:spPr>
          <a:xfrm>
            <a:off x="4777875" y="1603352"/>
            <a:ext cx="387449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rgbClr val="003D6A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rgbClr val="003D6A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1864171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uer Hintergr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"/>
            <a:ext cx="9144000" cy="6857238"/>
          </a:xfrm>
          <a:prstGeom prst="rect">
            <a:avLst/>
          </a:prstGeom>
        </p:spPr>
      </p:pic>
      <p:sp>
        <p:nvSpPr>
          <p:cNvPr id="18" name="Fußzeilenplatzhalt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5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7" name="Foliennummernplatzhalter 5"/>
          <p:cNvSpPr txBox="1">
            <a:spLocks/>
          </p:cNvSpPr>
          <p:nvPr userDrawn="1"/>
        </p:nvSpPr>
        <p:spPr>
          <a:xfrm>
            <a:off x="260327" y="6496052"/>
            <a:ext cx="758961" cy="2519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E460E2-A79B-FD4C-875F-CB1722C97EA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Inhaltsplatzhalter 14"/>
          <p:cNvSpPr>
            <a:spLocks noGrp="1"/>
          </p:cNvSpPr>
          <p:nvPr>
            <p:ph sz="quarter" idx="10"/>
          </p:nvPr>
        </p:nvSpPr>
        <p:spPr>
          <a:xfrm>
            <a:off x="569910" y="1604434"/>
            <a:ext cx="806608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chemeClr val="bg1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chemeClr val="bg1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uer Hintergr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"/>
            <a:ext cx="9144000" cy="6857238"/>
          </a:xfrm>
          <a:prstGeom prst="rect">
            <a:avLst/>
          </a:prstGeom>
        </p:spPr>
      </p:pic>
      <p:sp>
        <p:nvSpPr>
          <p:cNvPr id="18" name="Fußzeilenplatzhalt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5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7" name="Foliennummernplatzhalter 5"/>
          <p:cNvSpPr txBox="1">
            <a:spLocks/>
          </p:cNvSpPr>
          <p:nvPr userDrawn="1"/>
        </p:nvSpPr>
        <p:spPr>
          <a:xfrm>
            <a:off x="260327" y="6496052"/>
            <a:ext cx="758961" cy="2519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E460E2-A79B-FD4C-875F-CB1722C97EA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45483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uer Hintergru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"/>
            <a:ext cx="9144000" cy="6857238"/>
          </a:xfrm>
          <a:prstGeom prst="rect">
            <a:avLst/>
          </a:prstGeom>
        </p:spPr>
      </p:pic>
      <p:sp>
        <p:nvSpPr>
          <p:cNvPr id="18" name="Fußzeilenplatzhalt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5" name="Titel 1"/>
          <p:cNvSpPr>
            <a:spLocks noGrp="1"/>
          </p:cNvSpPr>
          <p:nvPr>
            <p:ph type="title" hasCustomPrompt="1"/>
          </p:nvPr>
        </p:nvSpPr>
        <p:spPr>
          <a:xfrm>
            <a:off x="561443" y="389470"/>
            <a:ext cx="8074557" cy="960702"/>
          </a:xfrm>
          <a:prstGeom prst="rect">
            <a:avLst/>
          </a:prstGeom>
        </p:spPr>
        <p:txBody>
          <a:bodyPr anchor="b"/>
          <a:lstStyle>
            <a:lvl1pPr algn="l"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r>
              <a:rPr lang="de-DE" dirty="0"/>
              <a:t>Überschrift Powerpoint-Folie</a:t>
            </a:r>
          </a:p>
        </p:txBody>
      </p:sp>
      <p:sp>
        <p:nvSpPr>
          <p:cNvPr id="7" name="Foliennummernplatzhalter 5"/>
          <p:cNvSpPr txBox="1">
            <a:spLocks/>
          </p:cNvSpPr>
          <p:nvPr userDrawn="1"/>
        </p:nvSpPr>
        <p:spPr>
          <a:xfrm>
            <a:off x="260327" y="6496052"/>
            <a:ext cx="758961" cy="2519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E460E2-A79B-FD4C-875F-CB1722C97EA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Inhaltsplatzhalter 14"/>
          <p:cNvSpPr>
            <a:spLocks noGrp="1"/>
          </p:cNvSpPr>
          <p:nvPr>
            <p:ph sz="quarter" idx="10"/>
          </p:nvPr>
        </p:nvSpPr>
        <p:spPr>
          <a:xfrm>
            <a:off x="569910" y="1604434"/>
            <a:ext cx="387449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chemeClr val="bg1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chemeClr val="bg1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Inhaltsplatzhalter 14"/>
          <p:cNvSpPr>
            <a:spLocks noGrp="1"/>
          </p:cNvSpPr>
          <p:nvPr>
            <p:ph sz="quarter" idx="13"/>
          </p:nvPr>
        </p:nvSpPr>
        <p:spPr>
          <a:xfrm>
            <a:off x="4777875" y="1603352"/>
            <a:ext cx="3874499" cy="4279899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ts val="2400"/>
              </a:lnSpc>
              <a:spcBef>
                <a:spcPts val="550"/>
              </a:spcBef>
              <a:buFontTx/>
              <a:buNone/>
              <a:defRPr sz="2000">
                <a:solidFill>
                  <a:schemeClr val="bg1"/>
                </a:solidFill>
                <a:latin typeface="Calibri"/>
                <a:cs typeface="Calibri"/>
              </a:defRPr>
            </a:lvl1pPr>
            <a:lvl2pPr marL="177800" indent="-177800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>
                <a:solidFill>
                  <a:schemeClr val="bg1"/>
                </a:solidFill>
                <a:latin typeface="Calibri"/>
                <a:cs typeface="Calibri"/>
              </a:defRPr>
            </a:lvl2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21488999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schluss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"/>
            <a:ext cx="9144000" cy="6857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859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tzte Se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C7BC19C-A1E6-4489-9BC3-C001F2DEF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168D64DD-5E52-4094-B64C-864F594052A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Titel, Verfasser, Datum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CCAC922-7B04-487C-B885-EC290EAE34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" y="0"/>
            <a:ext cx="9184821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92605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50011"/>
            <a:ext cx="9144000" cy="807989"/>
          </a:xfrm>
          <a:prstGeom prst="rect">
            <a:avLst/>
          </a:prstGeom>
        </p:spPr>
      </p:pic>
      <p:sp>
        <p:nvSpPr>
          <p:cNvPr id="12" name="Foliennummernplatzhalter 5"/>
          <p:cNvSpPr txBox="1">
            <a:spLocks/>
          </p:cNvSpPr>
          <p:nvPr userDrawn="1"/>
        </p:nvSpPr>
        <p:spPr>
          <a:xfrm>
            <a:off x="260327" y="6496052"/>
            <a:ext cx="758961" cy="2519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E460E2-A79B-FD4C-875F-CB1722C97EA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‹Nr.›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Fußzeilenplatzhalter 14"/>
          <p:cNvSpPr>
            <a:spLocks noGrp="1"/>
          </p:cNvSpPr>
          <p:nvPr>
            <p:ph type="ftr" sz="quarter" idx="3"/>
          </p:nvPr>
        </p:nvSpPr>
        <p:spPr>
          <a:xfrm>
            <a:off x="752475" y="6430695"/>
            <a:ext cx="59626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0278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98" r:id="rId2"/>
    <p:sldLayoutId id="2147483700" r:id="rId3"/>
    <p:sldLayoutId id="2147483697" r:id="rId4"/>
    <p:sldLayoutId id="2147483699" r:id="rId5"/>
    <p:sldLayoutId id="2147483701" r:id="rId6"/>
    <p:sldLayoutId id="2147483657" r:id="rId7"/>
    <p:sldLayoutId id="2147483702" r:id="rId8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9.jp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12" Type="http://schemas.openxmlformats.org/officeDocument/2006/relationships/image" Target="../media/image18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file:///\\emea.ads.local\SCHUNK\DEPT\DEMGE\Vertrieb\Schulungen\Filme\Station&#228;re%20Spannsysteme\VERO-S\NSE3\R&#252;sten.mp4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file:///\\emea.ads.local\SCHUNK\DEPT\DEMGE\Vertrieb_Leitung\Strategische%20Vertriebsentwicklung\Multimedia\Filme\VERO-S\Baukastenfillm_gek&#252;rzt_neu.mp4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g"/><Relationship Id="rId3" Type="http://schemas.openxmlformats.org/officeDocument/2006/relationships/image" Target="../media/image27.png"/><Relationship Id="rId7" Type="http://schemas.openxmlformats.org/officeDocument/2006/relationships/image" Target="../media/image30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slide" Target="slide11.xml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8.jpg"/><Relationship Id="rId4" Type="http://schemas.openxmlformats.org/officeDocument/2006/relationships/image" Target="../media/image37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2.jpg"/><Relationship Id="rId4" Type="http://schemas.openxmlformats.org/officeDocument/2006/relationships/image" Target="../media/image41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jpg"/><Relationship Id="rId5" Type="http://schemas.openxmlformats.org/officeDocument/2006/relationships/image" Target="../media/image7.jpg"/><Relationship Id="rId4" Type="http://schemas.openxmlformats.org/officeDocument/2006/relationships/image" Target="../media/image45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g"/><Relationship Id="rId3" Type="http://schemas.openxmlformats.org/officeDocument/2006/relationships/image" Target="../media/image48.jpg"/><Relationship Id="rId7" Type="http://schemas.openxmlformats.org/officeDocument/2006/relationships/hyperlink" Target="file:///\\emea.ads.local\SCHUNK\DEPT\DEMGE\Vertrieb_Leitung\Strategische%20Vertriebsentwicklung\Multimedia\Filme\VERO-S\Konusverschluss.mp4" TargetMode="External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1.jpg"/><Relationship Id="rId5" Type="http://schemas.openxmlformats.org/officeDocument/2006/relationships/image" Target="../media/image50.jpg"/><Relationship Id="rId4" Type="http://schemas.openxmlformats.org/officeDocument/2006/relationships/image" Target="../media/image49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9.png"/><Relationship Id="rId11" Type="http://schemas.openxmlformats.org/officeDocument/2006/relationships/image" Target="../media/image64.jpg"/><Relationship Id="rId5" Type="http://schemas.openxmlformats.org/officeDocument/2006/relationships/image" Target="../media/image58.png"/><Relationship Id="rId10" Type="http://schemas.openxmlformats.org/officeDocument/2006/relationships/image" Target="../media/image63.png"/><Relationship Id="rId4" Type="http://schemas.openxmlformats.org/officeDocument/2006/relationships/image" Target="../media/image57.jpg"/><Relationship Id="rId9" Type="http://schemas.openxmlformats.org/officeDocument/2006/relationships/image" Target="../media/image6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file:///\\emea.ads.local\SCHUNK\DEPT\DEMGE\Vertrieb\Schulungen\Filme\Station&#228;re%20Spannsysteme\VERO-S\NSE%20plus\Vero%20S%20gek&#252;rzt.mp4" TargetMode="External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8.xml"/><Relationship Id="rId1" Type="http://schemas.openxmlformats.org/officeDocument/2006/relationships/tags" Target="../tags/tag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8.xml"/><Relationship Id="rId1" Type="http://schemas.openxmlformats.org/officeDocument/2006/relationships/tags" Target="../tags/ta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Verschwommene abstrakte hintergrund innenansicht blick auf in richtung zu  leeren büro lobby und eingangstüren und glas vorhang wand mit rahmen |  Kostenlose Foto">
            <a:extLst>
              <a:ext uri="{FF2B5EF4-FFF2-40B4-BE49-F238E27FC236}">
                <a16:creationId xmlns:a16="http://schemas.microsoft.com/office/drawing/2014/main" id="{1A1B7565-981F-433A-97B9-7B2DBD3950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454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ROTA NCO</a:t>
            </a:r>
            <a:endParaRPr lang="de-DE" dirty="0"/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AD953D0C-37DB-43D3-AD1A-79F2704C1F31}"/>
              </a:ext>
            </a:extLst>
          </p:cNvPr>
          <p:cNvSpPr/>
          <p:nvPr/>
        </p:nvSpPr>
        <p:spPr>
          <a:xfrm>
            <a:off x="0" y="4546478"/>
            <a:ext cx="9144000" cy="1081147"/>
          </a:xfrm>
          <a:prstGeom prst="rect">
            <a:avLst/>
          </a:prstGeom>
          <a:solidFill>
            <a:srgbClr val="003D6A">
              <a:alpha val="92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Rechteck 5"/>
          <p:cNvSpPr/>
          <p:nvPr/>
        </p:nvSpPr>
        <p:spPr>
          <a:xfrm>
            <a:off x="-304" y="5644445"/>
            <a:ext cx="9143695" cy="1213555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Titel 1"/>
          <p:cNvSpPr txBox="1">
            <a:spLocks/>
          </p:cNvSpPr>
          <p:nvPr/>
        </p:nvSpPr>
        <p:spPr>
          <a:xfrm>
            <a:off x="474734" y="4926900"/>
            <a:ext cx="4181931" cy="601129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lvl="0">
              <a:spcBef>
                <a:spcPct val="0"/>
              </a:spcBef>
              <a:spcAft>
                <a:spcPts val="1200"/>
              </a:spcAft>
              <a:defRPr/>
            </a:pPr>
            <a:endParaRPr lang="de-DE" sz="1500" dirty="0">
              <a:solidFill>
                <a:srgbClr val="FFFFFF"/>
              </a:solidFill>
            </a:endParaRPr>
          </a:p>
        </p:txBody>
      </p:sp>
      <p:sp>
        <p:nvSpPr>
          <p:cNvPr id="8" name="Titel 1"/>
          <p:cNvSpPr txBox="1">
            <a:spLocks/>
          </p:cNvSpPr>
          <p:nvPr/>
        </p:nvSpPr>
        <p:spPr>
          <a:xfrm>
            <a:off x="460623" y="4291898"/>
            <a:ext cx="9144000" cy="1152879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lvl="0">
              <a:lnSpc>
                <a:spcPts val="3200"/>
              </a:lnSpc>
              <a:spcBef>
                <a:spcPct val="0"/>
              </a:spcBef>
              <a:spcAft>
                <a:spcPts val="1200"/>
              </a:spcAft>
              <a:defRPr/>
            </a:pPr>
            <a:r>
              <a:rPr lang="de-DE" sz="3000" b="1" dirty="0">
                <a:solidFill>
                  <a:srgbClr val="FFFFFF"/>
                </a:solidFill>
              </a:rPr>
              <a:t>VERO-S NSE3</a:t>
            </a:r>
            <a:endParaRPr lang="de-DE" sz="3000" dirty="0">
              <a:solidFill>
                <a:srgbClr val="FFFFFF"/>
              </a:solidFill>
            </a:endParaRPr>
          </a:p>
        </p:txBody>
      </p:sp>
      <p:pic>
        <p:nvPicPr>
          <p:cNvPr id="9" name="Bild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10" y="5483469"/>
            <a:ext cx="9144000" cy="1320800"/>
          </a:xfrm>
          <a:prstGeom prst="rect">
            <a:avLst/>
          </a:prstGeom>
        </p:spPr>
      </p:pic>
      <p:sp>
        <p:nvSpPr>
          <p:cNvPr id="11" name="Titel 1"/>
          <p:cNvSpPr txBox="1">
            <a:spLocks/>
          </p:cNvSpPr>
          <p:nvPr/>
        </p:nvSpPr>
        <p:spPr>
          <a:xfrm>
            <a:off x="474734" y="4926331"/>
            <a:ext cx="5431544" cy="661242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lvl="0">
              <a:spcBef>
                <a:spcPct val="0"/>
              </a:spcBef>
              <a:spcAft>
                <a:spcPts val="1200"/>
              </a:spcAft>
              <a:defRPr/>
            </a:pPr>
            <a:r>
              <a:rPr lang="de-DE" sz="1500" dirty="0">
                <a:solidFill>
                  <a:srgbClr val="FFFFFF"/>
                </a:solidFill>
              </a:rPr>
              <a:t>Nullpunktspannsysteme</a:t>
            </a:r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58EE4D68-8EBA-44D8-B8B3-F484E5A1AC25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1390" y="1003950"/>
            <a:ext cx="3960000" cy="275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413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Produktübersicht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628" y="4478845"/>
            <a:ext cx="1375862" cy="971703"/>
          </a:xfrm>
          <a:prstGeom prst="rect">
            <a:avLst/>
          </a:prstGeom>
          <a:ln w="6350">
            <a:noFill/>
          </a:ln>
        </p:spPr>
      </p:pic>
      <p:pic>
        <p:nvPicPr>
          <p:cNvPr id="6" name="Grafi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26" y="2973208"/>
            <a:ext cx="714960" cy="74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hteck 3"/>
          <p:cNvSpPr>
            <a:spLocks noChangeArrowheads="1"/>
          </p:cNvSpPr>
          <p:nvPr/>
        </p:nvSpPr>
        <p:spPr bwMode="auto">
          <a:xfrm>
            <a:off x="259515" y="3773372"/>
            <a:ext cx="117472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Spannbacken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8" name="Grafi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611" y="2984706"/>
            <a:ext cx="681830" cy="631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hteck 8"/>
          <p:cNvSpPr/>
          <p:nvPr/>
        </p:nvSpPr>
        <p:spPr>
          <a:xfrm>
            <a:off x="511082" y="5447926"/>
            <a:ext cx="739178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B0F0"/>
                </a:solidFill>
                <a:latin typeface="+mj-lt"/>
              </a:rPr>
              <a:t>VERO-S</a:t>
            </a:r>
            <a:endParaRPr lang="de-DE" sz="1400" dirty="0">
              <a:solidFill>
                <a:srgbClr val="00B0F0"/>
              </a:solidFill>
              <a:latin typeface="+mj-lt"/>
            </a:endParaRPr>
          </a:p>
        </p:txBody>
      </p:sp>
      <p:pic>
        <p:nvPicPr>
          <p:cNvPr id="10" name="Grafi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734" y="2888216"/>
            <a:ext cx="283865" cy="81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hteck 51"/>
          <p:cNvSpPr>
            <a:spLocks noChangeArrowheads="1"/>
          </p:cNvSpPr>
          <p:nvPr/>
        </p:nvSpPr>
        <p:spPr bwMode="auto">
          <a:xfrm>
            <a:off x="5553381" y="3665650"/>
            <a:ext cx="135465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Werkzeughalter</a:t>
            </a:r>
          </a:p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Systeme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2" name="Rechteck 53"/>
          <p:cNvSpPr>
            <a:spLocks noChangeArrowheads="1"/>
          </p:cNvSpPr>
          <p:nvPr/>
        </p:nvSpPr>
        <p:spPr bwMode="auto">
          <a:xfrm>
            <a:off x="7209084" y="3665650"/>
            <a:ext cx="16900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Hydro-</a:t>
            </a:r>
          </a:p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Dehnspanntechnik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13" name="Grafi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0406" y="3018461"/>
            <a:ext cx="947227" cy="563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hteck 13"/>
          <p:cNvSpPr/>
          <p:nvPr/>
        </p:nvSpPr>
        <p:spPr>
          <a:xfrm>
            <a:off x="3845466" y="3665650"/>
            <a:ext cx="1255473" cy="523220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B0F0"/>
                </a:solidFill>
                <a:latin typeface="+mj-lt"/>
              </a:rPr>
              <a:t>Stationäre</a:t>
            </a:r>
          </a:p>
          <a:p>
            <a:pPr algn="ctr">
              <a:defRPr/>
            </a:pPr>
            <a:r>
              <a:rPr lang="de-DE" sz="1400" b="1" dirty="0">
                <a:solidFill>
                  <a:srgbClr val="00B0F0"/>
                </a:solidFill>
                <a:latin typeface="+mj-lt"/>
              </a:rPr>
              <a:t>Spannsysteme</a:t>
            </a:r>
            <a:endParaRPr lang="de-DE" sz="1400" dirty="0">
              <a:solidFill>
                <a:srgbClr val="00B0F0"/>
              </a:solidFill>
              <a:latin typeface="+mj-lt"/>
            </a:endParaRPr>
          </a:p>
        </p:txBody>
      </p:sp>
      <p:pic>
        <p:nvPicPr>
          <p:cNvPr id="16" name="Grafi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7793" y="4723613"/>
            <a:ext cx="818667" cy="592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hteck 16"/>
          <p:cNvSpPr/>
          <p:nvPr/>
        </p:nvSpPr>
        <p:spPr>
          <a:xfrm>
            <a:off x="1929341" y="5447926"/>
            <a:ext cx="783291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KONTEC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18" name="Grafik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9123" y="4704722"/>
            <a:ext cx="764612" cy="574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hteck 18"/>
          <p:cNvSpPr/>
          <p:nvPr/>
        </p:nvSpPr>
        <p:spPr>
          <a:xfrm>
            <a:off x="3394490" y="5447926"/>
            <a:ext cx="845424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TANDEM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20" name="Grafi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705" y="4625772"/>
            <a:ext cx="597767" cy="677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hteck 20"/>
          <p:cNvSpPr/>
          <p:nvPr/>
        </p:nvSpPr>
        <p:spPr>
          <a:xfrm>
            <a:off x="4876816" y="5447926"/>
            <a:ext cx="584840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ROTA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22" name="Grafik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2956" y="4729698"/>
            <a:ext cx="862741" cy="503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Rechteck 22"/>
          <p:cNvSpPr/>
          <p:nvPr/>
        </p:nvSpPr>
        <p:spPr>
          <a:xfrm>
            <a:off x="6181385" y="5447926"/>
            <a:ext cx="887807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MAGNOS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24" name="Rechteck 23"/>
          <p:cNvSpPr/>
          <p:nvPr/>
        </p:nvSpPr>
        <p:spPr>
          <a:xfrm>
            <a:off x="7653231" y="5447926"/>
            <a:ext cx="790601" cy="30777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PLANOS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25" name="Grafik 15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8114" y="4737772"/>
            <a:ext cx="924416" cy="376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hteck 51"/>
          <p:cNvSpPr>
            <a:spLocks noChangeArrowheads="1"/>
          </p:cNvSpPr>
          <p:nvPr/>
        </p:nvSpPr>
        <p:spPr bwMode="auto">
          <a:xfrm>
            <a:off x="2166065" y="3773372"/>
            <a:ext cx="99890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Drehfutter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27" name="Grafik 2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60474" y="2919372"/>
            <a:ext cx="739476" cy="744290"/>
          </a:xfrm>
          <a:prstGeom prst="rect">
            <a:avLst/>
          </a:prstGeom>
          <a:ln>
            <a:noFill/>
          </a:ln>
        </p:spPr>
      </p:pic>
      <p:sp>
        <p:nvSpPr>
          <p:cNvPr id="28" name="Rechteck 51"/>
          <p:cNvSpPr>
            <a:spLocks noChangeArrowheads="1"/>
          </p:cNvSpPr>
          <p:nvPr/>
        </p:nvSpPr>
        <p:spPr bwMode="auto">
          <a:xfrm>
            <a:off x="3816242" y="2130783"/>
            <a:ext cx="1303661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B0F0"/>
                </a:solidFill>
                <a:latin typeface="+mj-lt"/>
              </a:rPr>
              <a:t>Spanntechnik</a:t>
            </a:r>
            <a:endParaRPr lang="de-DE" altLang="de-DE" sz="1400" dirty="0">
              <a:solidFill>
                <a:srgbClr val="00B0F0"/>
              </a:solidFill>
              <a:latin typeface="+mj-lt"/>
            </a:endParaRPr>
          </a:p>
        </p:txBody>
      </p:sp>
      <p:sp>
        <p:nvSpPr>
          <p:cNvPr id="29" name="Rechteck 51"/>
          <p:cNvSpPr>
            <a:spLocks noChangeArrowheads="1"/>
          </p:cNvSpPr>
          <p:nvPr/>
        </p:nvSpPr>
        <p:spPr bwMode="auto">
          <a:xfrm>
            <a:off x="739985" y="2130783"/>
            <a:ext cx="138903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de-DE" altLang="de-DE" sz="1400" b="1" dirty="0">
                <a:solidFill>
                  <a:srgbClr val="003D6A"/>
                </a:solidFill>
                <a:latin typeface="+mj-lt"/>
              </a:rPr>
              <a:t>Greifsysteme</a:t>
            </a:r>
            <a:endParaRPr lang="de-DE" alt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30" name="Rechteck 29"/>
          <p:cNvSpPr/>
          <p:nvPr/>
        </p:nvSpPr>
        <p:spPr>
          <a:xfrm>
            <a:off x="375960" y="2806353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1" name="Rechteck 30"/>
          <p:cNvSpPr/>
          <p:nvPr/>
        </p:nvSpPr>
        <p:spPr>
          <a:xfrm>
            <a:off x="2164660" y="2798334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2" name="Rechteck 31"/>
          <p:cNvSpPr/>
          <p:nvPr/>
        </p:nvSpPr>
        <p:spPr>
          <a:xfrm>
            <a:off x="3953360" y="2774271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3" name="Rechteck 32"/>
          <p:cNvSpPr/>
          <p:nvPr/>
        </p:nvSpPr>
        <p:spPr>
          <a:xfrm>
            <a:off x="5742060" y="2790313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4" name="Rechteck 33"/>
          <p:cNvSpPr/>
          <p:nvPr/>
        </p:nvSpPr>
        <p:spPr>
          <a:xfrm>
            <a:off x="7530759" y="2782292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5" name="Rechteck 34"/>
          <p:cNvSpPr/>
          <p:nvPr/>
        </p:nvSpPr>
        <p:spPr>
          <a:xfrm>
            <a:off x="1816363" y="4502565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6" name="Rechteck 35"/>
          <p:cNvSpPr/>
          <p:nvPr/>
        </p:nvSpPr>
        <p:spPr>
          <a:xfrm>
            <a:off x="3246267" y="4496959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7" name="Rechteck 36"/>
          <p:cNvSpPr/>
          <p:nvPr/>
        </p:nvSpPr>
        <p:spPr>
          <a:xfrm>
            <a:off x="4676171" y="4500697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8" name="Rechteck 37"/>
          <p:cNvSpPr/>
          <p:nvPr/>
        </p:nvSpPr>
        <p:spPr>
          <a:xfrm>
            <a:off x="6106075" y="4498828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39" name="Rechteck 38"/>
          <p:cNvSpPr/>
          <p:nvPr/>
        </p:nvSpPr>
        <p:spPr>
          <a:xfrm>
            <a:off x="7535978" y="4493221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40" name="Rechteck 39"/>
          <p:cNvSpPr/>
          <p:nvPr/>
        </p:nvSpPr>
        <p:spPr>
          <a:xfrm>
            <a:off x="386459" y="4495090"/>
            <a:ext cx="998905" cy="93332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cxnSp>
        <p:nvCxnSpPr>
          <p:cNvPr id="41" name="Gerader Verbinder 40"/>
          <p:cNvCxnSpPr/>
          <p:nvPr/>
        </p:nvCxnSpPr>
        <p:spPr>
          <a:xfrm>
            <a:off x="893509" y="4338532"/>
            <a:ext cx="7146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Gerader Verbinder 41"/>
          <p:cNvCxnSpPr/>
          <p:nvPr/>
        </p:nvCxnSpPr>
        <p:spPr>
          <a:xfrm>
            <a:off x="894181" y="4338474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Gerader Verbinder 42"/>
          <p:cNvCxnSpPr/>
          <p:nvPr/>
        </p:nvCxnSpPr>
        <p:spPr>
          <a:xfrm>
            <a:off x="6604235" y="4338765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Gerader Verbinder 43"/>
          <p:cNvCxnSpPr/>
          <p:nvPr/>
        </p:nvCxnSpPr>
        <p:spPr>
          <a:xfrm>
            <a:off x="5176701" y="4337030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Gerader Verbinder 44"/>
          <p:cNvCxnSpPr/>
          <p:nvPr/>
        </p:nvCxnSpPr>
        <p:spPr>
          <a:xfrm>
            <a:off x="8039288" y="4336724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Gerader Verbinder 45"/>
          <p:cNvCxnSpPr/>
          <p:nvPr/>
        </p:nvCxnSpPr>
        <p:spPr>
          <a:xfrm>
            <a:off x="3749330" y="4338765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Gerader Verbinder 46"/>
          <p:cNvCxnSpPr/>
          <p:nvPr/>
        </p:nvCxnSpPr>
        <p:spPr>
          <a:xfrm>
            <a:off x="2318498" y="4337017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Gerader Verbinder 47"/>
          <p:cNvCxnSpPr/>
          <p:nvPr/>
        </p:nvCxnSpPr>
        <p:spPr>
          <a:xfrm>
            <a:off x="4480492" y="4158586"/>
            <a:ext cx="0" cy="180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Gerader Verbinder 48"/>
          <p:cNvCxnSpPr/>
          <p:nvPr/>
        </p:nvCxnSpPr>
        <p:spPr>
          <a:xfrm>
            <a:off x="877354" y="2639807"/>
            <a:ext cx="0" cy="162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Gerader Verbinder 49"/>
          <p:cNvCxnSpPr/>
          <p:nvPr/>
        </p:nvCxnSpPr>
        <p:spPr>
          <a:xfrm>
            <a:off x="8040771" y="2638340"/>
            <a:ext cx="0" cy="1548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Gerader Verbinder 50"/>
          <p:cNvCxnSpPr/>
          <p:nvPr/>
        </p:nvCxnSpPr>
        <p:spPr>
          <a:xfrm>
            <a:off x="6243544" y="2632189"/>
            <a:ext cx="0" cy="1548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Gerader Verbinder 51"/>
          <p:cNvCxnSpPr/>
          <p:nvPr/>
        </p:nvCxnSpPr>
        <p:spPr>
          <a:xfrm>
            <a:off x="4458498" y="2379661"/>
            <a:ext cx="0" cy="39600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Gerader Verbinder 52"/>
          <p:cNvCxnSpPr/>
          <p:nvPr/>
        </p:nvCxnSpPr>
        <p:spPr>
          <a:xfrm>
            <a:off x="2664478" y="2644217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Gerader Verbinder 53"/>
          <p:cNvCxnSpPr/>
          <p:nvPr/>
        </p:nvCxnSpPr>
        <p:spPr>
          <a:xfrm>
            <a:off x="875915" y="2632539"/>
            <a:ext cx="7164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Gerader Verbinder 54"/>
          <p:cNvCxnSpPr/>
          <p:nvPr/>
        </p:nvCxnSpPr>
        <p:spPr>
          <a:xfrm>
            <a:off x="2799467" y="1737481"/>
            <a:ext cx="0" cy="248887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Gerader Verbinder 55"/>
          <p:cNvCxnSpPr/>
          <p:nvPr/>
        </p:nvCxnSpPr>
        <p:spPr>
          <a:xfrm>
            <a:off x="1439969" y="1989961"/>
            <a:ext cx="3024000" cy="0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Gerader Verbinder 56"/>
          <p:cNvCxnSpPr/>
          <p:nvPr/>
        </p:nvCxnSpPr>
        <p:spPr>
          <a:xfrm>
            <a:off x="1443044" y="1991735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Gerader Verbinder 57"/>
          <p:cNvCxnSpPr/>
          <p:nvPr/>
        </p:nvCxnSpPr>
        <p:spPr>
          <a:xfrm>
            <a:off x="4464743" y="1992254"/>
            <a:ext cx="0" cy="155554"/>
          </a:xfrm>
          <a:prstGeom prst="line">
            <a:avLst/>
          </a:prstGeom>
          <a:ln w="6350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0" name="Grafik 59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9651" y="1339730"/>
            <a:ext cx="1797050" cy="489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614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Ausgangssituation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69" name="Textfeld 68"/>
          <p:cNvSpPr txBox="1"/>
          <p:nvPr/>
        </p:nvSpPr>
        <p:spPr>
          <a:xfrm>
            <a:off x="6958885" y="6195704"/>
            <a:ext cx="7164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1000" dirty="0">
                <a:solidFill>
                  <a:srgbClr val="003D6A"/>
                </a:solidFill>
              </a:rPr>
              <a:t>zukünftig</a:t>
            </a:r>
          </a:p>
        </p:txBody>
      </p:sp>
      <p:sp>
        <p:nvSpPr>
          <p:cNvPr id="74" name="Textfeld 73"/>
          <p:cNvSpPr txBox="1"/>
          <p:nvPr/>
        </p:nvSpPr>
        <p:spPr>
          <a:xfrm>
            <a:off x="6146764" y="6221025"/>
            <a:ext cx="7164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1000" dirty="0">
                <a:solidFill>
                  <a:srgbClr val="003D6A"/>
                </a:solidFill>
              </a:rPr>
              <a:t>heute</a:t>
            </a:r>
          </a:p>
        </p:txBody>
      </p:sp>
      <p:sp>
        <p:nvSpPr>
          <p:cNvPr id="82" name="Gleichschenkliges Dreieck 81"/>
          <p:cNvSpPr/>
          <p:nvPr/>
        </p:nvSpPr>
        <p:spPr>
          <a:xfrm rot="10800000">
            <a:off x="2432318" y="4548477"/>
            <a:ext cx="4491377" cy="333926"/>
          </a:xfrm>
          <a:prstGeom prst="triangle">
            <a:avLst/>
          </a:prstGeom>
          <a:solidFill>
            <a:srgbClr val="00446B"/>
          </a:solidFill>
          <a:ln>
            <a:solidFill>
              <a:srgbClr val="00446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1" name="Gruppieren 50"/>
          <p:cNvGrpSpPr/>
          <p:nvPr/>
        </p:nvGrpSpPr>
        <p:grpSpPr>
          <a:xfrm>
            <a:off x="409580" y="1508053"/>
            <a:ext cx="2413383" cy="1201913"/>
            <a:chOff x="-274348" y="1296415"/>
            <a:chExt cx="2717377" cy="1461800"/>
          </a:xfrm>
        </p:grpSpPr>
        <p:sp>
          <p:nvSpPr>
            <p:cNvPr id="52" name="Rechteck 51"/>
            <p:cNvSpPr/>
            <p:nvPr/>
          </p:nvSpPr>
          <p:spPr bwMode="auto">
            <a:xfrm>
              <a:off x="747665" y="1350052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59" name="Gruppieren 127"/>
            <p:cNvGrpSpPr/>
            <p:nvPr/>
          </p:nvGrpSpPr>
          <p:grpSpPr>
            <a:xfrm>
              <a:off x="-274348" y="1296415"/>
              <a:ext cx="2688015" cy="1461800"/>
              <a:chOff x="-93326" y="708363"/>
              <a:chExt cx="2688015" cy="1461800"/>
            </a:xfrm>
          </p:grpSpPr>
          <p:grpSp>
            <p:nvGrpSpPr>
              <p:cNvPr id="62" name="Gruppieren 43"/>
              <p:cNvGrpSpPr/>
              <p:nvPr/>
            </p:nvGrpSpPr>
            <p:grpSpPr>
              <a:xfrm>
                <a:off x="881062" y="708363"/>
                <a:ext cx="1713627" cy="1461800"/>
                <a:chOff x="823912" y="720343"/>
                <a:chExt cx="1713627" cy="1632906"/>
              </a:xfrm>
            </p:grpSpPr>
            <p:cxnSp>
              <p:nvCxnSpPr>
                <p:cNvPr id="65" name="Gerade Verbindung 15"/>
                <p:cNvCxnSpPr/>
                <p:nvPr/>
              </p:nvCxnSpPr>
              <p:spPr bwMode="auto">
                <a:xfrm rot="16200000" flipH="1">
                  <a:off x="176022" y="1368233"/>
                  <a:ext cx="1300544" cy="4763"/>
                </a:xfrm>
                <a:prstGeom prst="line">
                  <a:avLst/>
                </a:prstGeom>
                <a:ln w="19050">
                  <a:solidFill>
                    <a:srgbClr val="003D6A"/>
                  </a:solidFill>
                  <a:headEnd type="stealth" w="med" len="med"/>
                  <a:tailEnd type="none" w="med" len="med"/>
                </a:ln>
                <a:effectLst/>
              </p:spPr>
              <p:style>
                <a:lnRef idx="2">
                  <a:schemeClr val="accent6"/>
                </a:lnRef>
                <a:fillRef idx="0">
                  <a:schemeClr val="accent6"/>
                </a:fillRef>
                <a:effectRef idx="1">
                  <a:schemeClr val="accent6"/>
                </a:effectRef>
                <a:fontRef idx="minor">
                  <a:schemeClr val="tx1"/>
                </a:fontRef>
              </p:style>
            </p:cxnSp>
            <p:sp>
              <p:nvSpPr>
                <p:cNvPr id="67" name="Textfeld 66"/>
                <p:cNvSpPr txBox="1"/>
                <p:nvPr/>
              </p:nvSpPr>
              <p:spPr>
                <a:xfrm>
                  <a:off x="2037450" y="2013577"/>
                  <a:ext cx="500089" cy="33967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400" dirty="0">
                      <a:solidFill>
                        <a:srgbClr val="003D6A"/>
                      </a:solidFill>
                    </a:rPr>
                    <a:t>Zeit</a:t>
                  </a:r>
                </a:p>
              </p:txBody>
            </p:sp>
            <p:sp>
              <p:nvSpPr>
                <p:cNvPr id="68" name="Freihandform 67"/>
                <p:cNvSpPr/>
                <p:nvPr/>
              </p:nvSpPr>
              <p:spPr bwMode="auto">
                <a:xfrm>
                  <a:off x="971550" y="982416"/>
                  <a:ext cx="1462088" cy="846384"/>
                </a:xfrm>
                <a:custGeom>
                  <a:avLst/>
                  <a:gdLst>
                    <a:gd name="connsiteX0" fmla="*/ 0 w 1247775"/>
                    <a:gd name="connsiteY0" fmla="*/ 942975 h 942975"/>
                    <a:gd name="connsiteX1" fmla="*/ 114300 w 1247775"/>
                    <a:gd name="connsiteY1" fmla="*/ 790575 h 942975"/>
                    <a:gd name="connsiteX2" fmla="*/ 371475 w 1247775"/>
                    <a:gd name="connsiteY2" fmla="*/ 733425 h 942975"/>
                    <a:gd name="connsiteX3" fmla="*/ 533400 w 1247775"/>
                    <a:gd name="connsiteY3" fmla="*/ 600075 h 942975"/>
                    <a:gd name="connsiteX4" fmla="*/ 742950 w 1247775"/>
                    <a:gd name="connsiteY4" fmla="*/ 590550 h 942975"/>
                    <a:gd name="connsiteX5" fmla="*/ 952500 w 1247775"/>
                    <a:gd name="connsiteY5" fmla="*/ 428625 h 942975"/>
                    <a:gd name="connsiteX6" fmla="*/ 1247775 w 1247775"/>
                    <a:gd name="connsiteY6" fmla="*/ 0 h 942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247775" h="942975">
                      <a:moveTo>
                        <a:pt x="0" y="942975"/>
                      </a:moveTo>
                      <a:cubicBezTo>
                        <a:pt x="26194" y="884237"/>
                        <a:pt x="52388" y="825500"/>
                        <a:pt x="114300" y="790575"/>
                      </a:cubicBezTo>
                      <a:cubicBezTo>
                        <a:pt x="176213" y="755650"/>
                        <a:pt x="301625" y="765175"/>
                        <a:pt x="371475" y="733425"/>
                      </a:cubicBezTo>
                      <a:cubicBezTo>
                        <a:pt x="441325" y="701675"/>
                        <a:pt x="471488" y="623887"/>
                        <a:pt x="533400" y="600075"/>
                      </a:cubicBezTo>
                      <a:cubicBezTo>
                        <a:pt x="595312" y="576263"/>
                        <a:pt x="673100" y="619125"/>
                        <a:pt x="742950" y="590550"/>
                      </a:cubicBezTo>
                      <a:cubicBezTo>
                        <a:pt x="812800" y="561975"/>
                        <a:pt x="868363" y="527050"/>
                        <a:pt x="952500" y="428625"/>
                      </a:cubicBezTo>
                      <a:cubicBezTo>
                        <a:pt x="1036638" y="330200"/>
                        <a:pt x="1247775" y="0"/>
                        <a:pt x="1247775" y="0"/>
                      </a:cubicBezTo>
                    </a:path>
                  </a:pathLst>
                </a:cu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582613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de-DE" sz="1100" b="0" i="0" u="none" strike="noStrike" cap="none" normalizeH="0" baseline="0">
                    <a:ln>
                      <a:noFill/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ffectLst/>
                    <a:latin typeface="Arial" charset="0"/>
                  </a:endParaRPr>
                </a:p>
              </p:txBody>
            </p:sp>
          </p:grpSp>
          <p:sp>
            <p:nvSpPr>
              <p:cNvPr id="63" name="Textfeld 62"/>
              <p:cNvSpPr txBox="1"/>
              <p:nvPr/>
            </p:nvSpPr>
            <p:spPr>
              <a:xfrm>
                <a:off x="-93326" y="715963"/>
                <a:ext cx="973347" cy="3040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1400" dirty="0">
                    <a:solidFill>
                      <a:srgbClr val="003D6A"/>
                    </a:solidFill>
                  </a:rPr>
                  <a:t>Varianten</a:t>
                </a:r>
              </a:p>
            </p:txBody>
          </p:sp>
        </p:grpSp>
        <p:cxnSp>
          <p:nvCxnSpPr>
            <p:cNvPr id="60" name="Gerade Verbindung 89"/>
            <p:cNvCxnSpPr/>
            <p:nvPr/>
          </p:nvCxnSpPr>
          <p:spPr bwMode="auto">
            <a:xfrm>
              <a:off x="700040" y="2454136"/>
              <a:ext cx="1742989" cy="0"/>
            </a:xfrm>
            <a:prstGeom prst="line">
              <a:avLst/>
            </a:prstGeom>
            <a:ln w="19050">
              <a:solidFill>
                <a:srgbClr val="003D6A"/>
              </a:solidFill>
              <a:headEnd type="none" w="med" len="med"/>
              <a:tailEnd type="stealth" w="med" len="med"/>
            </a:ln>
            <a:effectLst/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72" name="Gruppieren 21"/>
          <p:cNvGrpSpPr/>
          <p:nvPr/>
        </p:nvGrpSpPr>
        <p:grpSpPr>
          <a:xfrm>
            <a:off x="3481050" y="1505212"/>
            <a:ext cx="2206183" cy="1202205"/>
            <a:chOff x="3364694" y="696913"/>
            <a:chExt cx="2312204" cy="1505988"/>
          </a:xfrm>
        </p:grpSpPr>
        <p:sp>
          <p:nvSpPr>
            <p:cNvPr id="73" name="Rechteck 72"/>
            <p:cNvSpPr/>
            <p:nvPr/>
          </p:nvSpPr>
          <p:spPr bwMode="auto">
            <a:xfrm>
              <a:off x="4076699" y="762000"/>
              <a:ext cx="1600199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76" name="Gruppieren 126"/>
            <p:cNvGrpSpPr/>
            <p:nvPr/>
          </p:nvGrpSpPr>
          <p:grpSpPr>
            <a:xfrm>
              <a:off x="3364694" y="696913"/>
              <a:ext cx="2282012" cy="1505988"/>
              <a:chOff x="3126569" y="696913"/>
              <a:chExt cx="2282012" cy="1505988"/>
            </a:xfrm>
          </p:grpSpPr>
          <p:grpSp>
            <p:nvGrpSpPr>
              <p:cNvPr id="77" name="Gruppieren 60"/>
              <p:cNvGrpSpPr/>
              <p:nvPr/>
            </p:nvGrpSpPr>
            <p:grpSpPr>
              <a:xfrm>
                <a:off x="3786188" y="696913"/>
                <a:ext cx="1622393" cy="1505988"/>
                <a:chOff x="2995613" y="696913"/>
                <a:chExt cx="1622393" cy="1682267"/>
              </a:xfrm>
            </p:grpSpPr>
            <p:grpSp>
              <p:nvGrpSpPr>
                <p:cNvPr id="81" name="Gruppieren 44"/>
                <p:cNvGrpSpPr/>
                <p:nvPr/>
              </p:nvGrpSpPr>
              <p:grpSpPr>
                <a:xfrm>
                  <a:off x="2995613" y="696913"/>
                  <a:ext cx="1622393" cy="1682267"/>
                  <a:chOff x="823913" y="696913"/>
                  <a:chExt cx="1622393" cy="1682267"/>
                </a:xfrm>
              </p:grpSpPr>
              <p:grpSp>
                <p:nvGrpSpPr>
                  <p:cNvPr id="85" name="Gruppieren 20"/>
                  <p:cNvGrpSpPr/>
                  <p:nvPr/>
                </p:nvGrpSpPr>
                <p:grpSpPr>
                  <a:xfrm>
                    <a:off x="823913" y="696913"/>
                    <a:ext cx="1622393" cy="1323975"/>
                    <a:chOff x="1509712" y="1028697"/>
                    <a:chExt cx="1622393" cy="1438278"/>
                  </a:xfrm>
                </p:grpSpPr>
                <p:cxnSp>
                  <p:nvCxnSpPr>
                    <p:cNvPr id="87" name="Gerade Verbindung 26"/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88" name="Gerade Verbindung 27"/>
                    <p:cNvCxnSpPr/>
                    <p:nvPr/>
                  </p:nvCxnSpPr>
                  <p:spPr bwMode="auto">
                    <a:xfrm>
                      <a:off x="1509712" y="2466975"/>
                      <a:ext cx="1622393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86" name="Textfeld 85"/>
                  <p:cNvSpPr txBox="1"/>
                  <p:nvPr/>
                </p:nvSpPr>
                <p:spPr>
                  <a:xfrm>
                    <a:off x="1941190" y="2035376"/>
                    <a:ext cx="465705" cy="34380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Zeit</a:t>
                    </a:r>
                  </a:p>
                </p:txBody>
              </p:sp>
            </p:grpSp>
            <p:sp>
              <p:nvSpPr>
                <p:cNvPr id="84" name="Freihandform 83"/>
                <p:cNvSpPr/>
                <p:nvPr/>
              </p:nvSpPr>
              <p:spPr bwMode="auto">
                <a:xfrm>
                  <a:off x="3124200" y="1019174"/>
                  <a:ext cx="1476375" cy="819151"/>
                </a:xfrm>
                <a:custGeom>
                  <a:avLst/>
                  <a:gdLst>
                    <a:gd name="connsiteX0" fmla="*/ 0 w 1190625"/>
                    <a:gd name="connsiteY0" fmla="*/ 0 h 590550"/>
                    <a:gd name="connsiteX1" fmla="*/ 123825 w 1190625"/>
                    <a:gd name="connsiteY1" fmla="*/ 28575 h 590550"/>
                    <a:gd name="connsiteX2" fmla="*/ 219075 w 1190625"/>
                    <a:gd name="connsiteY2" fmla="*/ 161925 h 590550"/>
                    <a:gd name="connsiteX3" fmla="*/ 523875 w 1190625"/>
                    <a:gd name="connsiteY3" fmla="*/ 209550 h 590550"/>
                    <a:gd name="connsiteX4" fmla="*/ 733425 w 1190625"/>
                    <a:gd name="connsiteY4" fmla="*/ 352425 h 590550"/>
                    <a:gd name="connsiteX5" fmla="*/ 990600 w 1190625"/>
                    <a:gd name="connsiteY5" fmla="*/ 390525 h 590550"/>
                    <a:gd name="connsiteX6" fmla="*/ 1190625 w 1190625"/>
                    <a:gd name="connsiteY6" fmla="*/ 590550 h 5905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90625" h="590550">
                      <a:moveTo>
                        <a:pt x="0" y="0"/>
                      </a:moveTo>
                      <a:cubicBezTo>
                        <a:pt x="43656" y="793"/>
                        <a:pt x="87312" y="1587"/>
                        <a:pt x="123825" y="28575"/>
                      </a:cubicBezTo>
                      <a:cubicBezTo>
                        <a:pt x="160338" y="55563"/>
                        <a:pt x="152400" y="131763"/>
                        <a:pt x="219075" y="161925"/>
                      </a:cubicBezTo>
                      <a:cubicBezTo>
                        <a:pt x="285750" y="192087"/>
                        <a:pt x="438150" y="177800"/>
                        <a:pt x="523875" y="209550"/>
                      </a:cubicBezTo>
                      <a:cubicBezTo>
                        <a:pt x="609600" y="241300"/>
                        <a:pt x="655638" y="322263"/>
                        <a:pt x="733425" y="352425"/>
                      </a:cubicBezTo>
                      <a:cubicBezTo>
                        <a:pt x="811213" y="382588"/>
                        <a:pt x="914400" y="350838"/>
                        <a:pt x="990600" y="390525"/>
                      </a:cubicBezTo>
                      <a:cubicBezTo>
                        <a:pt x="1066800" y="430212"/>
                        <a:pt x="1157288" y="557213"/>
                        <a:pt x="1190625" y="590550"/>
                      </a:cubicBezTo>
                    </a:path>
                  </a:pathLst>
                </a:cu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582613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de-DE" sz="1100" b="0" i="0" u="none" strike="noStrike" cap="none" normalizeH="0" baseline="0">
                    <a:ln>
                      <a:noFill/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ffectLst/>
                    <a:latin typeface="Arial" charset="0"/>
                  </a:endParaRPr>
                </a:p>
              </p:txBody>
            </p:sp>
          </p:grpSp>
          <p:sp>
            <p:nvSpPr>
              <p:cNvPr id="78" name="Textfeld 77"/>
              <p:cNvSpPr txBox="1"/>
              <p:nvPr/>
            </p:nvSpPr>
            <p:spPr>
              <a:xfrm>
                <a:off x="3126569" y="730003"/>
                <a:ext cx="64472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1400" dirty="0">
                    <a:solidFill>
                      <a:srgbClr val="003D6A"/>
                    </a:solidFill>
                  </a:rPr>
                  <a:t>Stück-</a:t>
                </a:r>
              </a:p>
              <a:p>
                <a:r>
                  <a:rPr lang="de-DE" sz="1400" dirty="0">
                    <a:solidFill>
                      <a:srgbClr val="003D6A"/>
                    </a:solidFill>
                  </a:rPr>
                  <a:t>zahl</a:t>
                </a:r>
              </a:p>
            </p:txBody>
          </p:sp>
        </p:grpSp>
      </p:grpSp>
      <p:grpSp>
        <p:nvGrpSpPr>
          <p:cNvPr id="89" name="Gruppieren 65"/>
          <p:cNvGrpSpPr/>
          <p:nvPr/>
        </p:nvGrpSpPr>
        <p:grpSpPr>
          <a:xfrm>
            <a:off x="473830" y="3092289"/>
            <a:ext cx="2394057" cy="1202205"/>
            <a:chOff x="6088044" y="696913"/>
            <a:chExt cx="2484456" cy="1505985"/>
          </a:xfrm>
        </p:grpSpPr>
        <p:sp>
          <p:nvSpPr>
            <p:cNvPr id="90" name="Rechteck 89"/>
            <p:cNvSpPr/>
            <p:nvPr/>
          </p:nvSpPr>
          <p:spPr bwMode="auto">
            <a:xfrm>
              <a:off x="6972300" y="771525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91" name="Gruppieren 125"/>
            <p:cNvGrpSpPr/>
            <p:nvPr/>
          </p:nvGrpSpPr>
          <p:grpSpPr>
            <a:xfrm>
              <a:off x="6088044" y="696913"/>
              <a:ext cx="2438322" cy="1505985"/>
              <a:chOff x="5745144" y="696913"/>
              <a:chExt cx="2438322" cy="1505985"/>
            </a:xfrm>
          </p:grpSpPr>
          <p:grpSp>
            <p:nvGrpSpPr>
              <p:cNvPr id="92" name="Gruppieren 91"/>
              <p:cNvGrpSpPr/>
              <p:nvPr/>
            </p:nvGrpSpPr>
            <p:grpSpPr>
              <a:xfrm>
                <a:off x="6577013" y="696913"/>
                <a:ext cx="1606453" cy="1505985"/>
                <a:chOff x="6129338" y="696913"/>
                <a:chExt cx="1606453" cy="1682264"/>
              </a:xfrm>
            </p:grpSpPr>
            <p:grpSp>
              <p:nvGrpSpPr>
                <p:cNvPr id="94" name="Gruppieren 53"/>
                <p:cNvGrpSpPr/>
                <p:nvPr/>
              </p:nvGrpSpPr>
              <p:grpSpPr>
                <a:xfrm>
                  <a:off x="6129338" y="696913"/>
                  <a:ext cx="1606453" cy="1682264"/>
                  <a:chOff x="823913" y="696913"/>
                  <a:chExt cx="1606453" cy="1682264"/>
                </a:xfrm>
              </p:grpSpPr>
              <p:grpSp>
                <p:nvGrpSpPr>
                  <p:cNvPr id="96" name="Gruppieren 20"/>
                  <p:cNvGrpSpPr/>
                  <p:nvPr/>
                </p:nvGrpSpPr>
                <p:grpSpPr>
                  <a:xfrm>
                    <a:off x="823913" y="696913"/>
                    <a:ext cx="1606453" cy="1323975"/>
                    <a:chOff x="1509712" y="1028697"/>
                    <a:chExt cx="1606453" cy="1438278"/>
                  </a:xfrm>
                </p:grpSpPr>
                <p:cxnSp>
                  <p:nvCxnSpPr>
                    <p:cNvPr id="98" name="Gerade Verbindung 70"/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99" name="Gerade Verbindung 71"/>
                    <p:cNvCxnSpPr/>
                    <p:nvPr/>
                  </p:nvCxnSpPr>
                  <p:spPr bwMode="auto">
                    <a:xfrm>
                      <a:off x="1509712" y="2466975"/>
                      <a:ext cx="1606453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97" name="Textfeld 96"/>
                  <p:cNvSpPr txBox="1"/>
                  <p:nvPr/>
                </p:nvSpPr>
                <p:spPr>
                  <a:xfrm>
                    <a:off x="1927651" y="2035374"/>
                    <a:ext cx="465705" cy="34380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Zeit</a:t>
                    </a:r>
                  </a:p>
                </p:txBody>
              </p:sp>
            </p:grpSp>
            <p:cxnSp>
              <p:nvCxnSpPr>
                <p:cNvPr id="95" name="Gerade Verbindung 67"/>
                <p:cNvCxnSpPr/>
                <p:nvPr/>
              </p:nvCxnSpPr>
              <p:spPr bwMode="auto">
                <a:xfrm>
                  <a:off x="6235196" y="1095375"/>
                  <a:ext cx="1362075" cy="523875"/>
                </a:xfrm>
                <a:prstGeom prst="line">
                  <a:avLst/>
                </a:prstGeom>
                <a:ln>
                  <a:solidFill>
                    <a:srgbClr val="C0000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93" name="Textfeld 92"/>
              <p:cNvSpPr txBox="1"/>
              <p:nvPr/>
            </p:nvSpPr>
            <p:spPr>
              <a:xfrm>
                <a:off x="5745144" y="719093"/>
                <a:ext cx="834010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r"/>
                <a:r>
                  <a:rPr lang="de-DE" sz="1400" dirty="0">
                    <a:solidFill>
                      <a:srgbClr val="003D6A"/>
                    </a:solidFill>
                  </a:rPr>
                  <a:t>Produkt-</a:t>
                </a:r>
              </a:p>
              <a:p>
                <a:pPr algn="r"/>
                <a:r>
                  <a:rPr lang="de-DE" sz="1400" dirty="0" err="1">
                    <a:solidFill>
                      <a:srgbClr val="003D6A"/>
                    </a:solidFill>
                  </a:rPr>
                  <a:t>lebens</a:t>
                </a:r>
                <a:r>
                  <a:rPr lang="de-DE" sz="1400" dirty="0">
                    <a:solidFill>
                      <a:srgbClr val="003D6A"/>
                    </a:solidFill>
                  </a:rPr>
                  <a:t>-</a:t>
                </a:r>
              </a:p>
              <a:p>
                <a:pPr algn="r"/>
                <a:r>
                  <a:rPr lang="de-DE" sz="1400" dirty="0" err="1">
                    <a:solidFill>
                      <a:srgbClr val="003D6A"/>
                    </a:solidFill>
                  </a:rPr>
                  <a:t>zyklus</a:t>
                </a:r>
                <a:endParaRPr lang="de-DE" sz="1400" dirty="0">
                  <a:solidFill>
                    <a:srgbClr val="003D6A"/>
                  </a:solidFill>
                </a:endParaRPr>
              </a:p>
            </p:txBody>
          </p:sp>
        </p:grpSp>
      </p:grpSp>
      <p:grpSp>
        <p:nvGrpSpPr>
          <p:cNvPr id="100" name="Gruppieren 43"/>
          <p:cNvGrpSpPr/>
          <p:nvPr/>
        </p:nvGrpSpPr>
        <p:grpSpPr>
          <a:xfrm>
            <a:off x="3248524" y="3091454"/>
            <a:ext cx="2419296" cy="1202400"/>
            <a:chOff x="1266801" y="3845342"/>
            <a:chExt cx="2644845" cy="1505092"/>
          </a:xfrm>
        </p:grpSpPr>
        <p:sp>
          <p:nvSpPr>
            <p:cNvPr id="101" name="Rechteck 100"/>
            <p:cNvSpPr/>
            <p:nvPr/>
          </p:nvSpPr>
          <p:spPr bwMode="auto">
            <a:xfrm>
              <a:off x="2257425" y="392430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102" name="Gruppieren 227"/>
            <p:cNvGrpSpPr/>
            <p:nvPr/>
          </p:nvGrpSpPr>
          <p:grpSpPr>
            <a:xfrm>
              <a:off x="1266801" y="3845342"/>
              <a:ext cx="2644845" cy="1505092"/>
              <a:chOff x="1266801" y="3845342"/>
              <a:chExt cx="2644845" cy="1505092"/>
            </a:xfrm>
          </p:grpSpPr>
          <p:grpSp>
            <p:nvGrpSpPr>
              <p:cNvPr id="103" name="Gruppieren 146"/>
              <p:cNvGrpSpPr/>
              <p:nvPr/>
            </p:nvGrpSpPr>
            <p:grpSpPr>
              <a:xfrm>
                <a:off x="1266801" y="3845342"/>
                <a:ext cx="2644845" cy="1505092"/>
                <a:chOff x="-71462" y="687388"/>
                <a:chExt cx="2644845" cy="1505092"/>
              </a:xfrm>
            </p:grpSpPr>
            <p:grpSp>
              <p:nvGrpSpPr>
                <p:cNvPr id="105" name="Gruppieren 43"/>
                <p:cNvGrpSpPr/>
                <p:nvPr/>
              </p:nvGrpSpPr>
              <p:grpSpPr>
                <a:xfrm>
                  <a:off x="881063" y="687388"/>
                  <a:ext cx="1692320" cy="1505092"/>
                  <a:chOff x="823913" y="696913"/>
                  <a:chExt cx="1692320" cy="1681263"/>
                </a:xfrm>
              </p:grpSpPr>
              <p:grpSp>
                <p:nvGrpSpPr>
                  <p:cNvPr id="107" name="Gruppieren 20"/>
                  <p:cNvGrpSpPr/>
                  <p:nvPr/>
                </p:nvGrpSpPr>
                <p:grpSpPr>
                  <a:xfrm>
                    <a:off x="823913" y="696913"/>
                    <a:ext cx="1692320" cy="1323975"/>
                    <a:chOff x="1509712" y="1028697"/>
                    <a:chExt cx="1692320" cy="1438278"/>
                  </a:xfrm>
                </p:grpSpPr>
                <p:cxnSp>
                  <p:nvCxnSpPr>
                    <p:cNvPr id="109" name="Gerade Verbindung 48"/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10" name="Gerade Verbindung 49"/>
                    <p:cNvCxnSpPr/>
                    <p:nvPr/>
                  </p:nvCxnSpPr>
                  <p:spPr bwMode="auto">
                    <a:xfrm>
                      <a:off x="1509712" y="2466975"/>
                      <a:ext cx="1692320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108" name="Textfeld 107"/>
                  <p:cNvSpPr txBox="1"/>
                  <p:nvPr/>
                </p:nvSpPr>
                <p:spPr>
                  <a:xfrm>
                    <a:off x="2010011" y="2034373"/>
                    <a:ext cx="457689" cy="34380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Zeit</a:t>
                    </a:r>
                  </a:p>
                </p:txBody>
              </p:sp>
            </p:grpSp>
            <p:sp>
              <p:nvSpPr>
                <p:cNvPr id="106" name="Textfeld 105"/>
                <p:cNvSpPr txBox="1"/>
                <p:nvPr/>
              </p:nvSpPr>
              <p:spPr>
                <a:xfrm>
                  <a:off x="-71462" y="713891"/>
                  <a:ext cx="939231" cy="30777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400" dirty="0">
                      <a:solidFill>
                        <a:srgbClr val="003D6A"/>
                      </a:solidFill>
                    </a:rPr>
                    <a:t>Nachfrage</a:t>
                  </a:r>
                </a:p>
              </p:txBody>
            </p:sp>
          </p:grpSp>
          <p:sp>
            <p:nvSpPr>
              <p:cNvPr id="104" name="Freihandform 103"/>
              <p:cNvSpPr/>
              <p:nvPr/>
            </p:nvSpPr>
            <p:spPr bwMode="auto">
              <a:xfrm>
                <a:off x="2276475" y="4216400"/>
                <a:ext cx="1371600" cy="584200"/>
              </a:xfrm>
              <a:custGeom>
                <a:avLst/>
                <a:gdLst>
                  <a:gd name="connsiteX0" fmla="*/ 0 w 1276350"/>
                  <a:gd name="connsiteY0" fmla="*/ 579437 h 579437"/>
                  <a:gd name="connsiteX1" fmla="*/ 247650 w 1276350"/>
                  <a:gd name="connsiteY1" fmla="*/ 360362 h 579437"/>
                  <a:gd name="connsiteX2" fmla="*/ 438150 w 1276350"/>
                  <a:gd name="connsiteY2" fmla="*/ 360362 h 579437"/>
                  <a:gd name="connsiteX3" fmla="*/ 590550 w 1276350"/>
                  <a:gd name="connsiteY3" fmla="*/ 169862 h 579437"/>
                  <a:gd name="connsiteX4" fmla="*/ 723900 w 1276350"/>
                  <a:gd name="connsiteY4" fmla="*/ 293687 h 579437"/>
                  <a:gd name="connsiteX5" fmla="*/ 828675 w 1276350"/>
                  <a:gd name="connsiteY5" fmla="*/ 36512 h 579437"/>
                  <a:gd name="connsiteX6" fmla="*/ 971550 w 1276350"/>
                  <a:gd name="connsiteY6" fmla="*/ 512762 h 579437"/>
                  <a:gd name="connsiteX7" fmla="*/ 1095375 w 1276350"/>
                  <a:gd name="connsiteY7" fmla="*/ 141287 h 579437"/>
                  <a:gd name="connsiteX8" fmla="*/ 1276350 w 1276350"/>
                  <a:gd name="connsiteY8" fmla="*/ 65087 h 579437"/>
                  <a:gd name="connsiteX0" fmla="*/ 0 w 1276350"/>
                  <a:gd name="connsiteY0" fmla="*/ 579437 h 579437"/>
                  <a:gd name="connsiteX1" fmla="*/ 247650 w 1276350"/>
                  <a:gd name="connsiteY1" fmla="*/ 360362 h 579437"/>
                  <a:gd name="connsiteX2" fmla="*/ 438150 w 1276350"/>
                  <a:gd name="connsiteY2" fmla="*/ 360362 h 579437"/>
                  <a:gd name="connsiteX3" fmla="*/ 590550 w 1276350"/>
                  <a:gd name="connsiteY3" fmla="*/ 169862 h 579437"/>
                  <a:gd name="connsiteX4" fmla="*/ 723900 w 1276350"/>
                  <a:gd name="connsiteY4" fmla="*/ 293687 h 579437"/>
                  <a:gd name="connsiteX5" fmla="*/ 828675 w 1276350"/>
                  <a:gd name="connsiteY5" fmla="*/ 36512 h 579437"/>
                  <a:gd name="connsiteX6" fmla="*/ 971550 w 1276350"/>
                  <a:gd name="connsiteY6" fmla="*/ 512762 h 579437"/>
                  <a:gd name="connsiteX7" fmla="*/ 1086751 w 1276350"/>
                  <a:gd name="connsiteY7" fmla="*/ 179387 h 579437"/>
                  <a:gd name="connsiteX8" fmla="*/ 1276350 w 1276350"/>
                  <a:gd name="connsiteY8" fmla="*/ 65087 h 579437"/>
                  <a:gd name="connsiteX0" fmla="*/ 0 w 1241854"/>
                  <a:gd name="connsiteY0" fmla="*/ 579437 h 579437"/>
                  <a:gd name="connsiteX1" fmla="*/ 247650 w 1241854"/>
                  <a:gd name="connsiteY1" fmla="*/ 360362 h 579437"/>
                  <a:gd name="connsiteX2" fmla="*/ 438150 w 1241854"/>
                  <a:gd name="connsiteY2" fmla="*/ 360362 h 579437"/>
                  <a:gd name="connsiteX3" fmla="*/ 590550 w 1241854"/>
                  <a:gd name="connsiteY3" fmla="*/ 169862 h 579437"/>
                  <a:gd name="connsiteX4" fmla="*/ 723900 w 1241854"/>
                  <a:gd name="connsiteY4" fmla="*/ 293687 h 579437"/>
                  <a:gd name="connsiteX5" fmla="*/ 828675 w 1241854"/>
                  <a:gd name="connsiteY5" fmla="*/ 36512 h 579437"/>
                  <a:gd name="connsiteX6" fmla="*/ 971550 w 1241854"/>
                  <a:gd name="connsiteY6" fmla="*/ 512762 h 579437"/>
                  <a:gd name="connsiteX7" fmla="*/ 1086751 w 1241854"/>
                  <a:gd name="connsiteY7" fmla="*/ 179387 h 579437"/>
                  <a:gd name="connsiteX8" fmla="*/ 1241854 w 1241854"/>
                  <a:gd name="connsiteY8" fmla="*/ 112712 h 579437"/>
                  <a:gd name="connsiteX0" fmla="*/ 0 w 1241854"/>
                  <a:gd name="connsiteY0" fmla="*/ 584200 h 584200"/>
                  <a:gd name="connsiteX1" fmla="*/ 247650 w 1241854"/>
                  <a:gd name="connsiteY1" fmla="*/ 365125 h 584200"/>
                  <a:gd name="connsiteX2" fmla="*/ 438150 w 1241854"/>
                  <a:gd name="connsiteY2" fmla="*/ 365125 h 584200"/>
                  <a:gd name="connsiteX3" fmla="*/ 590550 w 1241854"/>
                  <a:gd name="connsiteY3" fmla="*/ 174625 h 584200"/>
                  <a:gd name="connsiteX4" fmla="*/ 723900 w 1241854"/>
                  <a:gd name="connsiteY4" fmla="*/ 298450 h 584200"/>
                  <a:gd name="connsiteX5" fmla="*/ 828675 w 1241854"/>
                  <a:gd name="connsiteY5" fmla="*/ 41275 h 584200"/>
                  <a:gd name="connsiteX6" fmla="*/ 980174 w 1241854"/>
                  <a:gd name="connsiteY6" fmla="*/ 546100 h 584200"/>
                  <a:gd name="connsiteX7" fmla="*/ 1086751 w 1241854"/>
                  <a:gd name="connsiteY7" fmla="*/ 184150 h 584200"/>
                  <a:gd name="connsiteX8" fmla="*/ 1241854 w 1241854"/>
                  <a:gd name="connsiteY8" fmla="*/ 117475 h 584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41854" h="584200">
                    <a:moveTo>
                      <a:pt x="0" y="584200"/>
                    </a:moveTo>
                    <a:cubicBezTo>
                      <a:pt x="87312" y="492918"/>
                      <a:pt x="174625" y="401637"/>
                      <a:pt x="247650" y="365125"/>
                    </a:cubicBezTo>
                    <a:cubicBezTo>
                      <a:pt x="320675" y="328613"/>
                      <a:pt x="381000" y="396875"/>
                      <a:pt x="438150" y="365125"/>
                    </a:cubicBezTo>
                    <a:cubicBezTo>
                      <a:pt x="495300" y="333375"/>
                      <a:pt x="542925" y="185737"/>
                      <a:pt x="590550" y="174625"/>
                    </a:cubicBezTo>
                    <a:cubicBezTo>
                      <a:pt x="638175" y="163513"/>
                      <a:pt x="684213" y="320675"/>
                      <a:pt x="723900" y="298450"/>
                    </a:cubicBezTo>
                    <a:cubicBezTo>
                      <a:pt x="763587" y="276225"/>
                      <a:pt x="785963" y="0"/>
                      <a:pt x="828675" y="41275"/>
                    </a:cubicBezTo>
                    <a:cubicBezTo>
                      <a:pt x="871387" y="82550"/>
                      <a:pt x="937161" y="522288"/>
                      <a:pt x="980174" y="546100"/>
                    </a:cubicBezTo>
                    <a:cubicBezTo>
                      <a:pt x="1023187" y="569912"/>
                      <a:pt x="1043138" y="255587"/>
                      <a:pt x="1086751" y="184150"/>
                    </a:cubicBezTo>
                    <a:cubicBezTo>
                      <a:pt x="1130364" y="112713"/>
                      <a:pt x="1176766" y="118269"/>
                      <a:pt x="1241854" y="117475"/>
                    </a:cubicBezTo>
                  </a:path>
                </a:pathLst>
              </a:custGeom>
              <a:ln>
                <a:solidFill>
                  <a:srgbClr val="C00000"/>
                </a:solidFill>
                <a:headEnd type="none" w="med" len="med"/>
                <a:tailEnd type="none" w="med" len="med"/>
              </a:ln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58261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de-DE" sz="1100" b="0" i="0" u="none" strike="noStrike" cap="none" normalizeH="0" baseline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Arial" charset="0"/>
                </a:endParaRPr>
              </a:p>
            </p:txBody>
          </p:sp>
        </p:grpSp>
      </p:grpSp>
      <p:grpSp>
        <p:nvGrpSpPr>
          <p:cNvPr id="111" name="Gruppieren 54"/>
          <p:cNvGrpSpPr/>
          <p:nvPr/>
        </p:nvGrpSpPr>
        <p:grpSpPr>
          <a:xfrm>
            <a:off x="6268187" y="3081129"/>
            <a:ext cx="2550362" cy="1202400"/>
            <a:chOff x="4552150" y="3826292"/>
            <a:chExt cx="2837528" cy="1498607"/>
          </a:xfrm>
        </p:grpSpPr>
        <p:sp>
          <p:nvSpPr>
            <p:cNvPr id="112" name="Rechteck 111"/>
            <p:cNvSpPr/>
            <p:nvPr/>
          </p:nvSpPr>
          <p:spPr bwMode="auto">
            <a:xfrm>
              <a:off x="5724525" y="390525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113" name="Gruppieren 226"/>
            <p:cNvGrpSpPr/>
            <p:nvPr/>
          </p:nvGrpSpPr>
          <p:grpSpPr>
            <a:xfrm>
              <a:off x="4552150" y="3826292"/>
              <a:ext cx="2837528" cy="1498607"/>
              <a:chOff x="4561675" y="3645317"/>
              <a:chExt cx="2837528" cy="1498607"/>
            </a:xfrm>
          </p:grpSpPr>
          <p:grpSp>
            <p:nvGrpSpPr>
              <p:cNvPr id="114" name="Gruppieren 146"/>
              <p:cNvGrpSpPr/>
              <p:nvPr/>
            </p:nvGrpSpPr>
            <p:grpSpPr>
              <a:xfrm>
                <a:off x="4561675" y="3645317"/>
                <a:ext cx="2837528" cy="1498607"/>
                <a:chOff x="-234163" y="687388"/>
                <a:chExt cx="2837528" cy="1498607"/>
              </a:xfrm>
            </p:grpSpPr>
            <p:grpSp>
              <p:nvGrpSpPr>
                <p:cNvPr id="116" name="Gruppieren 43"/>
                <p:cNvGrpSpPr/>
                <p:nvPr/>
              </p:nvGrpSpPr>
              <p:grpSpPr>
                <a:xfrm>
                  <a:off x="881063" y="687388"/>
                  <a:ext cx="1722302" cy="1498607"/>
                  <a:chOff x="823913" y="696913"/>
                  <a:chExt cx="1722302" cy="1674020"/>
                </a:xfrm>
              </p:grpSpPr>
              <p:grpSp>
                <p:nvGrpSpPr>
                  <p:cNvPr id="118" name="Gruppieren 20"/>
                  <p:cNvGrpSpPr/>
                  <p:nvPr/>
                </p:nvGrpSpPr>
                <p:grpSpPr>
                  <a:xfrm>
                    <a:off x="823913" y="696913"/>
                    <a:ext cx="1722302" cy="1323975"/>
                    <a:chOff x="1509712" y="1028697"/>
                    <a:chExt cx="1722302" cy="1438278"/>
                  </a:xfrm>
                </p:grpSpPr>
                <p:cxnSp>
                  <p:nvCxnSpPr>
                    <p:cNvPr id="120" name="Gerade Verbindung 59"/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21" name="Gerade Verbindung 60"/>
                    <p:cNvCxnSpPr/>
                    <p:nvPr/>
                  </p:nvCxnSpPr>
                  <p:spPr bwMode="auto">
                    <a:xfrm>
                      <a:off x="1509712" y="2466975"/>
                      <a:ext cx="1722302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119" name="Textfeld 118"/>
                  <p:cNvSpPr txBox="1"/>
                  <p:nvPr/>
                </p:nvSpPr>
                <p:spPr>
                  <a:xfrm>
                    <a:off x="2030636" y="2027130"/>
                    <a:ext cx="465705" cy="34380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400" dirty="0">
                        <a:solidFill>
                          <a:srgbClr val="003D6A"/>
                        </a:solidFill>
                      </a:rPr>
                      <a:t>Zeit</a:t>
                    </a:r>
                  </a:p>
                </p:txBody>
              </p:sp>
            </p:grpSp>
            <p:sp>
              <p:nvSpPr>
                <p:cNvPr id="117" name="Textfeld 116"/>
                <p:cNvSpPr txBox="1"/>
                <p:nvPr/>
              </p:nvSpPr>
              <p:spPr>
                <a:xfrm>
                  <a:off x="-234163" y="719303"/>
                  <a:ext cx="1119986" cy="52321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r"/>
                  <a:r>
                    <a:rPr lang="de-DE" sz="1400" dirty="0">
                      <a:solidFill>
                        <a:srgbClr val="003D6A"/>
                      </a:solidFill>
                    </a:rPr>
                    <a:t>Globaler</a:t>
                  </a:r>
                </a:p>
                <a:p>
                  <a:pPr algn="r"/>
                  <a:r>
                    <a:rPr lang="de-DE" sz="1400" dirty="0">
                      <a:solidFill>
                        <a:srgbClr val="003D6A"/>
                      </a:solidFill>
                    </a:rPr>
                    <a:t>Wettbewerb</a:t>
                  </a:r>
                </a:p>
              </p:txBody>
            </p:sp>
          </p:grpSp>
          <p:cxnSp>
            <p:nvCxnSpPr>
              <p:cNvPr id="115" name="Gerade Verbindung 54"/>
              <p:cNvCxnSpPr/>
              <p:nvPr/>
            </p:nvCxnSpPr>
            <p:spPr bwMode="auto">
              <a:xfrm flipV="1">
                <a:off x="5848350" y="3987703"/>
                <a:ext cx="1343025" cy="352425"/>
              </a:xfrm>
              <a:prstGeom prst="line">
                <a:avLst/>
              </a:prstGeom>
              <a:ln>
                <a:solidFill>
                  <a:srgbClr val="C00000"/>
                </a:solidFill>
                <a:headEnd type="none" w="med" len="med"/>
                <a:tailEnd type="none" w="med" len="med"/>
              </a:ln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23" name="Gruppieren 241"/>
          <p:cNvGrpSpPr/>
          <p:nvPr/>
        </p:nvGrpSpPr>
        <p:grpSpPr>
          <a:xfrm>
            <a:off x="6192037" y="1508925"/>
            <a:ext cx="2738707" cy="1202400"/>
            <a:chOff x="4557443" y="2324100"/>
            <a:chExt cx="2738707" cy="1404368"/>
          </a:xfrm>
        </p:grpSpPr>
        <p:sp>
          <p:nvSpPr>
            <p:cNvPr id="125" name="Rechteck 124"/>
            <p:cNvSpPr/>
            <p:nvPr/>
          </p:nvSpPr>
          <p:spPr bwMode="auto">
            <a:xfrm>
              <a:off x="5695950" y="232410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126" name="Gruppieren 146"/>
            <p:cNvGrpSpPr/>
            <p:nvPr/>
          </p:nvGrpSpPr>
          <p:grpSpPr>
            <a:xfrm>
              <a:off x="4557443" y="2371776"/>
              <a:ext cx="2638883" cy="1356692"/>
              <a:chOff x="-209820" y="811398"/>
              <a:chExt cx="2638883" cy="1356692"/>
            </a:xfrm>
          </p:grpSpPr>
          <p:grpSp>
            <p:nvGrpSpPr>
              <p:cNvPr id="127" name="Gruppieren 43"/>
              <p:cNvGrpSpPr/>
              <p:nvPr/>
            </p:nvGrpSpPr>
            <p:grpSpPr>
              <a:xfrm>
                <a:off x="881062" y="811398"/>
                <a:ext cx="1548001" cy="1356692"/>
                <a:chOff x="823912" y="835439"/>
                <a:chExt cx="1548001" cy="1515493"/>
              </a:xfrm>
            </p:grpSpPr>
            <p:grpSp>
              <p:nvGrpSpPr>
                <p:cNvPr id="129" name="Gruppieren 20"/>
                <p:cNvGrpSpPr/>
                <p:nvPr/>
              </p:nvGrpSpPr>
              <p:grpSpPr>
                <a:xfrm>
                  <a:off x="823912" y="835439"/>
                  <a:ext cx="1548001" cy="1185448"/>
                  <a:chOff x="1509711" y="1179183"/>
                  <a:chExt cx="1548001" cy="1287792"/>
                </a:xfrm>
              </p:grpSpPr>
              <p:cxnSp>
                <p:nvCxnSpPr>
                  <p:cNvPr id="131" name="Gerade Verbindung 37"/>
                  <p:cNvCxnSpPr/>
                  <p:nvPr/>
                </p:nvCxnSpPr>
                <p:spPr bwMode="auto">
                  <a:xfrm rot="16200000" flipH="1">
                    <a:off x="868197" y="1820697"/>
                    <a:ext cx="1287792" cy="4763"/>
                  </a:xfrm>
                  <a:prstGeom prst="line">
                    <a:avLst/>
                  </a:prstGeom>
                  <a:ln w="19050">
                    <a:solidFill>
                      <a:srgbClr val="003D6A"/>
                    </a:solidFill>
                    <a:headEnd type="stealth" w="med" len="med"/>
                    <a:tailEnd type="none" w="med" len="med"/>
                  </a:ln>
                  <a:effectLst/>
                </p:spPr>
                <p:style>
                  <a:lnRef idx="2">
                    <a:schemeClr val="accent6"/>
                  </a:lnRef>
                  <a:fillRef idx="0">
                    <a:schemeClr val="accent6"/>
                  </a:fillRef>
                  <a:effectRef idx="1">
                    <a:schemeClr val="accent6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2" name="Gerade Verbindung 38"/>
                  <p:cNvCxnSpPr/>
                  <p:nvPr/>
                </p:nvCxnSpPr>
                <p:spPr bwMode="auto">
                  <a:xfrm>
                    <a:off x="1509712" y="2466975"/>
                    <a:ext cx="1548000" cy="0"/>
                  </a:xfrm>
                  <a:prstGeom prst="line">
                    <a:avLst/>
                  </a:prstGeom>
                  <a:ln w="19050">
                    <a:solidFill>
                      <a:srgbClr val="003D6A"/>
                    </a:solidFill>
                    <a:headEnd type="none" w="med" len="med"/>
                    <a:tailEnd type="stealth" w="med" len="med"/>
                  </a:ln>
                  <a:effectLst/>
                </p:spPr>
                <p:style>
                  <a:lnRef idx="2">
                    <a:schemeClr val="accent6"/>
                  </a:lnRef>
                  <a:fillRef idx="0">
                    <a:schemeClr val="accent6"/>
                  </a:fillRef>
                  <a:effectRef idx="1">
                    <a:schemeClr val="accent6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130" name="Textfeld 129"/>
                <p:cNvSpPr txBox="1"/>
                <p:nvPr/>
              </p:nvSpPr>
              <p:spPr>
                <a:xfrm>
                  <a:off x="1893637" y="2007130"/>
                  <a:ext cx="457689" cy="34380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400" dirty="0">
                      <a:solidFill>
                        <a:srgbClr val="003D6A"/>
                      </a:solidFill>
                    </a:rPr>
                    <a:t>Zeit</a:t>
                  </a:r>
                </a:p>
              </p:txBody>
            </p:sp>
          </p:grpSp>
          <p:sp>
            <p:nvSpPr>
              <p:cNvPr id="128" name="Textfeld 127"/>
              <p:cNvSpPr txBox="1"/>
              <p:nvPr/>
            </p:nvSpPr>
            <p:spPr>
              <a:xfrm>
                <a:off x="-209820" y="828868"/>
                <a:ext cx="107741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r"/>
                <a:r>
                  <a:rPr lang="de-DE" sz="1400" dirty="0">
                    <a:solidFill>
                      <a:srgbClr val="003D6A"/>
                    </a:solidFill>
                  </a:rPr>
                  <a:t>Benötigte</a:t>
                </a:r>
              </a:p>
              <a:p>
                <a:pPr algn="r"/>
                <a:r>
                  <a:rPr lang="de-DE" sz="1400" dirty="0">
                    <a:solidFill>
                      <a:srgbClr val="003D6A"/>
                    </a:solidFill>
                  </a:rPr>
                  <a:t>Genauigkeit</a:t>
                </a:r>
              </a:p>
            </p:txBody>
          </p:sp>
        </p:grpSp>
      </p:grpSp>
      <p:cxnSp>
        <p:nvCxnSpPr>
          <p:cNvPr id="133" name="Gerade Verbindung 54"/>
          <p:cNvCxnSpPr/>
          <p:nvPr/>
        </p:nvCxnSpPr>
        <p:spPr bwMode="auto">
          <a:xfrm flipV="1">
            <a:off x="7409901" y="1787155"/>
            <a:ext cx="1207107" cy="280434"/>
          </a:xfrm>
          <a:prstGeom prst="line">
            <a:avLst/>
          </a:prstGeom>
          <a:ln>
            <a:solidFill>
              <a:srgbClr val="C00000"/>
            </a:solidFill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Textfeld 6"/>
          <p:cNvSpPr txBox="1"/>
          <p:nvPr/>
        </p:nvSpPr>
        <p:spPr>
          <a:xfrm>
            <a:off x="2416719" y="5160235"/>
            <a:ext cx="4522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3D6A"/>
                </a:solidFill>
              </a:rPr>
              <a:t>Zunehmende Bedeutung des Umrüstvorgangs</a:t>
            </a:r>
          </a:p>
        </p:txBody>
      </p:sp>
      <p:sp>
        <p:nvSpPr>
          <p:cNvPr id="71" name="Rechteck 70"/>
          <p:cNvSpPr/>
          <p:nvPr/>
        </p:nvSpPr>
        <p:spPr>
          <a:xfrm>
            <a:off x="257946" y="292025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5" name="Rechteck 74"/>
          <p:cNvSpPr/>
          <p:nvPr/>
        </p:nvSpPr>
        <p:spPr>
          <a:xfrm>
            <a:off x="3230410" y="134317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79" name="Rechteck 78"/>
          <p:cNvSpPr/>
          <p:nvPr/>
        </p:nvSpPr>
        <p:spPr>
          <a:xfrm>
            <a:off x="260511" y="1339736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80" name="Rechteck 79"/>
          <p:cNvSpPr/>
          <p:nvPr/>
        </p:nvSpPr>
        <p:spPr>
          <a:xfrm>
            <a:off x="6202874" y="292025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83" name="Rechteck 82"/>
          <p:cNvSpPr/>
          <p:nvPr/>
        </p:nvSpPr>
        <p:spPr>
          <a:xfrm>
            <a:off x="3230410" y="292025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124" name="Rechteck 123"/>
          <p:cNvSpPr/>
          <p:nvPr/>
        </p:nvSpPr>
        <p:spPr>
          <a:xfrm>
            <a:off x="6196379" y="1343177"/>
            <a:ext cx="2700000" cy="1438517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</p:spTree>
    <p:extLst>
      <p:ext uri="{BB962C8B-B14F-4D97-AF65-F5344CB8AC3E}">
        <p14:creationId xmlns:p14="http://schemas.microsoft.com/office/powerpoint/2010/main" val="406200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– der Rüstzeitoptimierer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grpSp>
        <p:nvGrpSpPr>
          <p:cNvPr id="7" name="Gruppieren 6"/>
          <p:cNvGrpSpPr/>
          <p:nvPr/>
        </p:nvGrpSpPr>
        <p:grpSpPr>
          <a:xfrm>
            <a:off x="1212842" y="1546351"/>
            <a:ext cx="6718317" cy="3765299"/>
            <a:chOff x="1239561" y="1872612"/>
            <a:chExt cx="6718317" cy="376529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3" name="Grafik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39561" y="1872612"/>
              <a:ext cx="6718317" cy="3765299"/>
            </a:xfrm>
            <a:prstGeom prst="rect">
              <a:avLst/>
            </a:prstGeom>
          </p:spPr>
        </p:pic>
        <p:sp>
          <p:nvSpPr>
            <p:cNvPr id="6" name="Ellipse 5">
              <a:hlinkClick r:id="rId4" action="ppaction://hlinkfile"/>
            </p:cNvPr>
            <p:cNvSpPr/>
            <p:nvPr/>
          </p:nvSpPr>
          <p:spPr>
            <a:xfrm>
              <a:off x="4040720" y="3071452"/>
              <a:ext cx="1116000" cy="1116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" name="Gleichschenkliges Dreieck 4">
              <a:hlinkClick r:id="rId4" action="ppaction://hlinkfile"/>
            </p:cNvPr>
            <p:cNvSpPr/>
            <p:nvPr/>
          </p:nvSpPr>
          <p:spPr>
            <a:xfrm rot="5400000">
              <a:off x="4292720" y="3377452"/>
              <a:ext cx="612000" cy="504000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2231990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" name="Diagramm 3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31204173"/>
              </p:ext>
            </p:extLst>
          </p:nvPr>
        </p:nvGraphicFramePr>
        <p:xfrm>
          <a:off x="1001486" y="1480457"/>
          <a:ext cx="6215869" cy="39468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Einsparpotential Rüsten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grpSp>
        <p:nvGrpSpPr>
          <p:cNvPr id="6" name="Gruppieren 5"/>
          <p:cNvGrpSpPr/>
          <p:nvPr/>
        </p:nvGrpSpPr>
        <p:grpSpPr>
          <a:xfrm>
            <a:off x="534721" y="1266678"/>
            <a:ext cx="8074557" cy="4553246"/>
            <a:chOff x="561443" y="1419844"/>
            <a:chExt cx="8074557" cy="4553246"/>
          </a:xfrm>
        </p:grpSpPr>
        <p:sp>
          <p:nvSpPr>
            <p:cNvPr id="18" name="Rechtwinkliges Dreieck 17"/>
            <p:cNvSpPr/>
            <p:nvPr/>
          </p:nvSpPr>
          <p:spPr>
            <a:xfrm rot="21247969" flipH="1">
              <a:off x="771312" y="2144394"/>
              <a:ext cx="6956692" cy="2699717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53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" name="Textfeld 7"/>
            <p:cNvSpPr txBox="1"/>
            <p:nvPr/>
          </p:nvSpPr>
          <p:spPr>
            <a:xfrm>
              <a:off x="3423188" y="5580442"/>
              <a:ext cx="193886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200" dirty="0">
                  <a:solidFill>
                    <a:srgbClr val="003D6A"/>
                  </a:solidFill>
                </a:rPr>
                <a:t>Anzahl Rüstvorgänge</a:t>
              </a:r>
            </a:p>
          </p:txBody>
        </p:sp>
        <p:sp>
          <p:nvSpPr>
            <p:cNvPr id="19" name="Rechteck 18"/>
            <p:cNvSpPr/>
            <p:nvPr/>
          </p:nvSpPr>
          <p:spPr>
            <a:xfrm>
              <a:off x="1325744" y="5080662"/>
              <a:ext cx="865857" cy="27249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0" name="Rechteck 29"/>
            <p:cNvSpPr/>
            <p:nvPr/>
          </p:nvSpPr>
          <p:spPr>
            <a:xfrm>
              <a:off x="561443" y="1419844"/>
              <a:ext cx="8074557" cy="4553246"/>
            </a:xfrm>
            <a:prstGeom prst="rect">
              <a:avLst/>
            </a:prstGeom>
            <a:noFill/>
            <a:ln>
              <a:solidFill>
                <a:srgbClr val="003D6A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Textfeld 24"/>
            <p:cNvSpPr txBox="1"/>
            <p:nvPr/>
          </p:nvSpPr>
          <p:spPr>
            <a:xfrm rot="16200000">
              <a:off x="-155570" y="3412142"/>
              <a:ext cx="193886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200" dirty="0">
                  <a:solidFill>
                    <a:srgbClr val="003D6A"/>
                  </a:solidFill>
                </a:rPr>
                <a:t>Rüstkosten [€]</a:t>
              </a:r>
            </a:p>
          </p:txBody>
        </p:sp>
        <p:sp>
          <p:nvSpPr>
            <p:cNvPr id="22" name="Rechteck 21"/>
            <p:cNvSpPr/>
            <p:nvPr/>
          </p:nvSpPr>
          <p:spPr>
            <a:xfrm>
              <a:off x="693936" y="4845502"/>
              <a:ext cx="825547" cy="4139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6" name="Rechteck 25"/>
            <p:cNvSpPr/>
            <p:nvPr/>
          </p:nvSpPr>
          <p:spPr>
            <a:xfrm>
              <a:off x="1437756" y="4384431"/>
              <a:ext cx="774467" cy="7977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" name="Textfeld 2"/>
            <p:cNvSpPr txBox="1"/>
            <p:nvPr/>
          </p:nvSpPr>
          <p:spPr>
            <a:xfrm>
              <a:off x="1226062" y="5083000"/>
              <a:ext cx="68871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100" dirty="0">
                  <a:solidFill>
                    <a:srgbClr val="003D6A"/>
                  </a:solidFill>
                </a:rPr>
                <a:t>0</a:t>
              </a:r>
            </a:p>
          </p:txBody>
        </p:sp>
        <p:cxnSp>
          <p:nvCxnSpPr>
            <p:cNvPr id="27" name="Gerader Verbinder 26"/>
            <p:cNvCxnSpPr/>
            <p:nvPr/>
          </p:nvCxnSpPr>
          <p:spPr>
            <a:xfrm>
              <a:off x="1486145" y="5216620"/>
              <a:ext cx="5616000" cy="0"/>
            </a:xfrm>
            <a:prstGeom prst="line">
              <a:avLst/>
            </a:prstGeom>
            <a:ln w="19050">
              <a:solidFill>
                <a:schemeClr val="bg1">
                  <a:lumMod val="85000"/>
                </a:schemeClr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Rechteck 19"/>
          <p:cNvSpPr/>
          <p:nvPr/>
        </p:nvSpPr>
        <p:spPr>
          <a:xfrm>
            <a:off x="6415412" y="1686439"/>
            <a:ext cx="1420452" cy="27707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23" name="Gerader Verbinder 22"/>
          <p:cNvCxnSpPr/>
          <p:nvPr/>
        </p:nvCxnSpPr>
        <p:spPr>
          <a:xfrm>
            <a:off x="6109123" y="2780873"/>
            <a:ext cx="972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Gerader Verbinder 27"/>
          <p:cNvCxnSpPr/>
          <p:nvPr/>
        </p:nvCxnSpPr>
        <p:spPr>
          <a:xfrm>
            <a:off x="6417971" y="2196218"/>
            <a:ext cx="648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Gerader Verbinder 31"/>
          <p:cNvCxnSpPr/>
          <p:nvPr/>
        </p:nvCxnSpPr>
        <p:spPr>
          <a:xfrm>
            <a:off x="6372833" y="3338389"/>
            <a:ext cx="720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Gerader Verbinder 32"/>
          <p:cNvCxnSpPr/>
          <p:nvPr/>
        </p:nvCxnSpPr>
        <p:spPr>
          <a:xfrm>
            <a:off x="6384785" y="3916852"/>
            <a:ext cx="684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Gerader Verbinder 33"/>
          <p:cNvCxnSpPr/>
          <p:nvPr/>
        </p:nvCxnSpPr>
        <p:spPr>
          <a:xfrm>
            <a:off x="1516614" y="4471581"/>
            <a:ext cx="684000" cy="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feld 6"/>
          <p:cNvSpPr txBox="1"/>
          <p:nvPr/>
        </p:nvSpPr>
        <p:spPr>
          <a:xfrm>
            <a:off x="7073286" y="1932707"/>
            <a:ext cx="1786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3D6A"/>
                </a:solidFill>
              </a:rPr>
              <a:t>Rüstkosten </a:t>
            </a:r>
          </a:p>
          <a:p>
            <a:r>
              <a:rPr lang="de-DE" sz="1400" b="1" dirty="0">
                <a:solidFill>
                  <a:srgbClr val="C00000"/>
                </a:solidFill>
              </a:rPr>
              <a:t>ohne VERO-S</a:t>
            </a:r>
          </a:p>
        </p:txBody>
      </p:sp>
      <p:sp>
        <p:nvSpPr>
          <p:cNvPr id="38" name="Textfeld 37"/>
          <p:cNvSpPr txBox="1"/>
          <p:nvPr/>
        </p:nvSpPr>
        <p:spPr>
          <a:xfrm>
            <a:off x="7082425" y="4232633"/>
            <a:ext cx="1786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3D6A"/>
                </a:solidFill>
              </a:rPr>
              <a:t>Rüstkosten </a:t>
            </a:r>
          </a:p>
          <a:p>
            <a:r>
              <a:rPr lang="de-DE" sz="1400" b="1" dirty="0">
                <a:solidFill>
                  <a:srgbClr val="009EE3"/>
                </a:solidFill>
              </a:rPr>
              <a:t>mit VERO-S</a:t>
            </a:r>
          </a:p>
        </p:txBody>
      </p:sp>
    </p:spTree>
    <p:extLst>
      <p:ext uri="{BB962C8B-B14F-4D97-AF65-F5344CB8AC3E}">
        <p14:creationId xmlns:p14="http://schemas.microsoft.com/office/powerpoint/2010/main" val="3847219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Amortisation</a:t>
            </a:r>
            <a:endParaRPr lang="de-DE" sz="2000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5" name="Inhaltsplatzhalter 2"/>
          <p:cNvSpPr>
            <a:spLocks noGrp="1"/>
          </p:cNvSpPr>
          <p:nvPr>
            <p:ph sz="quarter" idx="10"/>
          </p:nvPr>
        </p:nvSpPr>
        <p:spPr>
          <a:xfrm>
            <a:off x="561443" y="3715942"/>
            <a:ext cx="3268632" cy="1764329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dirty="0"/>
              <a:t>Selbst bei älteren Maschinen amortisiert sich die Investition in SCHUNK VERO-S Nullpunktspanntechnik nach kürzester Zeit.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Vorhandene Vorrichtungen können durch das Einbringen von Spannbolzen weiterverwendet werden.</a:t>
            </a:r>
          </a:p>
        </p:txBody>
      </p:sp>
      <p:pic>
        <p:nvPicPr>
          <p:cNvPr id="8" name="Grafik 7"/>
          <p:cNvPicPr>
            <a:picLocks noChangeAspect="1"/>
          </p:cNvPicPr>
          <p:nvPr/>
        </p:nvPicPr>
        <p:blipFill rotWithShape="1">
          <a:blip r:embed="rId2"/>
          <a:srcRect t="8841" r="1035" b="2884"/>
          <a:stretch/>
        </p:blipFill>
        <p:spPr>
          <a:xfrm>
            <a:off x="561443" y="1273260"/>
            <a:ext cx="3268632" cy="228429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7" name="Tabel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3294115"/>
              </p:ext>
            </p:extLst>
          </p:nvPr>
        </p:nvGraphicFramePr>
        <p:xfrm>
          <a:off x="4598720" y="1264607"/>
          <a:ext cx="3951821" cy="41286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52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33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433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06100">
                <a:tc>
                  <a:txBody>
                    <a:bodyPr/>
                    <a:lstStyle/>
                    <a:p>
                      <a:r>
                        <a:rPr lang="de-DE" sz="1200" dirty="0"/>
                        <a:t>VERO-S Rüstkostenrechner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/>
                        <a:t>Fall 1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/>
                        <a:t>Fall 2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1496">
                <a:tc>
                  <a:txBody>
                    <a:bodyPr/>
                    <a:lstStyle/>
                    <a:p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Investition in SCHUNK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VERO-S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[€]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10.000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Zeit pro Rüstvorgang ohne VERO-S [min]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Zeit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pro Rüstvorgang</a:t>
                      </a: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 mit VERO-S [min]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Maschinenkosten [€/h]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Rüstvorgänge pro Tag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Arbeitstage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pro Monat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Arbeitstage pro Jahr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240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610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dirty="0">
                          <a:solidFill>
                            <a:schemeClr val="bg1"/>
                          </a:solidFill>
                        </a:rPr>
                        <a:t>Amortisation</a:t>
                      </a:r>
                      <a:r>
                        <a:rPr lang="de-DE" sz="1200" b="1" baseline="0" dirty="0">
                          <a:solidFill>
                            <a:schemeClr val="bg1"/>
                          </a:solidFill>
                        </a:rPr>
                        <a:t>szeit</a:t>
                      </a:r>
                      <a:endParaRPr lang="de-DE" sz="12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3D6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Umrüstvorgänge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250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Arbeitstage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87654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Monate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2,5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5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0610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dirty="0">
                          <a:solidFill>
                            <a:srgbClr val="003D6A"/>
                          </a:solidFill>
                        </a:rPr>
                        <a:t>Jahre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dirty="0">
                          <a:solidFill>
                            <a:srgbClr val="003D6A"/>
                          </a:solidFill>
                        </a:rPr>
                        <a:t>0,21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1" dirty="0">
                          <a:solidFill>
                            <a:srgbClr val="003D6A"/>
                          </a:solidFill>
                        </a:rPr>
                        <a:t>0,42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845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el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7367263"/>
              </p:ext>
            </p:extLst>
          </p:nvPr>
        </p:nvGraphicFramePr>
        <p:xfrm>
          <a:off x="540374" y="1604459"/>
          <a:ext cx="8007425" cy="32347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46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76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68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8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50400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2432754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1008337">
                <a:tc rowSpan="3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Einzugskraft [N]</a:t>
                      </a:r>
                    </a:p>
                  </a:txBody>
                  <a:tcPr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7">
                  <a:txBody>
                    <a:bodyPr/>
                    <a:lstStyle/>
                    <a:p>
                      <a:pPr algn="ctr"/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Haltekraft [N]</a:t>
                      </a:r>
                    </a:p>
                  </a:txBody>
                  <a:tcPr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empfohlene Maschinen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6468">
                <a:tc v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Ohne</a:t>
                      </a:r>
                      <a:r>
                        <a:rPr lang="de-DE" sz="1000" b="0" baseline="0" dirty="0">
                          <a:solidFill>
                            <a:srgbClr val="003D6A"/>
                          </a:solidFill>
                        </a:rPr>
                        <a:t> Turbo</a:t>
                      </a:r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Mit Turbo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SPx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</a:t>
                      </a:r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mikro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10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SPx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mini 20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 err="1">
                          <a:solidFill>
                            <a:srgbClr val="003D6A"/>
                          </a:solidFill>
                        </a:rPr>
                        <a:t>SPx</a:t>
                      </a: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 40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de-DE" b="1" dirty="0"/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2532">
                <a:tc v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D9D9">
                        <a:alpha val="60000"/>
                      </a:srgb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D9D9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M3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M4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M6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M8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M10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M12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="0" dirty="0">
                          <a:solidFill>
                            <a:srgbClr val="003D6A"/>
                          </a:solidFill>
                        </a:rPr>
                        <a:t>M16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AEAEA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4349">
                <a:tc>
                  <a:txBody>
                    <a:bodyPr/>
                    <a:lstStyle/>
                    <a:p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NSE </a:t>
                      </a:r>
                      <a:r>
                        <a:rPr lang="de-DE" sz="1000" b="1" dirty="0" err="1">
                          <a:solidFill>
                            <a:srgbClr val="003D6A"/>
                          </a:solidFill>
                        </a:rPr>
                        <a:t>mikro</a:t>
                      </a:r>
                      <a:endParaRPr lang="de-DE" sz="1000" b="1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150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400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3.000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5.000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de-DE" dirty="0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4349">
                <a:tc>
                  <a:txBody>
                    <a:bodyPr/>
                    <a:lstStyle/>
                    <a:p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NSE mini 90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500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1.500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15.000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25.000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gridSpan="3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de-DE" dirty="0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4349">
                <a:tc>
                  <a:txBody>
                    <a:bodyPr/>
                    <a:lstStyle/>
                    <a:p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NSE mini 90-25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1.500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6.000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4349">
                <a:tc>
                  <a:txBody>
                    <a:bodyPr/>
                    <a:lstStyle/>
                    <a:p>
                      <a:r>
                        <a:rPr lang="de-DE" sz="1000" b="1" dirty="0">
                          <a:solidFill>
                            <a:srgbClr val="003D6A"/>
                          </a:solidFill>
                        </a:rPr>
                        <a:t>NSE3 138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8.000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28.000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de-DE" sz="9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de-DE" sz="1000" b="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35.000</a:t>
                      </a:r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50.000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900" b="0" dirty="0">
                          <a:solidFill>
                            <a:srgbClr val="003D6A"/>
                          </a:solidFill>
                        </a:rPr>
                        <a:t>75.000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de-DE" dirty="0"/>
                    </a:p>
                  </a:txBody>
                  <a:tcPr anchor="ctr">
                    <a:lnL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3D6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8" name="Rechteck 27"/>
          <p:cNvSpPr/>
          <p:nvPr/>
        </p:nvSpPr>
        <p:spPr>
          <a:xfrm>
            <a:off x="6762630" y="4322667"/>
            <a:ext cx="288000" cy="288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extfeld 18"/>
          <p:cNvSpPr txBox="1"/>
          <p:nvPr/>
        </p:nvSpPr>
        <p:spPr>
          <a:xfrm>
            <a:off x="6528885" y="4591776"/>
            <a:ext cx="8463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NSE </a:t>
            </a:r>
            <a:r>
              <a:rPr lang="de-DE" sz="1000" dirty="0" err="1">
                <a:solidFill>
                  <a:srgbClr val="003D6A"/>
                </a:solidFill>
              </a:rPr>
              <a:t>mikro</a:t>
            </a:r>
            <a:endParaRPr lang="de-DE" sz="1000" dirty="0">
              <a:solidFill>
                <a:srgbClr val="003D6A"/>
              </a:solidFill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Durchgängigkeit der Einzugs- und Haltekräfte</a:t>
            </a:r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4" name="Rechteck 3"/>
          <p:cNvSpPr/>
          <p:nvPr/>
        </p:nvSpPr>
        <p:spPr>
          <a:xfrm>
            <a:off x="1738725" y="2173032"/>
            <a:ext cx="760576" cy="22219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Rechteck 5"/>
          <p:cNvSpPr/>
          <p:nvPr/>
        </p:nvSpPr>
        <p:spPr>
          <a:xfrm>
            <a:off x="1859079" y="2395222"/>
            <a:ext cx="540000" cy="90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Pfeil nach unten 6"/>
          <p:cNvSpPr/>
          <p:nvPr/>
        </p:nvSpPr>
        <p:spPr>
          <a:xfrm>
            <a:off x="2067737" y="2024279"/>
            <a:ext cx="108000" cy="252000"/>
          </a:xfrm>
          <a:prstGeom prst="downArrow">
            <a:avLst/>
          </a:prstGeom>
          <a:solidFill>
            <a:srgbClr val="003D6A"/>
          </a:solidFill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8" name="Rechteck 7"/>
          <p:cNvSpPr/>
          <p:nvPr/>
        </p:nvSpPr>
        <p:spPr>
          <a:xfrm>
            <a:off x="3956899" y="2167000"/>
            <a:ext cx="760576" cy="22219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Rechteck 8"/>
          <p:cNvSpPr/>
          <p:nvPr/>
        </p:nvSpPr>
        <p:spPr>
          <a:xfrm>
            <a:off x="4077253" y="2395222"/>
            <a:ext cx="540000" cy="90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Pfeil nach oben 10"/>
          <p:cNvSpPr/>
          <p:nvPr/>
        </p:nvSpPr>
        <p:spPr>
          <a:xfrm>
            <a:off x="4293253" y="1959450"/>
            <a:ext cx="108000" cy="252000"/>
          </a:xfrm>
          <a:prstGeom prst="upArrow">
            <a:avLst/>
          </a:prstGeom>
          <a:solidFill>
            <a:srgbClr val="003D6A"/>
          </a:solidFill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Textfeld 12"/>
          <p:cNvSpPr txBox="1"/>
          <p:nvPr/>
        </p:nvSpPr>
        <p:spPr>
          <a:xfrm>
            <a:off x="4359644" y="1872280"/>
            <a:ext cx="6068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200" dirty="0" err="1">
                <a:solidFill>
                  <a:srgbClr val="003D6A"/>
                </a:solidFill>
              </a:rPr>
              <a:t>F</a:t>
            </a:r>
            <a:r>
              <a:rPr lang="de-DE" sz="1200" baseline="-25000" dirty="0" err="1">
                <a:solidFill>
                  <a:srgbClr val="003D6A"/>
                </a:solidFill>
              </a:rPr>
              <a:t>Halten</a:t>
            </a:r>
            <a:endParaRPr lang="de-DE" sz="1200" baseline="-25000" dirty="0">
              <a:solidFill>
                <a:srgbClr val="003D6A"/>
              </a:solidFill>
            </a:endParaRPr>
          </a:p>
        </p:txBody>
      </p:sp>
      <p:sp>
        <p:nvSpPr>
          <p:cNvPr id="14" name="Textfeld 13"/>
          <p:cNvSpPr txBox="1"/>
          <p:nvPr/>
        </p:nvSpPr>
        <p:spPr>
          <a:xfrm>
            <a:off x="2129079" y="1881181"/>
            <a:ext cx="6068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200" dirty="0" err="1">
                <a:solidFill>
                  <a:srgbClr val="003D6A"/>
                </a:solidFill>
              </a:rPr>
              <a:t>F</a:t>
            </a:r>
            <a:r>
              <a:rPr lang="de-DE" sz="1200" baseline="-25000" dirty="0" err="1">
                <a:solidFill>
                  <a:srgbClr val="003D6A"/>
                </a:solidFill>
              </a:rPr>
              <a:t>Einzug</a:t>
            </a:r>
            <a:endParaRPr lang="de-DE" sz="1200" baseline="-25000" dirty="0">
              <a:solidFill>
                <a:srgbClr val="003D6A"/>
              </a:solidFill>
            </a:endParaRPr>
          </a:p>
        </p:txBody>
      </p:sp>
      <p:cxnSp>
        <p:nvCxnSpPr>
          <p:cNvPr id="16" name="Gerade Verbindung mit Pfeil 15"/>
          <p:cNvCxnSpPr/>
          <p:nvPr/>
        </p:nvCxnSpPr>
        <p:spPr>
          <a:xfrm>
            <a:off x="6557941" y="4612056"/>
            <a:ext cx="1944000" cy="0"/>
          </a:xfrm>
          <a:prstGeom prst="straightConnector1">
            <a:avLst/>
          </a:prstGeom>
          <a:ln w="6350"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Gerade Verbindung mit Pfeil 16"/>
          <p:cNvCxnSpPr/>
          <p:nvPr/>
        </p:nvCxnSpPr>
        <p:spPr>
          <a:xfrm flipH="1" flipV="1">
            <a:off x="6555386" y="2707232"/>
            <a:ext cx="445" cy="1908000"/>
          </a:xfrm>
          <a:prstGeom prst="straightConnector1">
            <a:avLst/>
          </a:prstGeom>
          <a:ln w="6350">
            <a:solidFill>
              <a:srgbClr val="003D6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feld 19"/>
          <p:cNvSpPr txBox="1"/>
          <p:nvPr/>
        </p:nvSpPr>
        <p:spPr>
          <a:xfrm>
            <a:off x="7140716" y="4591775"/>
            <a:ext cx="98418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NSE mini 90</a:t>
            </a:r>
          </a:p>
        </p:txBody>
      </p:sp>
      <p:sp>
        <p:nvSpPr>
          <p:cNvPr id="21" name="Textfeld 20"/>
          <p:cNvSpPr txBox="1"/>
          <p:nvPr/>
        </p:nvSpPr>
        <p:spPr>
          <a:xfrm>
            <a:off x="7854591" y="4588797"/>
            <a:ext cx="8463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NSE3 138</a:t>
            </a:r>
          </a:p>
        </p:txBody>
      </p:sp>
      <p:sp>
        <p:nvSpPr>
          <p:cNvPr id="22" name="Textfeld 21"/>
          <p:cNvSpPr txBox="1"/>
          <p:nvPr/>
        </p:nvSpPr>
        <p:spPr>
          <a:xfrm>
            <a:off x="6280260" y="4338301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32</a:t>
            </a:r>
          </a:p>
        </p:txBody>
      </p:sp>
      <p:sp>
        <p:nvSpPr>
          <p:cNvPr id="23" name="Textfeld 22"/>
          <p:cNvSpPr txBox="1"/>
          <p:nvPr/>
        </p:nvSpPr>
        <p:spPr>
          <a:xfrm>
            <a:off x="6279524" y="3751867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50</a:t>
            </a:r>
          </a:p>
        </p:txBody>
      </p:sp>
      <p:sp>
        <p:nvSpPr>
          <p:cNvPr id="24" name="Textfeld 23"/>
          <p:cNvSpPr txBox="1"/>
          <p:nvPr/>
        </p:nvSpPr>
        <p:spPr>
          <a:xfrm>
            <a:off x="6280725" y="3469797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63</a:t>
            </a:r>
          </a:p>
        </p:txBody>
      </p:sp>
      <p:sp>
        <p:nvSpPr>
          <p:cNvPr id="25" name="Textfeld 24"/>
          <p:cNvSpPr txBox="1"/>
          <p:nvPr/>
        </p:nvSpPr>
        <p:spPr>
          <a:xfrm>
            <a:off x="6284536" y="3171260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80</a:t>
            </a:r>
          </a:p>
        </p:txBody>
      </p:sp>
      <p:sp>
        <p:nvSpPr>
          <p:cNvPr id="26" name="Textfeld 25"/>
          <p:cNvSpPr txBox="1"/>
          <p:nvPr/>
        </p:nvSpPr>
        <p:spPr>
          <a:xfrm>
            <a:off x="6249831" y="2876091"/>
            <a:ext cx="4355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100</a:t>
            </a:r>
          </a:p>
        </p:txBody>
      </p:sp>
      <p:sp>
        <p:nvSpPr>
          <p:cNvPr id="27" name="Textfeld 26"/>
          <p:cNvSpPr txBox="1"/>
          <p:nvPr/>
        </p:nvSpPr>
        <p:spPr>
          <a:xfrm>
            <a:off x="6280724" y="4045453"/>
            <a:ext cx="353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40</a:t>
            </a:r>
          </a:p>
        </p:txBody>
      </p:sp>
      <p:sp>
        <p:nvSpPr>
          <p:cNvPr id="10" name="Rechteck 9"/>
          <p:cNvSpPr/>
          <p:nvPr/>
        </p:nvSpPr>
        <p:spPr>
          <a:xfrm>
            <a:off x="7967341" y="2856418"/>
            <a:ext cx="288000" cy="1167114"/>
          </a:xfrm>
          <a:prstGeom prst="rect">
            <a:avLst/>
          </a:prstGeom>
          <a:solidFill>
            <a:srgbClr val="003D6A"/>
          </a:solidFill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9" name="Rechteck 28"/>
          <p:cNvSpPr/>
          <p:nvPr/>
        </p:nvSpPr>
        <p:spPr>
          <a:xfrm>
            <a:off x="7355841" y="3737610"/>
            <a:ext cx="288000" cy="871271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15" name="Gerader Verbinder 14"/>
          <p:cNvCxnSpPr/>
          <p:nvPr/>
        </p:nvCxnSpPr>
        <p:spPr>
          <a:xfrm>
            <a:off x="6550871" y="4316902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Gerader Verbinder 29"/>
          <p:cNvCxnSpPr/>
          <p:nvPr/>
        </p:nvCxnSpPr>
        <p:spPr>
          <a:xfrm>
            <a:off x="6559641" y="4023532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Gerader Verbinder 30"/>
          <p:cNvCxnSpPr/>
          <p:nvPr/>
        </p:nvCxnSpPr>
        <p:spPr>
          <a:xfrm>
            <a:off x="6559641" y="3735234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Gerader Verbinder 31"/>
          <p:cNvCxnSpPr/>
          <p:nvPr/>
        </p:nvCxnSpPr>
        <p:spPr>
          <a:xfrm>
            <a:off x="6550871" y="3440679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Gerader Verbinder 32"/>
          <p:cNvCxnSpPr/>
          <p:nvPr/>
        </p:nvCxnSpPr>
        <p:spPr>
          <a:xfrm>
            <a:off x="6550871" y="3145779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Gerader Verbinder 33"/>
          <p:cNvCxnSpPr/>
          <p:nvPr/>
        </p:nvCxnSpPr>
        <p:spPr>
          <a:xfrm>
            <a:off x="6559196" y="2854593"/>
            <a:ext cx="1872000" cy="0"/>
          </a:xfrm>
          <a:prstGeom prst="line">
            <a:avLst/>
          </a:prstGeom>
          <a:ln w="3175"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Rechteck 35"/>
          <p:cNvSpPr/>
          <p:nvPr/>
        </p:nvSpPr>
        <p:spPr>
          <a:xfrm>
            <a:off x="7355841" y="3443092"/>
            <a:ext cx="288000" cy="288000"/>
          </a:xfrm>
          <a:prstGeom prst="rect">
            <a:avLst/>
          </a:prstGeom>
          <a:pattFill prst="wdUpDiag">
            <a:fgClr>
              <a:schemeClr val="accent1"/>
            </a:fgClr>
            <a:bgClr>
              <a:schemeClr val="bg1"/>
            </a:bgClr>
          </a:pattFill>
          <a:ln>
            <a:solidFill>
              <a:schemeClr val="accent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7" name="Textfeld 36"/>
          <p:cNvSpPr txBox="1"/>
          <p:nvPr/>
        </p:nvSpPr>
        <p:spPr>
          <a:xfrm rot="16200000">
            <a:off x="5750864" y="3463981"/>
            <a:ext cx="98418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000" dirty="0">
                <a:solidFill>
                  <a:srgbClr val="003D6A"/>
                </a:solidFill>
              </a:rPr>
              <a:t>HSK-Größe</a:t>
            </a:r>
          </a:p>
        </p:txBody>
      </p:sp>
      <p:sp>
        <p:nvSpPr>
          <p:cNvPr id="35" name="Rechteck 34"/>
          <p:cNvSpPr/>
          <p:nvPr/>
        </p:nvSpPr>
        <p:spPr>
          <a:xfrm>
            <a:off x="7967341" y="4027674"/>
            <a:ext cx="288000" cy="581207"/>
          </a:xfrm>
          <a:prstGeom prst="rect">
            <a:avLst/>
          </a:prstGeom>
          <a:pattFill prst="wdUpDiag">
            <a:fgClr>
              <a:srgbClr val="003D6A"/>
            </a:fgClr>
            <a:bgClr>
              <a:schemeClr val="bg1"/>
            </a:bgClr>
          </a:pattFill>
          <a:ln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29296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Baukasten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6" name="Rechteck 5">
            <a:hlinkClick r:id="rId2" action="ppaction://hlinkfile"/>
          </p:cNvPr>
          <p:cNvSpPr/>
          <p:nvPr/>
        </p:nvSpPr>
        <p:spPr>
          <a:xfrm>
            <a:off x="4296075" y="3165256"/>
            <a:ext cx="540000" cy="540000"/>
          </a:xfrm>
          <a:prstGeom prst="rect">
            <a:avLst/>
          </a:prstGeom>
          <a:solidFill>
            <a:srgbClr val="003D6A"/>
          </a:solidFill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Ellipse 23">
            <a:hlinkClick r:id="rId2" action="ppaction://hlinkfile"/>
          </p:cNvPr>
          <p:cNvSpPr/>
          <p:nvPr/>
        </p:nvSpPr>
        <p:spPr>
          <a:xfrm>
            <a:off x="4402403" y="3255256"/>
            <a:ext cx="360000" cy="360000"/>
          </a:xfrm>
          <a:prstGeom prst="ellipse">
            <a:avLst/>
          </a:prstGeom>
          <a:noFill/>
          <a:ln w="12700"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2" name="Gleichschenkliges Dreieck 21">
            <a:hlinkClick r:id="rId2" action="ppaction://hlinkfile"/>
          </p:cNvPr>
          <p:cNvSpPr/>
          <p:nvPr/>
        </p:nvSpPr>
        <p:spPr>
          <a:xfrm rot="5400000">
            <a:off x="4482567" y="3345256"/>
            <a:ext cx="216000" cy="180000"/>
          </a:xfrm>
          <a:prstGeom prst="triangl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5" name="Grafi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73" t="1347" r="39588" b="49310"/>
          <a:stretch/>
        </p:blipFill>
        <p:spPr>
          <a:xfrm>
            <a:off x="1089563" y="1668810"/>
            <a:ext cx="1134290" cy="1440000"/>
          </a:xfrm>
          <a:prstGeom prst="rect">
            <a:avLst/>
          </a:prstGeom>
        </p:spPr>
      </p:pic>
      <p:pic>
        <p:nvPicPr>
          <p:cNvPr id="21" name="Grafik 2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79" t="1347" r="49786" b="49310"/>
          <a:stretch/>
        </p:blipFill>
        <p:spPr>
          <a:xfrm>
            <a:off x="6064793" y="3886762"/>
            <a:ext cx="1332669" cy="1440000"/>
          </a:xfrm>
          <a:prstGeom prst="rect">
            <a:avLst/>
          </a:prstGeom>
        </p:spPr>
      </p:pic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590" t="1347" r="13164" b="49310"/>
          <a:stretch/>
        </p:blipFill>
        <p:spPr>
          <a:xfrm>
            <a:off x="963641" y="3890433"/>
            <a:ext cx="1386134" cy="1440000"/>
          </a:xfrm>
          <a:prstGeom prst="rect">
            <a:avLst/>
          </a:prstGeom>
        </p:spPr>
      </p:pic>
      <p:pic>
        <p:nvPicPr>
          <p:cNvPr id="28" name="Grafik 2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7" r="86489" b="49310"/>
          <a:stretch/>
        </p:blipFill>
        <p:spPr>
          <a:xfrm>
            <a:off x="4652874" y="1641616"/>
            <a:ext cx="1413865" cy="1440000"/>
          </a:xfrm>
          <a:prstGeom prst="rect">
            <a:avLst/>
          </a:prstGeom>
        </p:spPr>
      </p:pic>
      <p:pic>
        <p:nvPicPr>
          <p:cNvPr id="31" name="Grafik 3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84" t="1347" r="74121" b="49310"/>
          <a:stretch/>
        </p:blipFill>
        <p:spPr>
          <a:xfrm>
            <a:off x="6027671" y="1641616"/>
            <a:ext cx="1349381" cy="1440000"/>
          </a:xfrm>
          <a:prstGeom prst="rect">
            <a:avLst/>
          </a:prstGeom>
        </p:spPr>
      </p:pic>
      <p:pic>
        <p:nvPicPr>
          <p:cNvPr id="32" name="Grafik 3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16" t="1347" r="62051" b="49310"/>
          <a:stretch/>
        </p:blipFill>
        <p:spPr>
          <a:xfrm>
            <a:off x="7415426" y="1641616"/>
            <a:ext cx="1269598" cy="1440000"/>
          </a:xfrm>
          <a:prstGeom prst="rect">
            <a:avLst/>
          </a:prstGeom>
        </p:spPr>
      </p:pic>
      <p:pic>
        <p:nvPicPr>
          <p:cNvPr id="33" name="Grafik 3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158" t="1347" r="25641" b="49310"/>
          <a:stretch/>
        </p:blipFill>
        <p:spPr>
          <a:xfrm>
            <a:off x="2654925" y="1668810"/>
            <a:ext cx="1381458" cy="1440000"/>
          </a:xfrm>
          <a:prstGeom prst="rect">
            <a:avLst/>
          </a:prstGeom>
        </p:spPr>
      </p:pic>
      <p:pic>
        <p:nvPicPr>
          <p:cNvPr id="34" name="Grafik 3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80" t="1347" r="2" b="49310"/>
          <a:stretch/>
        </p:blipFill>
        <p:spPr>
          <a:xfrm>
            <a:off x="2797088" y="3890433"/>
            <a:ext cx="1330883" cy="1440000"/>
          </a:xfrm>
          <a:prstGeom prst="rect">
            <a:avLst/>
          </a:prstGeom>
        </p:spPr>
      </p:pic>
      <p:cxnSp>
        <p:nvCxnSpPr>
          <p:cNvPr id="10" name="Gerader Verbinder 9"/>
          <p:cNvCxnSpPr/>
          <p:nvPr/>
        </p:nvCxnSpPr>
        <p:spPr>
          <a:xfrm>
            <a:off x="4954312" y="3427448"/>
            <a:ext cx="3600000" cy="0"/>
          </a:xfrm>
          <a:prstGeom prst="line">
            <a:avLst/>
          </a:prstGeom>
          <a:ln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Gerader Verbinder 13"/>
          <p:cNvCxnSpPr/>
          <p:nvPr/>
        </p:nvCxnSpPr>
        <p:spPr>
          <a:xfrm>
            <a:off x="4575285" y="1254206"/>
            <a:ext cx="0" cy="1800000"/>
          </a:xfrm>
          <a:prstGeom prst="line">
            <a:avLst/>
          </a:prstGeom>
          <a:ln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Gerader Verbinder 38"/>
          <p:cNvCxnSpPr/>
          <p:nvPr/>
        </p:nvCxnSpPr>
        <p:spPr>
          <a:xfrm>
            <a:off x="564614" y="3427448"/>
            <a:ext cx="3600000" cy="0"/>
          </a:xfrm>
          <a:prstGeom prst="line">
            <a:avLst/>
          </a:prstGeom>
          <a:ln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Gerader Verbinder 39"/>
          <p:cNvCxnSpPr/>
          <p:nvPr/>
        </p:nvCxnSpPr>
        <p:spPr>
          <a:xfrm>
            <a:off x="4575285" y="3796401"/>
            <a:ext cx="0" cy="1800000"/>
          </a:xfrm>
          <a:prstGeom prst="line">
            <a:avLst/>
          </a:prstGeom>
          <a:ln>
            <a:solidFill>
              <a:srgbClr val="003D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5870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SCHUNK Dienstleistungen</a:t>
            </a:r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6" name="Inhaltsplatzhalter 5"/>
          <p:cNvSpPr>
            <a:spLocks noGrp="1"/>
          </p:cNvSpPr>
          <p:nvPr>
            <p:ph sz="quarter" idx="10"/>
          </p:nvPr>
        </p:nvSpPr>
        <p:spPr>
          <a:xfrm>
            <a:off x="561443" y="1269697"/>
            <a:ext cx="6016033" cy="4279899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de-DE" sz="1800" b="1" dirty="0"/>
              <a:t>Engineering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Auslegung von Sonderplatten passend auf das jeweilige Fertigungssystem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Entwicklung von Sonderlösungen zusammen mit Kunden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FEM Analysen bei kritischen Bauteilen</a:t>
            </a:r>
            <a:endParaRPr lang="de-DE" sz="500" b="1" dirty="0"/>
          </a:p>
          <a:p>
            <a:pPr>
              <a:spcBef>
                <a:spcPts val="0"/>
              </a:spcBef>
            </a:pPr>
            <a:endParaRPr lang="de-DE" sz="1800" b="1" dirty="0"/>
          </a:p>
          <a:p>
            <a:pPr>
              <a:spcBef>
                <a:spcPts val="0"/>
              </a:spcBef>
            </a:pPr>
            <a:r>
              <a:rPr lang="de-DE" sz="1800" b="1" dirty="0"/>
              <a:t>Versuchswesen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Dauerversuche mit allen Neuentwicklungen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Verschleißuntersuchungen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Genauigkeitsmessungen</a:t>
            </a:r>
            <a:endParaRPr lang="de-DE" sz="500" b="1" dirty="0"/>
          </a:p>
          <a:p>
            <a:pPr>
              <a:spcBef>
                <a:spcPts val="0"/>
              </a:spcBef>
            </a:pPr>
            <a:endParaRPr lang="de-DE" sz="1800" b="1" dirty="0"/>
          </a:p>
          <a:p>
            <a:pPr>
              <a:spcBef>
                <a:spcPts val="0"/>
              </a:spcBef>
            </a:pPr>
            <a:r>
              <a:rPr lang="de-DE" sz="1800" b="1" dirty="0"/>
              <a:t>Service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Inbetriebnahme von Kundenlösungen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Inspektion und Wartung</a:t>
            </a:r>
          </a:p>
          <a:p>
            <a:pPr marL="285750" indent="-28575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de-DE" sz="1400" dirty="0"/>
              <a:t>Instandsetzung</a:t>
            </a:r>
          </a:p>
          <a:p>
            <a:endParaRPr lang="de-DE" dirty="0"/>
          </a:p>
        </p:txBody>
      </p:sp>
      <p:pic>
        <p:nvPicPr>
          <p:cNvPr id="13" name="Grafik 12"/>
          <p:cNvPicPr>
            <a:picLocks noChangeAspect="1"/>
          </p:cNvPicPr>
          <p:nvPr/>
        </p:nvPicPr>
        <p:blipFill rotWithShape="1">
          <a:blip r:embed="rId2"/>
          <a:srcRect r="-331"/>
          <a:stretch/>
        </p:blipFill>
        <p:spPr>
          <a:xfrm>
            <a:off x="6910381" y="4382947"/>
            <a:ext cx="1676088" cy="125857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9" name="Gruppieren 8"/>
          <p:cNvGrpSpPr/>
          <p:nvPr/>
        </p:nvGrpSpPr>
        <p:grpSpPr>
          <a:xfrm>
            <a:off x="6906896" y="1258890"/>
            <a:ext cx="1653197" cy="1260000"/>
            <a:chOff x="6980264" y="1679001"/>
            <a:chExt cx="1221634" cy="1126854"/>
          </a:xfrm>
        </p:grpSpPr>
        <p:pic>
          <p:nvPicPr>
            <p:cNvPr id="3" name="Grafik 2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800" r="28246"/>
            <a:stretch/>
          </p:blipFill>
          <p:spPr>
            <a:xfrm>
              <a:off x="7488757" y="1679001"/>
              <a:ext cx="713141" cy="1126854"/>
            </a:xfrm>
            <a:prstGeom prst="rect">
              <a:avLst/>
            </a:prstGeom>
          </p:spPr>
        </p:pic>
        <p:pic>
          <p:nvPicPr>
            <p:cNvPr id="4" name="Grafik 3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9320"/>
            <a:stretch/>
          </p:blipFill>
          <p:spPr>
            <a:xfrm>
              <a:off x="6980264" y="1750427"/>
              <a:ext cx="386179" cy="984002"/>
            </a:xfrm>
            <a:prstGeom prst="rect">
              <a:avLst/>
            </a:prstGeom>
          </p:spPr>
        </p:pic>
        <p:pic>
          <p:nvPicPr>
            <p:cNvPr id="8" name="Grafik 7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602" t="71328" r="1358" b="8589"/>
            <a:stretch/>
          </p:blipFill>
          <p:spPr>
            <a:xfrm>
              <a:off x="6998034" y="2508145"/>
              <a:ext cx="257424" cy="226284"/>
            </a:xfrm>
            <a:prstGeom prst="rect">
              <a:avLst/>
            </a:prstGeom>
          </p:spPr>
        </p:pic>
      </p:grpSp>
      <p:pic>
        <p:nvPicPr>
          <p:cNvPr id="15" name="Grafik 1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9" r="8667"/>
          <a:stretch/>
        </p:blipFill>
        <p:spPr>
          <a:xfrm>
            <a:off x="6908481" y="2869646"/>
            <a:ext cx="1677988" cy="126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Rechteck 6"/>
          <p:cNvSpPr/>
          <p:nvPr/>
        </p:nvSpPr>
        <p:spPr>
          <a:xfrm>
            <a:off x="6715125" y="1604434"/>
            <a:ext cx="1502889" cy="1310704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23868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Übersicht</a:t>
            </a:r>
          </a:p>
        </p:txBody>
      </p:sp>
      <p:sp>
        <p:nvSpPr>
          <p:cNvPr id="6" name="Rechteck 5">
            <a:hlinkClick r:id="" action="ppaction://noaction"/>
          </p:cNvPr>
          <p:cNvSpPr/>
          <p:nvPr/>
        </p:nvSpPr>
        <p:spPr>
          <a:xfrm>
            <a:off x="6273951" y="1365431"/>
            <a:ext cx="2226218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Fräs</a:t>
            </a:r>
            <a:r>
              <a:rPr lang="de-DE" sz="1400" b="1" dirty="0">
                <a:solidFill>
                  <a:srgbClr val="003D6A"/>
                </a:solidFill>
                <a:latin typeface="+mj-lt"/>
              </a:rPr>
              <a:t> - Dreh - Anwendung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8" name="Rechteck 7">
            <a:hlinkClick r:id="" action="ppaction://noaction"/>
          </p:cNvPr>
          <p:cNvSpPr/>
          <p:nvPr/>
        </p:nvSpPr>
        <p:spPr>
          <a:xfrm>
            <a:off x="564864" y="3820495"/>
            <a:ext cx="2221853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Leichtere Zerspanung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9" name="Rechteck 8">
            <a:hlinkClick r:id="" action="ppaction://noaction"/>
          </p:cNvPr>
          <p:cNvSpPr/>
          <p:nvPr/>
        </p:nvSpPr>
        <p:spPr>
          <a:xfrm>
            <a:off x="3306537" y="1375060"/>
            <a:ext cx="2440808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Werkstück - Direktspannung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0" name="Rechteck 9">
            <a:hlinkClick r:id="" action="ppaction://noaction"/>
          </p:cNvPr>
          <p:cNvSpPr/>
          <p:nvPr/>
        </p:nvSpPr>
        <p:spPr>
          <a:xfrm>
            <a:off x="3170751" y="3823401"/>
            <a:ext cx="2704148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Automatisiertes </a:t>
            </a:r>
            <a:r>
              <a:rPr lang="de-DE" sz="1400" b="1" dirty="0" err="1">
                <a:solidFill>
                  <a:srgbClr val="003D6A"/>
                </a:solidFill>
                <a:latin typeface="+mj-lt"/>
              </a:rPr>
              <a:t>Palettenhandling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sp>
        <p:nvSpPr>
          <p:cNvPr id="19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pic>
        <p:nvPicPr>
          <p:cNvPr id="4" name="Grafik 3">
            <a:hlinkClick r:id="" action="ppaction://noaction"/>
          </p:cNvPr>
          <p:cNvPicPr>
            <a:picLocks noChangeAspect="1"/>
          </p:cNvPicPr>
          <p:nvPr/>
        </p:nvPicPr>
        <p:blipFill rotWithShape="1">
          <a:blip r:embed="rId2"/>
          <a:srcRect r="8669"/>
          <a:stretch/>
        </p:blipFill>
        <p:spPr>
          <a:xfrm>
            <a:off x="6273951" y="1687638"/>
            <a:ext cx="2226218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Grafik 6">
            <a:hlinkClick r:id="" action="ppaction://noaction"/>
          </p:cNvPr>
          <p:cNvPicPr>
            <a:picLocks noChangeAspect="1"/>
          </p:cNvPicPr>
          <p:nvPr/>
        </p:nvPicPr>
        <p:blipFill rotWithShape="1">
          <a:blip r:embed="rId3"/>
          <a:srcRect l="5663" r="3075"/>
          <a:stretch/>
        </p:blipFill>
        <p:spPr>
          <a:xfrm>
            <a:off x="3414305" y="1687638"/>
            <a:ext cx="2225273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Grafik 12">
            <a:hlinkClick r:id="" action="ppaction://noaction"/>
          </p:cNvPr>
          <p:cNvPicPr>
            <a:picLocks noChangeAspect="1"/>
          </p:cNvPicPr>
          <p:nvPr/>
        </p:nvPicPr>
        <p:blipFill rotWithShape="1">
          <a:blip r:embed="rId4"/>
          <a:srcRect l="6902" r="1899"/>
          <a:stretch/>
        </p:blipFill>
        <p:spPr>
          <a:xfrm>
            <a:off x="3413943" y="4128272"/>
            <a:ext cx="2225274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Grafik 14">
            <a:hlinkClick r:id="rId5" action="ppaction://hlinksldjump"/>
          </p:cNvPr>
          <p:cNvPicPr>
            <a:picLocks noChangeAspect="1"/>
          </p:cNvPicPr>
          <p:nvPr/>
        </p:nvPicPr>
        <p:blipFill rotWithShape="1">
          <a:blip r:embed="rId6"/>
          <a:srcRect b="2433"/>
          <a:stretch/>
        </p:blipFill>
        <p:spPr>
          <a:xfrm>
            <a:off x="558079" y="1679575"/>
            <a:ext cx="2221853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0" name="Rechteck 19">
            <a:hlinkClick r:id="rId5" action="ppaction://hlinksldjump"/>
          </p:cNvPr>
          <p:cNvSpPr/>
          <p:nvPr/>
        </p:nvSpPr>
        <p:spPr>
          <a:xfrm>
            <a:off x="558079" y="1389407"/>
            <a:ext cx="2221853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</a:rPr>
              <a:t>Allgemeine Fräsanwendung</a:t>
            </a:r>
            <a:endParaRPr lang="de-DE" sz="1400" dirty="0">
              <a:solidFill>
                <a:srgbClr val="003D6A"/>
              </a:solidFill>
            </a:endParaRPr>
          </a:p>
        </p:txBody>
      </p:sp>
      <p:sp>
        <p:nvSpPr>
          <p:cNvPr id="14" name="Rechteck 13">
            <a:hlinkClick r:id="" action="ppaction://noaction"/>
          </p:cNvPr>
          <p:cNvSpPr/>
          <p:nvPr/>
        </p:nvSpPr>
        <p:spPr>
          <a:xfrm>
            <a:off x="6273951" y="3823400"/>
            <a:ext cx="2220569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de-DE" sz="1400" b="1" dirty="0">
                <a:solidFill>
                  <a:srgbClr val="003D6A"/>
                </a:solidFill>
                <a:latin typeface="+mj-lt"/>
              </a:rPr>
              <a:t>Weitere Anwendungen</a:t>
            </a:r>
            <a:endParaRPr lang="de-DE" sz="1400" dirty="0">
              <a:solidFill>
                <a:srgbClr val="003D6A"/>
              </a:solidFill>
              <a:latin typeface="+mj-lt"/>
            </a:endParaRPr>
          </a:p>
        </p:txBody>
      </p:sp>
      <p:pic>
        <p:nvPicPr>
          <p:cNvPr id="3" name="Grafik 2">
            <a:hlinkClick r:id="" action="ppaction://noaction"/>
          </p:cNvPr>
          <p:cNvPicPr>
            <a:picLocks noChangeAspect="1"/>
          </p:cNvPicPr>
          <p:nvPr/>
        </p:nvPicPr>
        <p:blipFill rotWithShape="1">
          <a:blip r:embed="rId7"/>
          <a:srcRect t="3187"/>
          <a:stretch/>
        </p:blipFill>
        <p:spPr>
          <a:xfrm>
            <a:off x="6266442" y="4128272"/>
            <a:ext cx="2228266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Grafik 15">
            <a:hlinkClick r:id="" action="ppaction://noaction"/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3" r="4849"/>
          <a:stretch/>
        </p:blipFill>
        <p:spPr>
          <a:xfrm>
            <a:off x="574025" y="4128272"/>
            <a:ext cx="2215631" cy="162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78677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  <a:br>
              <a:rPr lang="de-DE" dirty="0"/>
            </a:br>
            <a:r>
              <a:rPr lang="de-DE" sz="2000" dirty="0"/>
              <a:t>Anwendungsbeispiel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26"/>
          <a:stretch/>
        </p:blipFill>
        <p:spPr>
          <a:xfrm>
            <a:off x="561443" y="1629000"/>
            <a:ext cx="5138304" cy="36000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6000" y="1629000"/>
            <a:ext cx="2880000" cy="3610574"/>
          </a:xfr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Standard 6-fach-Spannstation mit NSE plus 138 Modulen.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Spannmittel: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Handspannfutter ROTA-S plus 2.0, KONTEC Einfachspanner KSG.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Merkmale/Anwendung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Hohe Bearbeitungsvielfalt aufgrund großer Spannmittelvarianz.</a:t>
            </a:r>
          </a:p>
        </p:txBody>
      </p:sp>
    </p:spTree>
    <p:extLst>
      <p:ext uri="{BB962C8B-B14F-4D97-AF65-F5344CB8AC3E}">
        <p14:creationId xmlns:p14="http://schemas.microsoft.com/office/powerpoint/2010/main" val="23386488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553" y="2419311"/>
            <a:ext cx="4680000" cy="3168902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quarter" idx="10"/>
          </p:nvPr>
        </p:nvSpPr>
        <p:spPr>
          <a:xfrm>
            <a:off x="6019238" y="1280456"/>
            <a:ext cx="2880000" cy="4297088"/>
          </a:xfrm>
          <a:noFill/>
        </p:spPr>
        <p:txBody>
          <a:bodyPr/>
          <a:lstStyle/>
          <a:p>
            <a:pPr>
              <a:lnSpc>
                <a:spcPct val="100000"/>
              </a:lnSpc>
            </a:pPr>
            <a:r>
              <a:rPr lang="de-DE" sz="1400" dirty="0">
                <a:solidFill>
                  <a:srgbClr val="00446B"/>
                </a:solidFill>
              </a:rPr>
              <a:t>Optionaler </a:t>
            </a:r>
            <a:r>
              <a:rPr lang="de-DE" sz="1400" dirty="0" err="1">
                <a:solidFill>
                  <a:srgbClr val="00446B"/>
                </a:solidFill>
              </a:rPr>
              <a:t>Konusverschluss</a:t>
            </a:r>
            <a:endParaRPr lang="de-DE" sz="1400" dirty="0">
              <a:solidFill>
                <a:srgbClr val="00446B"/>
              </a:solidFill>
            </a:endParaRPr>
          </a:p>
          <a:p>
            <a:pPr>
              <a:lnSpc>
                <a:spcPct val="100000"/>
              </a:lnSpc>
            </a:pPr>
            <a:r>
              <a:rPr lang="de-DE" sz="1400" dirty="0">
                <a:solidFill>
                  <a:srgbClr val="00446B"/>
                </a:solidFill>
              </a:rPr>
              <a:t>Patentierter Eil- und </a:t>
            </a:r>
            <a:r>
              <a:rPr lang="de-DE" sz="1400" dirty="0" err="1">
                <a:solidFill>
                  <a:srgbClr val="00446B"/>
                </a:solidFill>
              </a:rPr>
              <a:t>Spannhub</a:t>
            </a:r>
            <a:endParaRPr lang="de-DE" sz="1400" dirty="0">
              <a:solidFill>
                <a:srgbClr val="00446B"/>
              </a:solidFill>
            </a:endParaRPr>
          </a:p>
          <a:p>
            <a:pPr>
              <a:lnSpc>
                <a:spcPct val="100000"/>
              </a:lnSpc>
            </a:pPr>
            <a:r>
              <a:rPr lang="de-DE" sz="1400" dirty="0">
                <a:solidFill>
                  <a:srgbClr val="00446B"/>
                </a:solidFill>
              </a:rPr>
              <a:t>Turbo-Funktion</a:t>
            </a:r>
          </a:p>
          <a:p>
            <a:pPr>
              <a:lnSpc>
                <a:spcPct val="100000"/>
              </a:lnSpc>
            </a:pPr>
            <a:r>
              <a:rPr lang="de-DE" sz="1400" dirty="0">
                <a:solidFill>
                  <a:srgbClr val="00446B"/>
                </a:solidFill>
              </a:rPr>
              <a:t>Große Flächen</a:t>
            </a:r>
          </a:p>
          <a:p>
            <a:pPr>
              <a:lnSpc>
                <a:spcPct val="100000"/>
              </a:lnSpc>
            </a:pPr>
            <a:r>
              <a:rPr lang="de-DE" sz="1400" dirty="0">
                <a:solidFill>
                  <a:srgbClr val="00446B"/>
                </a:solidFill>
              </a:rPr>
              <a:t>Komplett abgedichtetes System</a:t>
            </a:r>
          </a:p>
          <a:p>
            <a:pPr>
              <a:lnSpc>
                <a:spcPct val="100000"/>
              </a:lnSpc>
            </a:pPr>
            <a:r>
              <a:rPr lang="de-DE" sz="1400" dirty="0">
                <a:solidFill>
                  <a:srgbClr val="00446B"/>
                </a:solidFill>
              </a:rPr>
              <a:t>Große Planflächen</a:t>
            </a:r>
          </a:p>
          <a:p>
            <a:pPr>
              <a:lnSpc>
                <a:spcPct val="100000"/>
              </a:lnSpc>
            </a:pPr>
            <a:r>
              <a:rPr lang="de-DE" sz="1400" dirty="0">
                <a:solidFill>
                  <a:srgbClr val="00446B"/>
                </a:solidFill>
              </a:rPr>
              <a:t>Abfrage der Spannschieberstellung     „Zustand geöffnet“ und „Zustand verriegelt“</a:t>
            </a:r>
          </a:p>
          <a:p>
            <a:pPr>
              <a:lnSpc>
                <a:spcPct val="100000"/>
              </a:lnSpc>
            </a:pPr>
            <a:r>
              <a:rPr lang="de-DE" sz="1400" dirty="0">
                <a:solidFill>
                  <a:srgbClr val="00446B"/>
                </a:solidFill>
              </a:rPr>
              <a:t>Plandichtung zum Schutz der Schnittstelle während der Bearbeitung</a:t>
            </a:r>
          </a:p>
          <a:p>
            <a:pPr>
              <a:lnSpc>
                <a:spcPct val="100000"/>
              </a:lnSpc>
            </a:pPr>
            <a:r>
              <a:rPr lang="de-DE" sz="1400" dirty="0">
                <a:solidFill>
                  <a:srgbClr val="00446B"/>
                </a:solidFill>
              </a:rPr>
              <a:t>Abdeckkappen für Befestigungsschrauben</a:t>
            </a:r>
          </a:p>
          <a:p>
            <a:pPr>
              <a:lnSpc>
                <a:spcPct val="100000"/>
              </a:lnSpc>
            </a:pPr>
            <a:r>
              <a:rPr lang="de-DE" sz="1400" dirty="0">
                <a:solidFill>
                  <a:srgbClr val="00446B"/>
                </a:solidFill>
              </a:rPr>
              <a:t>Gleitlagerbuchsen im Kraftfluss</a:t>
            </a:r>
          </a:p>
          <a:p>
            <a:pPr>
              <a:lnSpc>
                <a:spcPct val="100000"/>
              </a:lnSpc>
            </a:pPr>
            <a:r>
              <a:rPr lang="de-DE" sz="1400" dirty="0">
                <a:solidFill>
                  <a:srgbClr val="00446B"/>
                </a:solidFill>
              </a:rPr>
              <a:t>Tiefer liegende Schraubensenkungen</a:t>
            </a:r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grpSp>
        <p:nvGrpSpPr>
          <p:cNvPr id="106" name="Gruppieren 105"/>
          <p:cNvGrpSpPr/>
          <p:nvPr/>
        </p:nvGrpSpPr>
        <p:grpSpPr>
          <a:xfrm>
            <a:off x="5846748" y="1624911"/>
            <a:ext cx="198000" cy="198000"/>
            <a:chOff x="4645063" y="732456"/>
            <a:chExt cx="266095" cy="271350"/>
          </a:xfrm>
        </p:grpSpPr>
        <p:sp>
          <p:nvSpPr>
            <p:cNvPr id="107" name="Ellipse 10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8" name="Textfeld 107"/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58" name="Gruppieren 157"/>
          <p:cNvGrpSpPr/>
          <p:nvPr/>
        </p:nvGrpSpPr>
        <p:grpSpPr>
          <a:xfrm>
            <a:off x="5846748" y="1337126"/>
            <a:ext cx="198000" cy="198000"/>
            <a:chOff x="4645063" y="729193"/>
            <a:chExt cx="266095" cy="271350"/>
          </a:xfrm>
        </p:grpSpPr>
        <p:sp>
          <p:nvSpPr>
            <p:cNvPr id="159" name="Ellipse 158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0" name="Textfeld 159"/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161" name="Gruppieren 160"/>
          <p:cNvGrpSpPr/>
          <p:nvPr/>
        </p:nvGrpSpPr>
        <p:grpSpPr>
          <a:xfrm>
            <a:off x="5846748" y="1896841"/>
            <a:ext cx="198000" cy="198000"/>
            <a:chOff x="4637578" y="732456"/>
            <a:chExt cx="266095" cy="271350"/>
          </a:xfrm>
        </p:grpSpPr>
        <p:sp>
          <p:nvSpPr>
            <p:cNvPr id="162" name="Ellipse 16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3" name="Textfeld 162"/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164" name="Gruppieren 163"/>
          <p:cNvGrpSpPr/>
          <p:nvPr/>
        </p:nvGrpSpPr>
        <p:grpSpPr>
          <a:xfrm>
            <a:off x="5846748" y="2205912"/>
            <a:ext cx="198000" cy="198000"/>
            <a:chOff x="4631178" y="738982"/>
            <a:chExt cx="266095" cy="271350"/>
          </a:xfrm>
        </p:grpSpPr>
        <p:sp>
          <p:nvSpPr>
            <p:cNvPr id="165" name="Ellipse 16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6" name="Textfeld 165"/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167" name="Gruppieren 166"/>
          <p:cNvGrpSpPr/>
          <p:nvPr/>
        </p:nvGrpSpPr>
        <p:grpSpPr>
          <a:xfrm>
            <a:off x="5846748" y="2492244"/>
            <a:ext cx="198000" cy="198000"/>
            <a:chOff x="4637578" y="738982"/>
            <a:chExt cx="266095" cy="271350"/>
          </a:xfrm>
        </p:grpSpPr>
        <p:sp>
          <p:nvSpPr>
            <p:cNvPr id="168" name="Ellipse 167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9" name="Textfeld 168"/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170" name="Gruppieren 169"/>
          <p:cNvGrpSpPr/>
          <p:nvPr/>
        </p:nvGrpSpPr>
        <p:grpSpPr>
          <a:xfrm>
            <a:off x="5846748" y="2782546"/>
            <a:ext cx="198000" cy="198000"/>
            <a:chOff x="4634378" y="738982"/>
            <a:chExt cx="266095" cy="271350"/>
          </a:xfrm>
        </p:grpSpPr>
        <p:sp>
          <p:nvSpPr>
            <p:cNvPr id="171" name="Ellipse 17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72" name="Textfeld 171"/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173" name="Gruppieren 172"/>
          <p:cNvGrpSpPr/>
          <p:nvPr/>
        </p:nvGrpSpPr>
        <p:grpSpPr>
          <a:xfrm>
            <a:off x="5846748" y="3077295"/>
            <a:ext cx="198000" cy="198000"/>
            <a:chOff x="4640203" y="738588"/>
            <a:chExt cx="266095" cy="271350"/>
          </a:xfrm>
        </p:grpSpPr>
        <p:sp>
          <p:nvSpPr>
            <p:cNvPr id="174" name="Ellipse 173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75" name="Textfeld 174"/>
            <p:cNvSpPr txBox="1"/>
            <p:nvPr/>
          </p:nvSpPr>
          <p:spPr>
            <a:xfrm>
              <a:off x="4640203" y="73858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176" name="Gruppieren 175"/>
          <p:cNvGrpSpPr/>
          <p:nvPr/>
        </p:nvGrpSpPr>
        <p:grpSpPr>
          <a:xfrm>
            <a:off x="5835614" y="3774405"/>
            <a:ext cx="198000" cy="198000"/>
            <a:chOff x="4640203" y="732226"/>
            <a:chExt cx="266095" cy="271350"/>
          </a:xfrm>
        </p:grpSpPr>
        <p:sp>
          <p:nvSpPr>
            <p:cNvPr id="177" name="Ellipse 17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78" name="Textfeld 177"/>
            <p:cNvSpPr txBox="1"/>
            <p:nvPr/>
          </p:nvSpPr>
          <p:spPr>
            <a:xfrm>
              <a:off x="4640203" y="73222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185" name="Gruppieren 184"/>
          <p:cNvGrpSpPr/>
          <p:nvPr/>
        </p:nvGrpSpPr>
        <p:grpSpPr>
          <a:xfrm>
            <a:off x="5844650" y="4499863"/>
            <a:ext cx="198000" cy="198000"/>
            <a:chOff x="4643403" y="733042"/>
            <a:chExt cx="266095" cy="271350"/>
          </a:xfrm>
        </p:grpSpPr>
        <p:sp>
          <p:nvSpPr>
            <p:cNvPr id="186" name="Ellipse 185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87" name="Textfeld 186"/>
            <p:cNvSpPr txBox="1"/>
            <p:nvPr/>
          </p:nvSpPr>
          <p:spPr>
            <a:xfrm>
              <a:off x="4643403" y="73304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188" name="Gruppieren 187"/>
          <p:cNvGrpSpPr/>
          <p:nvPr/>
        </p:nvGrpSpPr>
        <p:grpSpPr>
          <a:xfrm>
            <a:off x="5791049" y="5299943"/>
            <a:ext cx="324000" cy="170965"/>
            <a:chOff x="4558773" y="749769"/>
            <a:chExt cx="435429" cy="234300"/>
          </a:xfrm>
        </p:grpSpPr>
        <p:sp>
          <p:nvSpPr>
            <p:cNvPr id="189" name="Ellipse 188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0" name="Textfeld 189"/>
            <p:cNvSpPr txBox="1"/>
            <p:nvPr/>
          </p:nvSpPr>
          <p:spPr>
            <a:xfrm>
              <a:off x="4558773" y="749769"/>
              <a:ext cx="435429" cy="226433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11</a:t>
              </a:r>
            </a:p>
          </p:txBody>
        </p:sp>
      </p:grpSp>
      <p:grpSp>
        <p:nvGrpSpPr>
          <p:cNvPr id="191" name="Gruppieren 190"/>
          <p:cNvGrpSpPr/>
          <p:nvPr/>
        </p:nvGrpSpPr>
        <p:grpSpPr>
          <a:xfrm>
            <a:off x="5782503" y="5023496"/>
            <a:ext cx="324000" cy="170965"/>
            <a:chOff x="4547288" y="749769"/>
            <a:chExt cx="435429" cy="234300"/>
          </a:xfrm>
        </p:grpSpPr>
        <p:sp>
          <p:nvSpPr>
            <p:cNvPr id="192" name="Ellipse 19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3" name="Textfeld 192"/>
            <p:cNvSpPr txBox="1"/>
            <p:nvPr/>
          </p:nvSpPr>
          <p:spPr>
            <a:xfrm>
              <a:off x="4547288" y="749769"/>
              <a:ext cx="435429" cy="226434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10</a:t>
              </a:r>
            </a:p>
          </p:txBody>
        </p:sp>
      </p:grpSp>
      <p:grpSp>
        <p:nvGrpSpPr>
          <p:cNvPr id="194" name="Gruppieren 193"/>
          <p:cNvGrpSpPr/>
          <p:nvPr/>
        </p:nvGrpSpPr>
        <p:grpSpPr>
          <a:xfrm>
            <a:off x="3695152" y="4029180"/>
            <a:ext cx="198000" cy="198000"/>
            <a:chOff x="4645063" y="732456"/>
            <a:chExt cx="266095" cy="271350"/>
          </a:xfrm>
        </p:grpSpPr>
        <p:sp>
          <p:nvSpPr>
            <p:cNvPr id="195" name="Ellipse 19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6" name="Textfeld 195"/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200" name="Gruppieren 199"/>
          <p:cNvGrpSpPr/>
          <p:nvPr/>
        </p:nvGrpSpPr>
        <p:grpSpPr>
          <a:xfrm>
            <a:off x="2593919" y="3205763"/>
            <a:ext cx="198000" cy="198000"/>
            <a:chOff x="4645063" y="729193"/>
            <a:chExt cx="266095" cy="271350"/>
          </a:xfrm>
        </p:grpSpPr>
        <p:sp>
          <p:nvSpPr>
            <p:cNvPr id="201" name="Ellipse 200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02" name="Textfeld 201"/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203" name="Gruppieren 202"/>
          <p:cNvGrpSpPr/>
          <p:nvPr/>
        </p:nvGrpSpPr>
        <p:grpSpPr>
          <a:xfrm>
            <a:off x="2716705" y="5039399"/>
            <a:ext cx="198000" cy="198000"/>
            <a:chOff x="4637578" y="732679"/>
            <a:chExt cx="266095" cy="271350"/>
          </a:xfrm>
        </p:grpSpPr>
        <p:sp>
          <p:nvSpPr>
            <p:cNvPr id="204" name="Ellipse 203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05" name="Textfeld 204"/>
            <p:cNvSpPr txBox="1"/>
            <p:nvPr/>
          </p:nvSpPr>
          <p:spPr>
            <a:xfrm>
              <a:off x="4637578" y="732679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206" name="Gruppieren 205"/>
          <p:cNvGrpSpPr/>
          <p:nvPr/>
        </p:nvGrpSpPr>
        <p:grpSpPr>
          <a:xfrm>
            <a:off x="3214165" y="4003762"/>
            <a:ext cx="198000" cy="198000"/>
            <a:chOff x="4642882" y="738982"/>
            <a:chExt cx="266095" cy="271350"/>
          </a:xfrm>
        </p:grpSpPr>
        <p:sp>
          <p:nvSpPr>
            <p:cNvPr id="207" name="Ellipse 20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08" name="Textfeld 207"/>
            <p:cNvSpPr txBox="1"/>
            <p:nvPr/>
          </p:nvSpPr>
          <p:spPr>
            <a:xfrm>
              <a:off x="4642882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209" name="Gruppieren 208"/>
          <p:cNvGrpSpPr/>
          <p:nvPr/>
        </p:nvGrpSpPr>
        <p:grpSpPr>
          <a:xfrm>
            <a:off x="4559944" y="5028198"/>
            <a:ext cx="198000" cy="198000"/>
            <a:chOff x="4637575" y="727270"/>
            <a:chExt cx="266095" cy="271350"/>
          </a:xfrm>
        </p:grpSpPr>
        <p:sp>
          <p:nvSpPr>
            <p:cNvPr id="210" name="Ellipse 209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11" name="Textfeld 210"/>
            <p:cNvSpPr txBox="1"/>
            <p:nvPr/>
          </p:nvSpPr>
          <p:spPr>
            <a:xfrm>
              <a:off x="4637575" y="727270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212" name="Gruppieren 211"/>
          <p:cNvGrpSpPr/>
          <p:nvPr/>
        </p:nvGrpSpPr>
        <p:grpSpPr>
          <a:xfrm>
            <a:off x="4143103" y="2654039"/>
            <a:ext cx="198000" cy="198000"/>
            <a:chOff x="4634378" y="738982"/>
            <a:chExt cx="266095" cy="271350"/>
          </a:xfrm>
        </p:grpSpPr>
        <p:sp>
          <p:nvSpPr>
            <p:cNvPr id="213" name="Ellipse 212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14" name="Textfeld 213"/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215" name="Gruppieren 214"/>
          <p:cNvGrpSpPr/>
          <p:nvPr/>
        </p:nvGrpSpPr>
        <p:grpSpPr>
          <a:xfrm>
            <a:off x="4785072" y="4543937"/>
            <a:ext cx="198000" cy="198000"/>
            <a:chOff x="4640203" y="727502"/>
            <a:chExt cx="266095" cy="271350"/>
          </a:xfrm>
        </p:grpSpPr>
        <p:sp>
          <p:nvSpPr>
            <p:cNvPr id="216" name="Ellipse 215"/>
            <p:cNvSpPr/>
            <p:nvPr/>
          </p:nvSpPr>
          <p:spPr>
            <a:xfrm>
              <a:off x="4650376" y="745934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17" name="Textfeld 216"/>
            <p:cNvSpPr txBox="1"/>
            <p:nvPr/>
          </p:nvSpPr>
          <p:spPr>
            <a:xfrm>
              <a:off x="4640203" y="72750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218" name="Gruppieren 217"/>
          <p:cNvGrpSpPr/>
          <p:nvPr/>
        </p:nvGrpSpPr>
        <p:grpSpPr>
          <a:xfrm>
            <a:off x="1906256" y="3021997"/>
            <a:ext cx="198000" cy="198000"/>
            <a:chOff x="4640203" y="732226"/>
            <a:chExt cx="266095" cy="271350"/>
          </a:xfrm>
        </p:grpSpPr>
        <p:sp>
          <p:nvSpPr>
            <p:cNvPr id="219" name="Ellipse 218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0" name="Textfeld 219"/>
            <p:cNvSpPr txBox="1"/>
            <p:nvPr/>
          </p:nvSpPr>
          <p:spPr>
            <a:xfrm>
              <a:off x="4640203" y="73222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221" name="Gruppieren 220"/>
          <p:cNvGrpSpPr/>
          <p:nvPr/>
        </p:nvGrpSpPr>
        <p:grpSpPr>
          <a:xfrm>
            <a:off x="1457014" y="2586475"/>
            <a:ext cx="198000" cy="198000"/>
            <a:chOff x="4643403" y="733042"/>
            <a:chExt cx="266095" cy="271350"/>
          </a:xfrm>
        </p:grpSpPr>
        <p:sp>
          <p:nvSpPr>
            <p:cNvPr id="222" name="Ellipse 22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3" name="Textfeld 222"/>
            <p:cNvSpPr txBox="1"/>
            <p:nvPr/>
          </p:nvSpPr>
          <p:spPr>
            <a:xfrm>
              <a:off x="4643403" y="73304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224" name="Gruppieren 223"/>
          <p:cNvGrpSpPr/>
          <p:nvPr/>
        </p:nvGrpSpPr>
        <p:grpSpPr>
          <a:xfrm>
            <a:off x="4879254" y="3060520"/>
            <a:ext cx="324000" cy="168023"/>
            <a:chOff x="4547288" y="757646"/>
            <a:chExt cx="435429" cy="230268"/>
          </a:xfrm>
        </p:grpSpPr>
        <p:sp>
          <p:nvSpPr>
            <p:cNvPr id="225" name="Ellipse 22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6" name="Textfeld 225"/>
            <p:cNvSpPr txBox="1"/>
            <p:nvPr/>
          </p:nvSpPr>
          <p:spPr>
            <a:xfrm>
              <a:off x="4547288" y="761481"/>
              <a:ext cx="435429" cy="226433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11</a:t>
              </a:r>
            </a:p>
          </p:txBody>
        </p:sp>
      </p:grpSp>
      <p:grpSp>
        <p:nvGrpSpPr>
          <p:cNvPr id="227" name="Gruppieren 226"/>
          <p:cNvGrpSpPr/>
          <p:nvPr/>
        </p:nvGrpSpPr>
        <p:grpSpPr>
          <a:xfrm>
            <a:off x="1479306" y="3826422"/>
            <a:ext cx="324000" cy="168022"/>
            <a:chOff x="4547288" y="757646"/>
            <a:chExt cx="435429" cy="230266"/>
          </a:xfrm>
        </p:grpSpPr>
        <p:sp>
          <p:nvSpPr>
            <p:cNvPr id="228" name="Ellipse 227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9" name="Textfeld 228"/>
            <p:cNvSpPr txBox="1"/>
            <p:nvPr/>
          </p:nvSpPr>
          <p:spPr>
            <a:xfrm>
              <a:off x="4547288" y="761479"/>
              <a:ext cx="435429" cy="226433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10</a:t>
              </a:r>
            </a:p>
          </p:txBody>
        </p:sp>
      </p:grpSp>
      <p:grpSp>
        <p:nvGrpSpPr>
          <p:cNvPr id="88" name="Gruppieren 87"/>
          <p:cNvGrpSpPr/>
          <p:nvPr/>
        </p:nvGrpSpPr>
        <p:grpSpPr>
          <a:xfrm>
            <a:off x="4571046" y="3567715"/>
            <a:ext cx="198000" cy="198000"/>
            <a:chOff x="4645863" y="739273"/>
            <a:chExt cx="266095" cy="271350"/>
          </a:xfrm>
        </p:grpSpPr>
        <p:sp>
          <p:nvSpPr>
            <p:cNvPr id="89" name="Ellipse 88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0" name="Textfeld 89"/>
            <p:cNvSpPr txBox="1"/>
            <p:nvPr/>
          </p:nvSpPr>
          <p:spPr>
            <a:xfrm>
              <a:off x="4645863" y="73927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92" name="Gruppieren 91"/>
          <p:cNvGrpSpPr/>
          <p:nvPr/>
        </p:nvGrpSpPr>
        <p:grpSpPr>
          <a:xfrm>
            <a:off x="3522992" y="3448834"/>
            <a:ext cx="198000" cy="198000"/>
            <a:chOff x="4645477" y="728377"/>
            <a:chExt cx="266095" cy="271350"/>
          </a:xfrm>
        </p:grpSpPr>
        <p:sp>
          <p:nvSpPr>
            <p:cNvPr id="93" name="Ellipse 92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4" name="Textfeld 93"/>
            <p:cNvSpPr txBox="1"/>
            <p:nvPr/>
          </p:nvSpPr>
          <p:spPr>
            <a:xfrm>
              <a:off x="4645477" y="72837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pic>
        <p:nvPicPr>
          <p:cNvPr id="86" name="Grafik 8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191" y="1283234"/>
            <a:ext cx="1080000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3496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hteck 16"/>
          <p:cNvSpPr/>
          <p:nvPr/>
        </p:nvSpPr>
        <p:spPr>
          <a:xfrm>
            <a:off x="252338" y="3607979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Rechteck 17"/>
          <p:cNvSpPr/>
          <p:nvPr/>
        </p:nvSpPr>
        <p:spPr>
          <a:xfrm>
            <a:off x="4714386" y="3610864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Rechteck 18"/>
          <p:cNvSpPr/>
          <p:nvPr/>
        </p:nvSpPr>
        <p:spPr>
          <a:xfrm>
            <a:off x="4715890" y="987097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6" name="Rechteck 15"/>
          <p:cNvSpPr/>
          <p:nvPr/>
        </p:nvSpPr>
        <p:spPr>
          <a:xfrm>
            <a:off x="254183" y="982612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3" name="Textfeld 22"/>
          <p:cNvSpPr txBox="1"/>
          <p:nvPr/>
        </p:nvSpPr>
        <p:spPr>
          <a:xfrm>
            <a:off x="4714215" y="361897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Verriegeln über Spannschieber</a:t>
            </a:r>
          </a:p>
        </p:txBody>
      </p:sp>
      <p:sp>
        <p:nvSpPr>
          <p:cNvPr id="24" name="Textfeld 23"/>
          <p:cNvSpPr txBox="1"/>
          <p:nvPr/>
        </p:nvSpPr>
        <p:spPr>
          <a:xfrm>
            <a:off x="252342" y="3616688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Zentrieren über Kurzkegel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337" y="4048655"/>
            <a:ext cx="2520000" cy="1789349"/>
          </a:xfrm>
          <a:prstGeom prst="rect">
            <a:avLst/>
          </a:prstGeom>
        </p:spPr>
      </p:pic>
      <p:pic>
        <p:nvPicPr>
          <p:cNvPr id="4" name="Grafi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2514" y="4048656"/>
            <a:ext cx="2520000" cy="1789349"/>
          </a:xfrm>
          <a:prstGeom prst="rect">
            <a:avLst/>
          </a:prstGeom>
        </p:spPr>
      </p:pic>
      <p:pic>
        <p:nvPicPr>
          <p:cNvPr id="7" name="Grafi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5029" y="1387209"/>
            <a:ext cx="1330615" cy="1774153"/>
          </a:xfrm>
          <a:prstGeom prst="rect">
            <a:avLst/>
          </a:prstGeom>
        </p:spPr>
      </p:pic>
      <p:pic>
        <p:nvPicPr>
          <p:cNvPr id="9" name="Grafi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2514" y="1642047"/>
            <a:ext cx="2160000" cy="1570909"/>
          </a:xfrm>
          <a:prstGeom prst="rect">
            <a:avLst/>
          </a:prstGeom>
        </p:spPr>
      </p:pic>
      <p:sp>
        <p:nvSpPr>
          <p:cNvPr id="10" name="Textfeld 9"/>
          <p:cNvSpPr txBox="1"/>
          <p:nvPr/>
        </p:nvSpPr>
        <p:spPr>
          <a:xfrm>
            <a:off x="252338" y="987097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Austauschbarkeit Stopfen zu  </a:t>
            </a:r>
            <a:r>
              <a:rPr lang="de-DE" sz="1600" b="1" dirty="0" err="1">
                <a:solidFill>
                  <a:srgbClr val="003D6A"/>
                </a:solidFill>
              </a:rPr>
              <a:t>Konusverschluss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25" name="Textfeld 24"/>
          <p:cNvSpPr txBox="1"/>
          <p:nvPr/>
        </p:nvSpPr>
        <p:spPr>
          <a:xfrm>
            <a:off x="4724514" y="990712"/>
            <a:ext cx="4176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Einfacheres Fügen – höchste Bedienfreundlichkeit</a:t>
            </a:r>
          </a:p>
        </p:txBody>
      </p:sp>
    </p:spTree>
    <p:extLst>
      <p:ext uri="{BB962C8B-B14F-4D97-AF65-F5344CB8AC3E}">
        <p14:creationId xmlns:p14="http://schemas.microsoft.com/office/powerpoint/2010/main" val="15723070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hteck 36"/>
          <p:cNvSpPr/>
          <p:nvPr/>
        </p:nvSpPr>
        <p:spPr>
          <a:xfrm>
            <a:off x="254183" y="982612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8" name="Rechteck 37"/>
          <p:cNvSpPr/>
          <p:nvPr/>
        </p:nvSpPr>
        <p:spPr>
          <a:xfrm>
            <a:off x="252338" y="3607979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0" name="Rechteck 39"/>
          <p:cNvSpPr/>
          <p:nvPr/>
        </p:nvSpPr>
        <p:spPr>
          <a:xfrm>
            <a:off x="4714386" y="3610864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1" name="Rechteck 40"/>
          <p:cNvSpPr/>
          <p:nvPr/>
        </p:nvSpPr>
        <p:spPr>
          <a:xfrm>
            <a:off x="4715890" y="987097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7633" y="1603969"/>
            <a:ext cx="2014162" cy="1464845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17" name="Inhaltsplatzhalter 3"/>
          <p:cNvSpPr txBox="1">
            <a:spLocks/>
          </p:cNvSpPr>
          <p:nvPr/>
        </p:nvSpPr>
        <p:spPr>
          <a:xfrm>
            <a:off x="7148442" y="1729938"/>
            <a:ext cx="1500296" cy="1067699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Federkraft </a:t>
            </a:r>
          </a:p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Zusätzliche Kraft, die aus dem Turbo resultiert</a:t>
            </a:r>
          </a:p>
        </p:txBody>
      </p:sp>
      <p:grpSp>
        <p:nvGrpSpPr>
          <p:cNvPr id="25" name="Gruppieren 24"/>
          <p:cNvGrpSpPr/>
          <p:nvPr/>
        </p:nvGrpSpPr>
        <p:grpSpPr>
          <a:xfrm>
            <a:off x="6187133" y="2897616"/>
            <a:ext cx="198000" cy="198000"/>
            <a:chOff x="4633578" y="732982"/>
            <a:chExt cx="266095" cy="271350"/>
          </a:xfrm>
        </p:grpSpPr>
        <p:sp>
          <p:nvSpPr>
            <p:cNvPr id="26" name="Ellipse 25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7" name="Textfeld 26"/>
            <p:cNvSpPr txBox="1"/>
            <p:nvPr/>
          </p:nvSpPr>
          <p:spPr>
            <a:xfrm>
              <a:off x="4633578" y="732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28" name="Gruppieren 27"/>
          <p:cNvGrpSpPr/>
          <p:nvPr/>
        </p:nvGrpSpPr>
        <p:grpSpPr>
          <a:xfrm>
            <a:off x="6294789" y="2708162"/>
            <a:ext cx="198000" cy="198000"/>
            <a:chOff x="4633578" y="730535"/>
            <a:chExt cx="266095" cy="271350"/>
          </a:xfrm>
        </p:grpSpPr>
        <p:sp>
          <p:nvSpPr>
            <p:cNvPr id="29" name="Ellipse 28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0" name="Textfeld 29"/>
            <p:cNvSpPr txBox="1"/>
            <p:nvPr/>
          </p:nvSpPr>
          <p:spPr>
            <a:xfrm>
              <a:off x="4633578" y="730535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31" name="Gruppieren 30"/>
          <p:cNvGrpSpPr/>
          <p:nvPr/>
        </p:nvGrpSpPr>
        <p:grpSpPr>
          <a:xfrm>
            <a:off x="6968488" y="2076165"/>
            <a:ext cx="198000" cy="198000"/>
            <a:chOff x="4632846" y="721047"/>
            <a:chExt cx="266095" cy="271350"/>
          </a:xfrm>
        </p:grpSpPr>
        <p:sp>
          <p:nvSpPr>
            <p:cNvPr id="32" name="Ellipse 3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3" name="Textfeld 32"/>
            <p:cNvSpPr txBox="1"/>
            <p:nvPr/>
          </p:nvSpPr>
          <p:spPr>
            <a:xfrm>
              <a:off x="4632846" y="72104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34" name="Gruppieren 33"/>
          <p:cNvGrpSpPr/>
          <p:nvPr/>
        </p:nvGrpSpPr>
        <p:grpSpPr>
          <a:xfrm>
            <a:off x="6969033" y="1784866"/>
            <a:ext cx="198000" cy="198000"/>
            <a:chOff x="4633578" y="728377"/>
            <a:chExt cx="266095" cy="271350"/>
          </a:xfrm>
        </p:grpSpPr>
        <p:sp>
          <p:nvSpPr>
            <p:cNvPr id="35" name="Ellipse 34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6" name="Textfeld 35"/>
            <p:cNvSpPr txBox="1"/>
            <p:nvPr/>
          </p:nvSpPr>
          <p:spPr>
            <a:xfrm>
              <a:off x="4633578" y="728377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pic>
        <p:nvPicPr>
          <p:cNvPr id="4" name="Grafi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474" y="1675190"/>
            <a:ext cx="2340000" cy="1557116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2215" y="4035248"/>
            <a:ext cx="2520000" cy="1833962"/>
          </a:xfrm>
          <a:prstGeom prst="rect">
            <a:avLst/>
          </a:prstGeom>
        </p:spPr>
      </p:pic>
      <p:pic>
        <p:nvPicPr>
          <p:cNvPr id="7" name="Grafi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474" y="4034011"/>
            <a:ext cx="2520000" cy="1835199"/>
          </a:xfrm>
          <a:prstGeom prst="rect">
            <a:avLst/>
          </a:prstGeom>
        </p:spPr>
      </p:pic>
      <p:sp>
        <p:nvSpPr>
          <p:cNvPr id="43" name="Textfeld 42"/>
          <p:cNvSpPr txBox="1"/>
          <p:nvPr/>
        </p:nvSpPr>
        <p:spPr>
          <a:xfrm>
            <a:off x="4714215" y="361897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Ansteuerung des Nullpunktspannsystems</a:t>
            </a:r>
          </a:p>
        </p:txBody>
      </p:sp>
      <p:sp>
        <p:nvSpPr>
          <p:cNvPr id="44" name="Textfeld 43"/>
          <p:cNvSpPr txBox="1"/>
          <p:nvPr/>
        </p:nvSpPr>
        <p:spPr>
          <a:xfrm>
            <a:off x="252342" y="3616688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Tiefer liegende Schraubensenkungen</a:t>
            </a:r>
          </a:p>
        </p:txBody>
      </p:sp>
      <p:sp>
        <p:nvSpPr>
          <p:cNvPr id="45" name="Textfeld 44"/>
          <p:cNvSpPr txBox="1"/>
          <p:nvPr/>
        </p:nvSpPr>
        <p:spPr>
          <a:xfrm>
            <a:off x="4724514" y="990712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Integrierte Turbo-Funktion</a:t>
            </a:r>
          </a:p>
        </p:txBody>
      </p:sp>
      <p:sp>
        <p:nvSpPr>
          <p:cNvPr id="46" name="Textfeld 45"/>
          <p:cNvSpPr txBox="1"/>
          <p:nvPr/>
        </p:nvSpPr>
        <p:spPr>
          <a:xfrm>
            <a:off x="252338" y="987097"/>
            <a:ext cx="4176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Rollreibung zwischen Kolben und Spannschieber</a:t>
            </a:r>
          </a:p>
        </p:txBody>
      </p:sp>
    </p:spTree>
    <p:extLst>
      <p:ext uri="{BB962C8B-B14F-4D97-AF65-F5344CB8AC3E}">
        <p14:creationId xmlns:p14="http://schemas.microsoft.com/office/powerpoint/2010/main" val="27836530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0338" y="1325651"/>
            <a:ext cx="2340000" cy="1969145"/>
          </a:xfrm>
          <a:prstGeom prst="rect">
            <a:avLst/>
          </a:prstGeom>
        </p:spPr>
      </p:pic>
      <p:sp>
        <p:nvSpPr>
          <p:cNvPr id="20" name="Rechteck 19"/>
          <p:cNvSpPr/>
          <p:nvPr/>
        </p:nvSpPr>
        <p:spPr>
          <a:xfrm>
            <a:off x="254183" y="982612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2" name="Textfeld 31"/>
          <p:cNvSpPr txBox="1"/>
          <p:nvPr/>
        </p:nvSpPr>
        <p:spPr>
          <a:xfrm>
            <a:off x="4713337" y="994346"/>
            <a:ext cx="417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Abfrage der Spannschieberstellung über den Staudruck</a:t>
            </a:r>
          </a:p>
        </p:txBody>
      </p:sp>
      <p:sp>
        <p:nvSpPr>
          <p:cNvPr id="23" name="Rechteck 22"/>
          <p:cNvSpPr/>
          <p:nvPr/>
        </p:nvSpPr>
        <p:spPr>
          <a:xfrm>
            <a:off x="252338" y="3607979"/>
            <a:ext cx="4177845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6832" y="1816439"/>
            <a:ext cx="1980000" cy="809081"/>
          </a:xfrm>
          <a:prstGeom prst="rect">
            <a:avLst/>
          </a:prstGeom>
        </p:spPr>
      </p:pic>
      <p:pic>
        <p:nvPicPr>
          <p:cNvPr id="3" name="Grafi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0266" y="1867473"/>
            <a:ext cx="1980000" cy="752692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16" name="Inhaltsplatzhalter 3"/>
          <p:cNvSpPr>
            <a:spLocks noGrp="1"/>
          </p:cNvSpPr>
          <p:nvPr>
            <p:ph sz="quarter" idx="10"/>
          </p:nvPr>
        </p:nvSpPr>
        <p:spPr>
          <a:xfrm>
            <a:off x="5020028" y="2740412"/>
            <a:ext cx="1443678" cy="363885"/>
          </a:xfrm>
          <a:noFill/>
        </p:spPr>
        <p:txBody>
          <a:bodyPr/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de-DE" sz="1200" dirty="0"/>
              <a:t>Zustand geöffnet</a:t>
            </a:r>
          </a:p>
        </p:txBody>
      </p:sp>
      <p:sp>
        <p:nvSpPr>
          <p:cNvPr id="17" name="Inhaltsplatzhalter 3"/>
          <p:cNvSpPr txBox="1">
            <a:spLocks/>
          </p:cNvSpPr>
          <p:nvPr/>
        </p:nvSpPr>
        <p:spPr>
          <a:xfrm>
            <a:off x="7125824" y="2740411"/>
            <a:ext cx="1582016" cy="363885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de-DE" sz="1200" dirty="0"/>
              <a:t>Zustand verriegelt</a:t>
            </a:r>
          </a:p>
        </p:txBody>
      </p:sp>
      <p:sp>
        <p:nvSpPr>
          <p:cNvPr id="21" name="Ellipse 20"/>
          <p:cNvSpPr/>
          <p:nvPr/>
        </p:nvSpPr>
        <p:spPr>
          <a:xfrm>
            <a:off x="6566941" y="2460813"/>
            <a:ext cx="241175" cy="27813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2" name="Ellipse 21"/>
          <p:cNvSpPr/>
          <p:nvPr/>
        </p:nvSpPr>
        <p:spPr>
          <a:xfrm>
            <a:off x="6852550" y="2476942"/>
            <a:ext cx="264727" cy="26036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Ellipse 18"/>
          <p:cNvSpPr/>
          <p:nvPr/>
        </p:nvSpPr>
        <p:spPr>
          <a:xfrm>
            <a:off x="4750266" y="2459530"/>
            <a:ext cx="270058" cy="29554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4" name="Textfeld 33"/>
          <p:cNvSpPr txBox="1"/>
          <p:nvPr/>
        </p:nvSpPr>
        <p:spPr>
          <a:xfrm>
            <a:off x="252338" y="987097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Hermetisch dicht – absolut wartungsfrei</a:t>
            </a:r>
          </a:p>
        </p:txBody>
      </p:sp>
      <p:sp>
        <p:nvSpPr>
          <p:cNvPr id="24" name="Rechteck 23"/>
          <p:cNvSpPr/>
          <p:nvPr/>
        </p:nvSpPr>
        <p:spPr>
          <a:xfrm>
            <a:off x="4715890" y="987097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5" name="Ellipse 24"/>
          <p:cNvSpPr/>
          <p:nvPr/>
        </p:nvSpPr>
        <p:spPr>
          <a:xfrm>
            <a:off x="8630850" y="2464355"/>
            <a:ext cx="171318" cy="26036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26" name="Grafik 2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9714" y="4337254"/>
            <a:ext cx="2124000" cy="1477092"/>
          </a:xfrm>
          <a:prstGeom prst="rect">
            <a:avLst/>
          </a:prstGeom>
        </p:spPr>
      </p:pic>
      <p:sp>
        <p:nvSpPr>
          <p:cNvPr id="27" name="Textfeld 26"/>
          <p:cNvSpPr txBox="1"/>
          <p:nvPr/>
        </p:nvSpPr>
        <p:spPr>
          <a:xfrm>
            <a:off x="243714" y="3618846"/>
            <a:ext cx="4176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NSE3 138-V1 – das Nullpunktspannmodul mit integrierter </a:t>
            </a:r>
            <a:r>
              <a:rPr lang="de-DE" sz="1600" b="1" dirty="0" err="1">
                <a:solidFill>
                  <a:srgbClr val="003D6A"/>
                </a:solidFill>
              </a:rPr>
              <a:t>Verdrehsicherung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28" name="Rechteck 27"/>
          <p:cNvSpPr/>
          <p:nvPr/>
        </p:nvSpPr>
        <p:spPr>
          <a:xfrm>
            <a:off x="4714386" y="3610864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9" name="Textfeld 28"/>
          <p:cNvSpPr txBox="1"/>
          <p:nvPr/>
        </p:nvSpPr>
        <p:spPr>
          <a:xfrm>
            <a:off x="4703917" y="3622461"/>
            <a:ext cx="41794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NSE-T3 – das Turmmodul der 3. Generation</a:t>
            </a:r>
          </a:p>
        </p:txBody>
      </p:sp>
      <p:pic>
        <p:nvPicPr>
          <p:cNvPr id="30" name="Grafik 2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6578" y="4323769"/>
            <a:ext cx="2160000" cy="1504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6872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hteck 15"/>
          <p:cNvSpPr/>
          <p:nvPr/>
        </p:nvSpPr>
        <p:spPr>
          <a:xfrm>
            <a:off x="254182" y="982612"/>
            <a:ext cx="8637707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5" name="Rechteck 4"/>
          <p:cNvSpPr/>
          <p:nvPr/>
        </p:nvSpPr>
        <p:spPr>
          <a:xfrm>
            <a:off x="252338" y="3607979"/>
            <a:ext cx="8639552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feld 5"/>
          <p:cNvSpPr txBox="1"/>
          <p:nvPr/>
        </p:nvSpPr>
        <p:spPr>
          <a:xfrm>
            <a:off x="252342" y="3616688"/>
            <a:ext cx="86395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Optionale Sensorvarianten</a:t>
            </a:r>
          </a:p>
        </p:txBody>
      </p:sp>
      <p:cxnSp>
        <p:nvCxnSpPr>
          <p:cNvPr id="7" name="Gerader Verbinder 6"/>
          <p:cNvCxnSpPr/>
          <p:nvPr/>
        </p:nvCxnSpPr>
        <p:spPr>
          <a:xfrm>
            <a:off x="3171353" y="2230115"/>
            <a:ext cx="3852000" cy="1398"/>
          </a:xfrm>
          <a:prstGeom prst="line">
            <a:avLst/>
          </a:prstGeom>
          <a:ln w="38100">
            <a:solidFill>
              <a:srgbClr val="003D6A"/>
            </a:solidFill>
            <a:headEnd type="oval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Grafi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075" y="1406759"/>
            <a:ext cx="2520000" cy="1706334"/>
          </a:xfrm>
          <a:prstGeom prst="rect">
            <a:avLst/>
          </a:prstGeom>
        </p:spPr>
      </p:pic>
      <p:pic>
        <p:nvPicPr>
          <p:cNvPr id="9" name="Grafi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3924" y="1591543"/>
            <a:ext cx="1620000" cy="1177389"/>
          </a:xfrm>
          <a:prstGeom prst="rect">
            <a:avLst/>
          </a:prstGeom>
        </p:spPr>
      </p:pic>
      <p:pic>
        <p:nvPicPr>
          <p:cNvPr id="10" name="Grafi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2202" y="1626719"/>
            <a:ext cx="1620000" cy="1178181"/>
          </a:xfrm>
          <a:prstGeom prst="rect">
            <a:avLst/>
          </a:prstGeom>
        </p:spPr>
      </p:pic>
      <p:pic>
        <p:nvPicPr>
          <p:cNvPr id="11" name="Grafi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0481" y="1518802"/>
            <a:ext cx="1610149" cy="1332000"/>
          </a:xfrm>
          <a:prstGeom prst="rect">
            <a:avLst/>
          </a:prstGeom>
        </p:spPr>
      </p:pic>
      <p:sp>
        <p:nvSpPr>
          <p:cNvPr id="13" name="Inhaltsplatzhalter 3"/>
          <p:cNvSpPr txBox="1">
            <a:spLocks/>
          </p:cNvSpPr>
          <p:nvPr/>
        </p:nvSpPr>
        <p:spPr>
          <a:xfrm>
            <a:off x="2480739" y="4209369"/>
            <a:ext cx="2160000" cy="1551486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de-DE" sz="1200" dirty="0">
                <a:solidFill>
                  <a:srgbClr val="00446B"/>
                </a:solidFill>
              </a:rPr>
              <a:t>AFS3 138 PMI: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de-DE" sz="1200" dirty="0">
                <a:solidFill>
                  <a:srgbClr val="00446B"/>
                </a:solidFill>
              </a:rPr>
              <a:t>Zustand geöffnet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de-DE" sz="1200" dirty="0">
                <a:solidFill>
                  <a:srgbClr val="00446B"/>
                </a:solidFill>
              </a:rPr>
              <a:t>Zustand verriegelt mit Spannbolzen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de-DE" sz="1200" dirty="0">
                <a:solidFill>
                  <a:srgbClr val="00446B"/>
                </a:solidFill>
              </a:rPr>
              <a:t>Fehlermeldung bei verriegelt </a:t>
            </a:r>
            <a:r>
              <a:rPr lang="de-DE" sz="1200">
                <a:solidFill>
                  <a:srgbClr val="00446B"/>
                </a:solidFill>
              </a:rPr>
              <a:t>ohne Spannbolzen</a:t>
            </a:r>
            <a:endParaRPr lang="de-DE" sz="1200" dirty="0">
              <a:solidFill>
                <a:srgbClr val="00446B"/>
              </a:solidFill>
            </a:endParaRPr>
          </a:p>
        </p:txBody>
      </p:sp>
      <p:sp>
        <p:nvSpPr>
          <p:cNvPr id="14" name="Inhaltsplatzhalter 3"/>
          <p:cNvSpPr txBox="1">
            <a:spLocks/>
          </p:cNvSpPr>
          <p:nvPr/>
        </p:nvSpPr>
        <p:spPr>
          <a:xfrm>
            <a:off x="6984000" y="4205639"/>
            <a:ext cx="2160000" cy="935460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de-DE" sz="1200" dirty="0">
                <a:solidFill>
                  <a:srgbClr val="00446B"/>
                </a:solidFill>
              </a:rPr>
              <a:t>AFS3 138 MMS: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de-DE" sz="1200" dirty="0">
                <a:solidFill>
                  <a:srgbClr val="00446B"/>
                </a:solidFill>
              </a:rPr>
              <a:t>Zustand geöffnet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de-DE" sz="1200" dirty="0">
                <a:solidFill>
                  <a:srgbClr val="00446B"/>
                </a:solidFill>
              </a:rPr>
              <a:t>Zustand verriegelt mit Spannbolzen</a:t>
            </a:r>
          </a:p>
          <a:p>
            <a:pPr>
              <a:lnSpc>
                <a:spcPts val="1500"/>
              </a:lnSpc>
              <a:spcBef>
                <a:spcPts val="0"/>
              </a:spcBef>
            </a:pPr>
            <a:endParaRPr lang="de-DE" sz="1200" dirty="0">
              <a:solidFill>
                <a:srgbClr val="00446B"/>
              </a:solidFill>
            </a:endParaRPr>
          </a:p>
          <a:p>
            <a:pPr>
              <a:lnSpc>
                <a:spcPts val="1500"/>
              </a:lnSpc>
              <a:spcBef>
                <a:spcPts val="0"/>
              </a:spcBef>
            </a:pPr>
            <a:endParaRPr lang="de-DE" sz="1200" dirty="0">
              <a:solidFill>
                <a:srgbClr val="00446B"/>
              </a:solidFill>
            </a:endParaRPr>
          </a:p>
        </p:txBody>
      </p:sp>
      <p:pic>
        <p:nvPicPr>
          <p:cNvPr id="15" name="Grafik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1996" y="4183578"/>
            <a:ext cx="1800000" cy="1389563"/>
          </a:xfrm>
          <a:prstGeom prst="rect">
            <a:avLst/>
          </a:prstGeom>
        </p:spPr>
      </p:pic>
      <p:sp>
        <p:nvSpPr>
          <p:cNvPr id="18" name="Textfeld 17"/>
          <p:cNvSpPr txBox="1"/>
          <p:nvPr/>
        </p:nvSpPr>
        <p:spPr>
          <a:xfrm>
            <a:off x="252337" y="987097"/>
            <a:ext cx="86395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Optionaler </a:t>
            </a:r>
            <a:r>
              <a:rPr lang="de-DE" sz="1600" b="1" dirty="0" err="1">
                <a:solidFill>
                  <a:srgbClr val="003D6A"/>
                </a:solidFill>
              </a:rPr>
              <a:t>Konsuverschluss</a:t>
            </a:r>
            <a:endParaRPr lang="de-DE" sz="1600" b="1" dirty="0">
              <a:solidFill>
                <a:srgbClr val="003D6A"/>
              </a:solidFill>
            </a:endParaRPr>
          </a:p>
        </p:txBody>
      </p:sp>
      <p:sp>
        <p:nvSpPr>
          <p:cNvPr id="20" name="Ellipse 19">
            <a:hlinkClick r:id="rId7" action="ppaction://hlinkfile"/>
          </p:cNvPr>
          <p:cNvSpPr/>
          <p:nvPr/>
        </p:nvSpPr>
        <p:spPr>
          <a:xfrm>
            <a:off x="8562890" y="3006254"/>
            <a:ext cx="288000" cy="288000"/>
          </a:xfrm>
          <a:prstGeom prst="ellipse">
            <a:avLst/>
          </a:prstGeom>
          <a:noFill/>
          <a:ln w="12700"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443" y="4335647"/>
            <a:ext cx="1800000" cy="1085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5410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hteck 74"/>
          <p:cNvSpPr/>
          <p:nvPr/>
        </p:nvSpPr>
        <p:spPr>
          <a:xfrm>
            <a:off x="252338" y="3607979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4" name="Rechteck 103"/>
          <p:cNvSpPr/>
          <p:nvPr/>
        </p:nvSpPr>
        <p:spPr>
          <a:xfrm>
            <a:off x="254182" y="982612"/>
            <a:ext cx="8637707" cy="2335942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872" y="1362414"/>
            <a:ext cx="3240000" cy="1798150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quarter" idx="10"/>
          </p:nvPr>
        </p:nvSpPr>
        <p:spPr>
          <a:xfrm>
            <a:off x="5143232" y="1661349"/>
            <a:ext cx="926516" cy="1310172"/>
          </a:xfrm>
          <a:noFill/>
        </p:spPr>
        <p:txBody>
          <a:bodyPr/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200" dirty="0" err="1">
                <a:solidFill>
                  <a:srgbClr val="00446B"/>
                </a:solidFill>
              </a:rPr>
              <a:t>Spannhub</a:t>
            </a:r>
            <a:endParaRPr lang="de-DE" sz="1200" dirty="0">
              <a:solidFill>
                <a:srgbClr val="00446B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200" dirty="0" err="1">
                <a:solidFill>
                  <a:srgbClr val="00446B"/>
                </a:solidFill>
              </a:rPr>
              <a:t>Eilhub</a:t>
            </a:r>
            <a:endParaRPr lang="de-DE" sz="1200" dirty="0">
              <a:solidFill>
                <a:srgbClr val="00446B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Kraft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Weg</a:t>
            </a:r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sp>
        <p:nvSpPr>
          <p:cNvPr id="9" name="Inhaltsplatzhalter 3"/>
          <p:cNvSpPr txBox="1">
            <a:spLocks/>
          </p:cNvSpPr>
          <p:nvPr/>
        </p:nvSpPr>
        <p:spPr>
          <a:xfrm>
            <a:off x="6404511" y="1655548"/>
            <a:ext cx="1995550" cy="1310172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Betätigungskraft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Kraft am Spannschieber 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de-DE" sz="1200" dirty="0">
                <a:solidFill>
                  <a:srgbClr val="00446B"/>
                </a:solidFill>
              </a:rPr>
              <a:t>Einzugskraft 5x höher als Betätigungskraft</a:t>
            </a:r>
          </a:p>
        </p:txBody>
      </p:sp>
      <p:grpSp>
        <p:nvGrpSpPr>
          <p:cNvPr id="60" name="Gruppieren 59"/>
          <p:cNvGrpSpPr/>
          <p:nvPr/>
        </p:nvGrpSpPr>
        <p:grpSpPr>
          <a:xfrm>
            <a:off x="4969950" y="1960700"/>
            <a:ext cx="198000" cy="198000"/>
            <a:chOff x="4645063" y="732456"/>
            <a:chExt cx="266095" cy="271350"/>
          </a:xfrm>
        </p:grpSpPr>
        <p:sp>
          <p:nvSpPr>
            <p:cNvPr id="61" name="Ellipse 6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2" name="Textfeld 61"/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63" name="Gruppieren 62"/>
          <p:cNvGrpSpPr/>
          <p:nvPr/>
        </p:nvGrpSpPr>
        <p:grpSpPr>
          <a:xfrm>
            <a:off x="4965380" y="1701437"/>
            <a:ext cx="198000" cy="198000"/>
            <a:chOff x="4645063" y="729193"/>
            <a:chExt cx="266095" cy="271350"/>
          </a:xfrm>
        </p:grpSpPr>
        <p:sp>
          <p:nvSpPr>
            <p:cNvPr id="64" name="Ellipse 63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5" name="Textfeld 64"/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66" name="Gruppieren 65"/>
          <p:cNvGrpSpPr/>
          <p:nvPr/>
        </p:nvGrpSpPr>
        <p:grpSpPr>
          <a:xfrm>
            <a:off x="4974520" y="2219963"/>
            <a:ext cx="198000" cy="198000"/>
            <a:chOff x="4636778" y="731640"/>
            <a:chExt cx="266095" cy="271350"/>
          </a:xfrm>
        </p:grpSpPr>
        <p:sp>
          <p:nvSpPr>
            <p:cNvPr id="67" name="Ellipse 6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8" name="Textfeld 67"/>
            <p:cNvSpPr txBox="1"/>
            <p:nvPr/>
          </p:nvSpPr>
          <p:spPr>
            <a:xfrm>
              <a:off x="4636778" y="731640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69" name="Gruppieren 68"/>
          <p:cNvGrpSpPr/>
          <p:nvPr/>
        </p:nvGrpSpPr>
        <p:grpSpPr>
          <a:xfrm>
            <a:off x="4979091" y="2479225"/>
            <a:ext cx="198000" cy="198000"/>
            <a:chOff x="4641681" y="738982"/>
            <a:chExt cx="266095" cy="271350"/>
          </a:xfrm>
        </p:grpSpPr>
        <p:sp>
          <p:nvSpPr>
            <p:cNvPr id="72" name="Ellipse 7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4" name="Textfeld 73"/>
            <p:cNvSpPr txBox="1"/>
            <p:nvPr/>
          </p:nvSpPr>
          <p:spPr>
            <a:xfrm>
              <a:off x="4641681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30" name="Gruppieren 29"/>
          <p:cNvGrpSpPr/>
          <p:nvPr/>
        </p:nvGrpSpPr>
        <p:grpSpPr>
          <a:xfrm>
            <a:off x="889916" y="2399012"/>
            <a:ext cx="198000" cy="198000"/>
            <a:chOff x="4633578" y="732456"/>
            <a:chExt cx="266095" cy="271350"/>
          </a:xfrm>
        </p:grpSpPr>
        <p:sp>
          <p:nvSpPr>
            <p:cNvPr id="31" name="Ellipse 3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2" name="Textfeld 31"/>
            <p:cNvSpPr txBox="1"/>
            <p:nvPr/>
          </p:nvSpPr>
          <p:spPr>
            <a:xfrm>
              <a:off x="4633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33" name="Gruppieren 32"/>
          <p:cNvGrpSpPr/>
          <p:nvPr/>
        </p:nvGrpSpPr>
        <p:grpSpPr>
          <a:xfrm>
            <a:off x="1195356" y="2108369"/>
            <a:ext cx="198000" cy="198000"/>
            <a:chOff x="4633578" y="729193"/>
            <a:chExt cx="266095" cy="271350"/>
          </a:xfrm>
        </p:grpSpPr>
        <p:sp>
          <p:nvSpPr>
            <p:cNvPr id="34" name="Ellipse 33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5" name="Textfeld 34"/>
            <p:cNvSpPr txBox="1"/>
            <p:nvPr/>
          </p:nvSpPr>
          <p:spPr>
            <a:xfrm>
              <a:off x="4633578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36" name="Gruppieren 35"/>
          <p:cNvGrpSpPr/>
          <p:nvPr/>
        </p:nvGrpSpPr>
        <p:grpSpPr>
          <a:xfrm>
            <a:off x="1548363" y="1659328"/>
            <a:ext cx="198000" cy="198000"/>
            <a:chOff x="4636778" y="743352"/>
            <a:chExt cx="266095" cy="271350"/>
          </a:xfrm>
        </p:grpSpPr>
        <p:sp>
          <p:nvSpPr>
            <p:cNvPr id="37" name="Ellipse 3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8" name="Textfeld 37"/>
            <p:cNvSpPr txBox="1"/>
            <p:nvPr/>
          </p:nvSpPr>
          <p:spPr>
            <a:xfrm>
              <a:off x="4636778" y="74335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39" name="Gruppieren 38"/>
          <p:cNvGrpSpPr/>
          <p:nvPr/>
        </p:nvGrpSpPr>
        <p:grpSpPr>
          <a:xfrm>
            <a:off x="820991" y="2776814"/>
            <a:ext cx="198000" cy="198000"/>
            <a:chOff x="4630196" y="738982"/>
            <a:chExt cx="266095" cy="271350"/>
          </a:xfrm>
        </p:grpSpPr>
        <p:sp>
          <p:nvSpPr>
            <p:cNvPr id="40" name="Ellipse 39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1" name="Textfeld 40"/>
            <p:cNvSpPr txBox="1"/>
            <p:nvPr/>
          </p:nvSpPr>
          <p:spPr>
            <a:xfrm>
              <a:off x="4630196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4</a:t>
              </a:r>
            </a:p>
          </p:txBody>
        </p:sp>
      </p:grpSp>
      <p:grpSp>
        <p:nvGrpSpPr>
          <p:cNvPr id="84" name="Gruppieren 83"/>
          <p:cNvGrpSpPr/>
          <p:nvPr/>
        </p:nvGrpSpPr>
        <p:grpSpPr>
          <a:xfrm>
            <a:off x="1914343" y="2728949"/>
            <a:ext cx="198000" cy="198000"/>
            <a:chOff x="4637905" y="727456"/>
            <a:chExt cx="266095" cy="271350"/>
          </a:xfrm>
        </p:grpSpPr>
        <p:sp>
          <p:nvSpPr>
            <p:cNvPr id="85" name="Ellipse 8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6" name="Textfeld 85"/>
            <p:cNvSpPr txBox="1"/>
            <p:nvPr/>
          </p:nvSpPr>
          <p:spPr>
            <a:xfrm>
              <a:off x="4637905" y="727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76" name="Gruppieren 75"/>
          <p:cNvGrpSpPr/>
          <p:nvPr/>
        </p:nvGrpSpPr>
        <p:grpSpPr>
          <a:xfrm>
            <a:off x="2863957" y="2982805"/>
            <a:ext cx="198000" cy="198000"/>
            <a:chOff x="4637578" y="727270"/>
            <a:chExt cx="266095" cy="271350"/>
          </a:xfrm>
        </p:grpSpPr>
        <p:sp>
          <p:nvSpPr>
            <p:cNvPr id="77" name="Ellipse 7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8" name="Textfeld 77"/>
            <p:cNvSpPr txBox="1"/>
            <p:nvPr/>
          </p:nvSpPr>
          <p:spPr>
            <a:xfrm>
              <a:off x="4637578" y="727270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80" name="Gruppieren 79"/>
          <p:cNvGrpSpPr/>
          <p:nvPr/>
        </p:nvGrpSpPr>
        <p:grpSpPr>
          <a:xfrm>
            <a:off x="2279205" y="2734964"/>
            <a:ext cx="198000" cy="198000"/>
            <a:chOff x="4644844" y="728389"/>
            <a:chExt cx="266095" cy="271350"/>
          </a:xfrm>
        </p:grpSpPr>
        <p:sp>
          <p:nvSpPr>
            <p:cNvPr id="81" name="Ellipse 80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2" name="Textfeld 81"/>
            <p:cNvSpPr txBox="1"/>
            <p:nvPr/>
          </p:nvSpPr>
          <p:spPr>
            <a:xfrm>
              <a:off x="4644844" y="728389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42" name="Gruppieren 41"/>
          <p:cNvGrpSpPr/>
          <p:nvPr/>
        </p:nvGrpSpPr>
        <p:grpSpPr>
          <a:xfrm>
            <a:off x="2966002" y="2143252"/>
            <a:ext cx="198001" cy="198000"/>
            <a:chOff x="4650377" y="727270"/>
            <a:chExt cx="266097" cy="271350"/>
          </a:xfrm>
        </p:grpSpPr>
        <p:sp>
          <p:nvSpPr>
            <p:cNvPr id="43" name="Ellipse 42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4" name="Textfeld 43"/>
            <p:cNvSpPr txBox="1"/>
            <p:nvPr/>
          </p:nvSpPr>
          <p:spPr>
            <a:xfrm>
              <a:off x="4650378" y="727270"/>
              <a:ext cx="266096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45" name="Gruppieren 44"/>
          <p:cNvGrpSpPr/>
          <p:nvPr/>
        </p:nvGrpSpPr>
        <p:grpSpPr>
          <a:xfrm>
            <a:off x="2260283" y="1959127"/>
            <a:ext cx="198000" cy="198000"/>
            <a:chOff x="4633359" y="726523"/>
            <a:chExt cx="266095" cy="271350"/>
          </a:xfrm>
        </p:grpSpPr>
        <p:sp>
          <p:nvSpPr>
            <p:cNvPr id="46" name="Ellipse 45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7" name="Textfeld 46"/>
            <p:cNvSpPr txBox="1"/>
            <p:nvPr/>
          </p:nvSpPr>
          <p:spPr>
            <a:xfrm>
              <a:off x="4633359" y="72652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48" name="Gruppieren 47"/>
          <p:cNvGrpSpPr/>
          <p:nvPr/>
        </p:nvGrpSpPr>
        <p:grpSpPr>
          <a:xfrm>
            <a:off x="6229497" y="1948351"/>
            <a:ext cx="198000" cy="198000"/>
            <a:chOff x="4633578" y="722086"/>
            <a:chExt cx="266095" cy="271350"/>
          </a:xfrm>
        </p:grpSpPr>
        <p:sp>
          <p:nvSpPr>
            <p:cNvPr id="49" name="Ellipse 48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0" name="Textfeld 49"/>
            <p:cNvSpPr txBox="1"/>
            <p:nvPr/>
          </p:nvSpPr>
          <p:spPr>
            <a:xfrm>
              <a:off x="4633578" y="72208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51" name="Gruppieren 50"/>
          <p:cNvGrpSpPr/>
          <p:nvPr/>
        </p:nvGrpSpPr>
        <p:grpSpPr>
          <a:xfrm>
            <a:off x="6227863" y="1691979"/>
            <a:ext cx="198000" cy="198000"/>
            <a:chOff x="4632262" y="730535"/>
            <a:chExt cx="266095" cy="271350"/>
          </a:xfrm>
        </p:grpSpPr>
        <p:sp>
          <p:nvSpPr>
            <p:cNvPr id="52" name="Ellipse 51"/>
            <p:cNvSpPr/>
            <p:nvPr/>
          </p:nvSpPr>
          <p:spPr>
            <a:xfrm>
              <a:off x="4638892" y="757645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3" name="Textfeld 52"/>
            <p:cNvSpPr txBox="1"/>
            <p:nvPr/>
          </p:nvSpPr>
          <p:spPr>
            <a:xfrm>
              <a:off x="4632262" y="730535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54" name="Gruppieren 53"/>
          <p:cNvGrpSpPr/>
          <p:nvPr/>
        </p:nvGrpSpPr>
        <p:grpSpPr>
          <a:xfrm>
            <a:off x="6240694" y="2204722"/>
            <a:ext cx="198000" cy="198000"/>
            <a:chOff x="4648263" y="731640"/>
            <a:chExt cx="266095" cy="271350"/>
          </a:xfrm>
        </p:grpSpPr>
        <p:sp>
          <p:nvSpPr>
            <p:cNvPr id="55" name="Ellipse 5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6" name="Textfeld 55"/>
            <p:cNvSpPr txBox="1"/>
            <p:nvPr/>
          </p:nvSpPr>
          <p:spPr>
            <a:xfrm>
              <a:off x="4648263" y="731640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sp>
        <p:nvSpPr>
          <p:cNvPr id="115" name="Inhaltsplatzhalter 3"/>
          <p:cNvSpPr txBox="1">
            <a:spLocks/>
          </p:cNvSpPr>
          <p:nvPr/>
        </p:nvSpPr>
        <p:spPr>
          <a:xfrm>
            <a:off x="2909725" y="4405209"/>
            <a:ext cx="1400194" cy="574473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Turbo-Funktion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max. 28 kN</a:t>
            </a:r>
          </a:p>
        </p:txBody>
      </p:sp>
      <p:sp>
        <p:nvSpPr>
          <p:cNvPr id="116" name="Inhaltsplatzhalter 3"/>
          <p:cNvSpPr txBox="1">
            <a:spLocks/>
          </p:cNvSpPr>
          <p:nvPr/>
        </p:nvSpPr>
        <p:spPr>
          <a:xfrm>
            <a:off x="2918051" y="5019928"/>
            <a:ext cx="1647642" cy="530235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Federkraftspannung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max. 8 kN</a:t>
            </a:r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96" b="5817"/>
          <a:stretch/>
        </p:blipFill>
        <p:spPr>
          <a:xfrm>
            <a:off x="1019292" y="4414726"/>
            <a:ext cx="1980000" cy="1060240"/>
          </a:xfrm>
          <a:prstGeom prst="rect">
            <a:avLst/>
          </a:prstGeom>
        </p:spPr>
      </p:pic>
      <p:sp>
        <p:nvSpPr>
          <p:cNvPr id="97" name="Inhaltsplatzhalter 3"/>
          <p:cNvSpPr txBox="1">
            <a:spLocks/>
          </p:cNvSpPr>
          <p:nvPr/>
        </p:nvSpPr>
        <p:spPr>
          <a:xfrm>
            <a:off x="939101" y="5468335"/>
            <a:ext cx="2612808" cy="240653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Betätigungsdruck der Turbo-Funktion</a:t>
            </a:r>
          </a:p>
        </p:txBody>
      </p:sp>
      <p:sp>
        <p:nvSpPr>
          <p:cNvPr id="98" name="Inhaltsplatzhalter 3"/>
          <p:cNvSpPr txBox="1">
            <a:spLocks/>
          </p:cNvSpPr>
          <p:nvPr/>
        </p:nvSpPr>
        <p:spPr>
          <a:xfrm>
            <a:off x="278197" y="4377388"/>
            <a:ext cx="773130" cy="530235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de-DE" sz="1200" dirty="0">
                <a:solidFill>
                  <a:srgbClr val="00446B"/>
                </a:solidFill>
              </a:rPr>
              <a:t>Einzugs-kraft</a:t>
            </a:r>
          </a:p>
        </p:txBody>
      </p:sp>
      <p:sp>
        <p:nvSpPr>
          <p:cNvPr id="99" name="Ellipse 98"/>
          <p:cNvSpPr/>
          <p:nvPr/>
        </p:nvSpPr>
        <p:spPr>
          <a:xfrm>
            <a:off x="1927067" y="5252688"/>
            <a:ext cx="144000" cy="144000"/>
          </a:xfrm>
          <a:prstGeom prst="ellipse">
            <a:avLst/>
          </a:prstGeom>
          <a:solidFill>
            <a:srgbClr val="001D32"/>
          </a:solidFill>
          <a:ln>
            <a:solidFill>
              <a:srgbClr val="001D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3" name="Ellipse 102"/>
          <p:cNvSpPr/>
          <p:nvPr/>
        </p:nvSpPr>
        <p:spPr>
          <a:xfrm>
            <a:off x="2199431" y="4852630"/>
            <a:ext cx="144000" cy="144000"/>
          </a:xfrm>
          <a:prstGeom prst="ellipse">
            <a:avLst/>
          </a:prstGeom>
          <a:solidFill>
            <a:srgbClr val="0A89E0"/>
          </a:solidFill>
          <a:ln>
            <a:solidFill>
              <a:srgbClr val="0A89E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0" name="Textfeld 109"/>
          <p:cNvSpPr txBox="1"/>
          <p:nvPr/>
        </p:nvSpPr>
        <p:spPr>
          <a:xfrm>
            <a:off x="260962" y="3621109"/>
            <a:ext cx="4176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Vergleich:                                                      Einzugskraft Federspannung und Turbo</a:t>
            </a:r>
          </a:p>
        </p:txBody>
      </p:sp>
      <p:sp>
        <p:nvSpPr>
          <p:cNvPr id="111" name="Textfeld 110"/>
          <p:cNvSpPr txBox="1"/>
          <p:nvPr/>
        </p:nvSpPr>
        <p:spPr>
          <a:xfrm>
            <a:off x="252337" y="987097"/>
            <a:ext cx="86395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Patentierter Eil- und </a:t>
            </a:r>
            <a:r>
              <a:rPr lang="de-DE" sz="1600" b="1" dirty="0" err="1">
                <a:solidFill>
                  <a:srgbClr val="003D6A"/>
                </a:solidFill>
              </a:rPr>
              <a:t>Spannhub</a:t>
            </a:r>
            <a:endParaRPr lang="de-DE" sz="1600" b="1" dirty="0">
              <a:solidFill>
                <a:srgbClr val="003D6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64688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6" name="Tabelle 1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0436192"/>
              </p:ext>
            </p:extLst>
          </p:nvPr>
        </p:nvGraphicFramePr>
        <p:xfrm>
          <a:off x="260502" y="3607979"/>
          <a:ext cx="8630307" cy="23853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1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21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921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4229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4229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4229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4229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9066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09391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563971">
                <a:tc gridSpan="3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dirty="0"/>
                        <a:t>Standard</a:t>
                      </a:r>
                      <a:r>
                        <a:rPr lang="de-DE" sz="1200" b="0" baseline="0" dirty="0"/>
                        <a:t> Spannbolzen</a:t>
                      </a:r>
                      <a:endParaRPr lang="de-DE" sz="1200" b="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dirty="0"/>
                        <a:t>Ausgleichs-bolzen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dirty="0"/>
                        <a:t>Genauigkeits-bolzen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dirty="0"/>
                        <a:t>Schwalben-schwanz-bolzen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dirty="0"/>
                        <a:t>Spannbolzen ohne Zentrierbund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dirty="0"/>
                        <a:t>Schwerlast-bolzen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dirty="0"/>
                        <a:t>Indexier-bolzen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0655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de-DE" sz="1000" kern="1200" baseline="0" dirty="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  <a:t>SPA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SPB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SPC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SPA-X / SPA-XY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SPG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SPx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-S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 err="1">
                          <a:solidFill>
                            <a:srgbClr val="003D6A"/>
                          </a:solidFill>
                        </a:rPr>
                        <a:t>SPx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-OB 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SPA-F / SPC-F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IXB</a:t>
                      </a: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 V1</a:t>
                      </a:r>
                      <a:endParaRPr lang="de-DE" sz="10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5465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de-DE" sz="1000" kern="1200" baseline="0" dirty="0">
                          <a:solidFill>
                            <a:srgbClr val="003D6A"/>
                          </a:solidFill>
                          <a:latin typeface="+mn-lt"/>
                          <a:ea typeface="+mn-ea"/>
                          <a:cs typeface="+mn-cs"/>
                        </a:rPr>
                        <a:t>Zentrier- bolzen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Positionier-bolzen 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Halte-</a:t>
                      </a: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bolzen</a:t>
                      </a:r>
                      <a:endParaRPr lang="de-DE" sz="10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Ausgleich von </a:t>
                      </a:r>
                      <a:r>
                        <a:rPr lang="de-DE" sz="1000">
                          <a:solidFill>
                            <a:srgbClr val="003D6A"/>
                          </a:solidFill>
                        </a:rPr>
                        <a:t>Stichmaß-schwankungen  +/- 1 mm</a:t>
                      </a:r>
                      <a:endParaRPr lang="de-DE" sz="10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Wiederhol-genauigkeit        &lt; 0.002 mm</a:t>
                      </a:r>
                      <a:endParaRPr lang="de-DE" sz="10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Befestigungs-</a:t>
                      </a:r>
                    </a:p>
                    <a:p>
                      <a:pPr algn="ctr"/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tiefe</a:t>
                      </a: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 </a:t>
                      </a:r>
                    </a:p>
                    <a:p>
                      <a:pPr algn="ctr"/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3.5 mm</a:t>
                      </a:r>
                      <a:endParaRPr lang="de-DE" sz="10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Befestigung über  Passschraube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Haltekraft</a:t>
                      </a:r>
                      <a:r>
                        <a:rPr lang="de-DE" sz="1000" baseline="0" dirty="0">
                          <a:solidFill>
                            <a:srgbClr val="003D6A"/>
                          </a:solidFill>
                        </a:rPr>
                        <a:t>   </a:t>
                      </a:r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     75 kN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>
                          <a:solidFill>
                            <a:srgbClr val="003D6A"/>
                          </a:solidFill>
                        </a:rPr>
                        <a:t>Lageorientierung der Spannpaletten oder - mittel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00426"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  <a:p>
                      <a:pPr algn="ctr"/>
                      <a:endParaRPr lang="de-DE" sz="1200" dirty="0"/>
                    </a:p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sz="1200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</a:p>
        </p:txBody>
      </p:sp>
      <p:pic>
        <p:nvPicPr>
          <p:cNvPr id="8" name="Grafik 7"/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8962" y="5380388"/>
            <a:ext cx="505756" cy="576000"/>
          </a:xfrm>
          <a:prstGeom prst="rect">
            <a:avLst/>
          </a:prstGeom>
        </p:spPr>
      </p:pic>
      <p:pic>
        <p:nvPicPr>
          <p:cNvPr id="36" name="Grafik 3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6887" y="5381860"/>
            <a:ext cx="507406" cy="576000"/>
          </a:xfrm>
          <a:prstGeom prst="rect">
            <a:avLst/>
          </a:prstGeom>
        </p:spPr>
      </p:pic>
      <p:pic>
        <p:nvPicPr>
          <p:cNvPr id="37" name="Grafik 36"/>
          <p:cNvPicPr>
            <a:picLocks noChangeAspect="1"/>
          </p:cNvPicPr>
          <p:nvPr/>
        </p:nvPicPr>
        <p:blipFill>
          <a:blip r:embed="rId4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1877" y="5241204"/>
            <a:ext cx="333449" cy="720000"/>
          </a:xfrm>
          <a:prstGeom prst="rect">
            <a:avLst/>
          </a:prstGeom>
        </p:spPr>
      </p:pic>
      <p:pic>
        <p:nvPicPr>
          <p:cNvPr id="38" name="Grafik 37"/>
          <p:cNvPicPr>
            <a:picLocks noChangeAspect="1"/>
          </p:cNvPicPr>
          <p:nvPr/>
        </p:nvPicPr>
        <p:blipFill>
          <a:blip r:embed="rId5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2771" y="5244320"/>
            <a:ext cx="525050" cy="720000"/>
          </a:xfrm>
          <a:prstGeom prst="rect">
            <a:avLst/>
          </a:prstGeom>
        </p:spPr>
      </p:pic>
      <p:pic>
        <p:nvPicPr>
          <p:cNvPr id="39" name="Grafik 38"/>
          <p:cNvPicPr>
            <a:picLocks noChangeAspect="1"/>
          </p:cNvPicPr>
          <p:nvPr/>
        </p:nvPicPr>
        <p:blipFill>
          <a:blip r:embed="rId6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0868" y="5245011"/>
            <a:ext cx="494656" cy="720000"/>
          </a:xfrm>
          <a:prstGeom prst="rect">
            <a:avLst/>
          </a:prstGeom>
        </p:spPr>
      </p:pic>
      <p:pic>
        <p:nvPicPr>
          <p:cNvPr id="40" name="Grafik 39"/>
          <p:cNvPicPr>
            <a:picLocks noChangeAspect="1"/>
          </p:cNvPicPr>
          <p:nvPr/>
        </p:nvPicPr>
        <p:blipFill>
          <a:blip r:embed="rId7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105" y="5237818"/>
            <a:ext cx="498781" cy="720000"/>
          </a:xfrm>
          <a:prstGeom prst="rect">
            <a:avLst/>
          </a:prstGeom>
        </p:spPr>
      </p:pic>
      <p:pic>
        <p:nvPicPr>
          <p:cNvPr id="44" name="Grafik 43"/>
          <p:cNvPicPr>
            <a:picLocks noChangeAspect="1"/>
          </p:cNvPicPr>
          <p:nvPr/>
        </p:nvPicPr>
        <p:blipFill>
          <a:blip r:embed="rId8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5141" y="5244320"/>
            <a:ext cx="500709" cy="720000"/>
          </a:xfrm>
          <a:prstGeom prst="rect">
            <a:avLst/>
          </a:prstGeom>
        </p:spPr>
      </p:pic>
      <p:pic>
        <p:nvPicPr>
          <p:cNvPr id="45" name="Grafik 44"/>
          <p:cNvPicPr>
            <a:picLocks noChangeAspect="1"/>
          </p:cNvPicPr>
          <p:nvPr/>
        </p:nvPicPr>
        <p:blipFill>
          <a:blip r:embed="rId9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8141" y="5244320"/>
            <a:ext cx="498781" cy="720000"/>
          </a:xfrm>
          <a:prstGeom prst="rect">
            <a:avLst/>
          </a:prstGeom>
        </p:spPr>
      </p:pic>
      <p:pic>
        <p:nvPicPr>
          <p:cNvPr id="3" name="Grafik 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3111" y="5245011"/>
            <a:ext cx="618173" cy="720000"/>
          </a:xfrm>
          <a:prstGeom prst="rect">
            <a:avLst/>
          </a:prstGeom>
        </p:spPr>
      </p:pic>
      <p:pic>
        <p:nvPicPr>
          <p:cNvPr id="43" name="Grafik 4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520" y="1697602"/>
            <a:ext cx="2340000" cy="1160331"/>
          </a:xfrm>
          <a:prstGeom prst="rect">
            <a:avLst/>
          </a:prstGeom>
        </p:spPr>
      </p:pic>
      <p:grpSp>
        <p:nvGrpSpPr>
          <p:cNvPr id="46" name="Gruppieren 45"/>
          <p:cNvGrpSpPr/>
          <p:nvPr/>
        </p:nvGrpSpPr>
        <p:grpSpPr>
          <a:xfrm>
            <a:off x="837195" y="2123320"/>
            <a:ext cx="198000" cy="198000"/>
            <a:chOff x="4646379" y="733798"/>
            <a:chExt cx="266095" cy="271350"/>
          </a:xfrm>
        </p:grpSpPr>
        <p:sp>
          <p:nvSpPr>
            <p:cNvPr id="47" name="Ellipse 46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8" name="Textfeld 47"/>
            <p:cNvSpPr txBox="1"/>
            <p:nvPr/>
          </p:nvSpPr>
          <p:spPr>
            <a:xfrm>
              <a:off x="4646379" y="73379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49" name="Gruppieren 48"/>
          <p:cNvGrpSpPr/>
          <p:nvPr/>
        </p:nvGrpSpPr>
        <p:grpSpPr>
          <a:xfrm>
            <a:off x="1505789" y="2354244"/>
            <a:ext cx="198000" cy="198000"/>
            <a:chOff x="4645063" y="729193"/>
            <a:chExt cx="266095" cy="271350"/>
          </a:xfrm>
        </p:grpSpPr>
        <p:sp>
          <p:nvSpPr>
            <p:cNvPr id="50" name="Ellipse 49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1" name="Textfeld 50"/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52" name="Gruppieren 51"/>
          <p:cNvGrpSpPr/>
          <p:nvPr/>
        </p:nvGrpSpPr>
        <p:grpSpPr>
          <a:xfrm>
            <a:off x="1501270" y="1877019"/>
            <a:ext cx="198000" cy="198000"/>
            <a:chOff x="4645063" y="732456"/>
            <a:chExt cx="266095" cy="271350"/>
          </a:xfrm>
        </p:grpSpPr>
        <p:sp>
          <p:nvSpPr>
            <p:cNvPr id="53" name="Ellipse 52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4" name="Textfeld 53"/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55" name="Gruppieren 54"/>
          <p:cNvGrpSpPr/>
          <p:nvPr/>
        </p:nvGrpSpPr>
        <p:grpSpPr>
          <a:xfrm>
            <a:off x="2174128" y="2128393"/>
            <a:ext cx="198000" cy="198000"/>
            <a:chOff x="4645063" y="729193"/>
            <a:chExt cx="266095" cy="271350"/>
          </a:xfrm>
        </p:grpSpPr>
        <p:sp>
          <p:nvSpPr>
            <p:cNvPr id="56" name="Ellipse 55"/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7" name="Textfeld 56"/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58" name="Gruppieren 57"/>
          <p:cNvGrpSpPr/>
          <p:nvPr/>
        </p:nvGrpSpPr>
        <p:grpSpPr>
          <a:xfrm>
            <a:off x="2837706" y="1909636"/>
            <a:ext cx="324000" cy="230832"/>
            <a:chOff x="4554258" y="723448"/>
            <a:chExt cx="435429" cy="296018"/>
          </a:xfrm>
        </p:grpSpPr>
        <p:sp>
          <p:nvSpPr>
            <p:cNvPr id="59" name="Ellipse 58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0" name="Textfeld 59"/>
            <p:cNvSpPr txBox="1"/>
            <p:nvPr/>
          </p:nvSpPr>
          <p:spPr>
            <a:xfrm>
              <a:off x="4554258" y="723448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61" name="Gruppieren 60"/>
          <p:cNvGrpSpPr/>
          <p:nvPr/>
        </p:nvGrpSpPr>
        <p:grpSpPr>
          <a:xfrm>
            <a:off x="2836727" y="2163799"/>
            <a:ext cx="324000" cy="230832"/>
            <a:chOff x="4552942" y="724704"/>
            <a:chExt cx="435429" cy="296018"/>
          </a:xfrm>
        </p:grpSpPr>
        <p:sp>
          <p:nvSpPr>
            <p:cNvPr id="62" name="Ellipse 61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3" name="Textfeld 62"/>
            <p:cNvSpPr txBox="1"/>
            <p:nvPr/>
          </p:nvSpPr>
          <p:spPr>
            <a:xfrm>
              <a:off x="4552942" y="724704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64" name="Gruppieren 63"/>
          <p:cNvGrpSpPr/>
          <p:nvPr/>
        </p:nvGrpSpPr>
        <p:grpSpPr>
          <a:xfrm>
            <a:off x="2830902" y="2418976"/>
            <a:ext cx="324000" cy="230832"/>
            <a:chOff x="4554258" y="724704"/>
            <a:chExt cx="435429" cy="296018"/>
          </a:xfrm>
        </p:grpSpPr>
        <p:sp>
          <p:nvSpPr>
            <p:cNvPr id="65" name="Ellipse 64"/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6" name="Textfeld 65"/>
            <p:cNvSpPr txBox="1"/>
            <p:nvPr/>
          </p:nvSpPr>
          <p:spPr>
            <a:xfrm>
              <a:off x="4554258" y="724704"/>
              <a:ext cx="435429" cy="2960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9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sp>
        <p:nvSpPr>
          <p:cNvPr id="67" name="Inhaltsplatzhalter 3"/>
          <p:cNvSpPr txBox="1">
            <a:spLocks/>
          </p:cNvSpPr>
          <p:nvPr/>
        </p:nvSpPr>
        <p:spPr>
          <a:xfrm>
            <a:off x="3061379" y="1884090"/>
            <a:ext cx="1484140" cy="930979"/>
          </a:xfrm>
          <a:prstGeom prst="rect">
            <a:avLst/>
          </a:prstGeom>
          <a:noFill/>
        </p:spPr>
        <p:txBody>
          <a:bodyPr vert="horz"/>
          <a:lstStyle>
            <a:lvl1pPr marL="0" indent="0" algn="l" defTabSz="457200" rtl="0" eaLnBrk="1" latinLnBrk="0" hangingPunct="1">
              <a:lnSpc>
                <a:spcPts val="2400"/>
              </a:lnSpc>
              <a:spcBef>
                <a:spcPts val="550"/>
              </a:spcBef>
              <a:buFontTx/>
              <a:buNone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1pPr>
            <a:lvl2pPr marL="177800" indent="-177800" algn="l" defTabSz="457200" rtl="0" eaLnBrk="1" latinLnBrk="0" hangingPunct="1">
              <a:lnSpc>
                <a:spcPts val="2400"/>
              </a:lnSpc>
              <a:spcBef>
                <a:spcPts val="550"/>
              </a:spcBef>
              <a:buClr>
                <a:srgbClr val="003D6A"/>
              </a:buClr>
              <a:buFont typeface="Arial"/>
              <a:buChar char="•"/>
              <a:defRPr sz="2000" kern="1200">
                <a:solidFill>
                  <a:srgbClr val="003D6A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Typ A fixiert</a:t>
            </a:r>
          </a:p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Typ B positioniert</a:t>
            </a:r>
          </a:p>
          <a:p>
            <a:pPr>
              <a:lnSpc>
                <a:spcPct val="100000"/>
              </a:lnSpc>
            </a:pPr>
            <a:r>
              <a:rPr lang="de-DE" sz="1200" dirty="0">
                <a:solidFill>
                  <a:srgbClr val="00446B"/>
                </a:solidFill>
              </a:rPr>
              <a:t>Typ C mit Zentrierspiel</a:t>
            </a:r>
          </a:p>
        </p:txBody>
      </p:sp>
      <p:sp>
        <p:nvSpPr>
          <p:cNvPr id="68" name="Textfeld 67"/>
          <p:cNvSpPr txBox="1"/>
          <p:nvPr/>
        </p:nvSpPr>
        <p:spPr>
          <a:xfrm>
            <a:off x="287879" y="1039727"/>
            <a:ext cx="417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>
                <a:solidFill>
                  <a:srgbClr val="003D6A"/>
                </a:solidFill>
              </a:rPr>
              <a:t>Anordnung der Spannbolzen Typ A, B und C</a:t>
            </a:r>
          </a:p>
        </p:txBody>
      </p:sp>
      <p:sp>
        <p:nvSpPr>
          <p:cNvPr id="69" name="Rechteck 68"/>
          <p:cNvSpPr/>
          <p:nvPr/>
        </p:nvSpPr>
        <p:spPr>
          <a:xfrm>
            <a:off x="283567" y="1030075"/>
            <a:ext cx="4176000" cy="2340000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0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2665311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NSE3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1" t="8644" r="15601" b="9131"/>
          <a:stretch/>
        </p:blipFill>
        <p:spPr>
          <a:xfrm>
            <a:off x="1952045" y="1449000"/>
            <a:ext cx="5299763" cy="396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Ellipse 7">
            <a:hlinkClick r:id="rId3" action="ppaction://hlinkfile"/>
          </p:cNvPr>
          <p:cNvSpPr/>
          <p:nvPr/>
        </p:nvSpPr>
        <p:spPr>
          <a:xfrm>
            <a:off x="4014000" y="2791991"/>
            <a:ext cx="1116000" cy="111600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Gleichschenkliges Dreieck 6">
            <a:hlinkClick r:id="rId3" action="ppaction://hlinkfile"/>
          </p:cNvPr>
          <p:cNvSpPr/>
          <p:nvPr/>
        </p:nvSpPr>
        <p:spPr>
          <a:xfrm rot="5400000">
            <a:off x="4353464" y="3097991"/>
            <a:ext cx="612000" cy="504000"/>
          </a:xfrm>
          <a:prstGeom prst="triangl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610913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Baureihen VERO-S NSE3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  <p:graphicFrame>
        <p:nvGraphicFramePr>
          <p:cNvPr id="5" name="Tabel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0800037"/>
              </p:ext>
            </p:extLst>
          </p:nvPr>
        </p:nvGraphicFramePr>
        <p:xfrm>
          <a:off x="543419" y="2370600"/>
          <a:ext cx="8094152" cy="201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20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205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205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205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205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60000">
                <a:tc>
                  <a:txBody>
                    <a:bodyPr/>
                    <a:lstStyle/>
                    <a:p>
                      <a:r>
                        <a:rPr lang="de-DE" sz="1200" dirty="0"/>
                        <a:t>Technische Daten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/>
                        <a:t>NSE3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/>
                        <a:t>NSE3 138-V1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/>
                        <a:t>NSE3-T3</a:t>
                      </a:r>
                      <a:r>
                        <a:rPr lang="de-DE" sz="1200" baseline="0" dirty="0"/>
                        <a:t> </a:t>
                      </a:r>
                      <a:r>
                        <a:rPr lang="de-DE" sz="1200" dirty="0"/>
                        <a:t>138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/>
                        <a:t>NSE3-T3 138-V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D6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de-DE" sz="1200" b="0" dirty="0">
                          <a:solidFill>
                            <a:srgbClr val="003D6A"/>
                          </a:solidFill>
                        </a:rPr>
                        <a:t>Durchmesser [mm]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138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138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138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138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1079">
                <a:tc>
                  <a:txBody>
                    <a:bodyPr/>
                    <a:lstStyle/>
                    <a:p>
                      <a:r>
                        <a:rPr lang="de-DE" sz="1200" b="0" dirty="0">
                          <a:solidFill>
                            <a:srgbClr val="003D6A"/>
                          </a:solidFill>
                        </a:rPr>
                        <a:t>Einzugskraft [kN]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7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7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1079">
                <a:tc>
                  <a:txBody>
                    <a:bodyPr/>
                    <a:lstStyle/>
                    <a:p>
                      <a:r>
                        <a:rPr lang="de-DE" sz="1200" b="0" dirty="0">
                          <a:solidFill>
                            <a:srgbClr val="003D6A"/>
                          </a:solidFill>
                        </a:rPr>
                        <a:t>Einzugskraft mit Turbo [kN]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28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24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24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1079">
                <a:tc>
                  <a:txBody>
                    <a:bodyPr/>
                    <a:lstStyle/>
                    <a:p>
                      <a:r>
                        <a:rPr lang="de-DE" sz="1200" b="0" dirty="0">
                          <a:solidFill>
                            <a:srgbClr val="003D6A"/>
                          </a:solidFill>
                        </a:rPr>
                        <a:t>Entriegelungsdruck [bar]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6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1079">
                <a:tc>
                  <a:txBody>
                    <a:bodyPr/>
                    <a:lstStyle/>
                    <a:p>
                      <a:r>
                        <a:rPr lang="de-DE" sz="1200" b="0" dirty="0">
                          <a:solidFill>
                            <a:srgbClr val="003D6A"/>
                          </a:solidFill>
                        </a:rPr>
                        <a:t>Wiederholgenauigkeit [mm]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&lt;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0.005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&lt;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0.005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&lt;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0.005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&lt;</a:t>
                      </a:r>
                      <a:r>
                        <a:rPr lang="de-DE" sz="1200" baseline="0" dirty="0">
                          <a:solidFill>
                            <a:srgbClr val="003D6A"/>
                          </a:solidFill>
                        </a:rPr>
                        <a:t> 0.005</a:t>
                      </a:r>
                      <a:endParaRPr lang="de-DE" sz="1200" dirty="0">
                        <a:solidFill>
                          <a:srgbClr val="003D6A"/>
                        </a:solidFill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1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1079">
                <a:tc>
                  <a:txBody>
                    <a:bodyPr/>
                    <a:lstStyle/>
                    <a:p>
                      <a:r>
                        <a:rPr lang="de-DE" sz="1200" b="0" dirty="0">
                          <a:solidFill>
                            <a:srgbClr val="003D6A"/>
                          </a:solidFill>
                        </a:rPr>
                        <a:t>Gewicht [kg]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4.4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4.4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3.5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3.5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43419" y="4390200"/>
            <a:ext cx="3791817" cy="390341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200" dirty="0"/>
              <a:t>* Alle Baureihen sind mit </a:t>
            </a:r>
            <a:r>
              <a:rPr lang="de-DE" sz="1200" dirty="0" err="1"/>
              <a:t>Konusverschluss</a:t>
            </a:r>
            <a:r>
              <a:rPr lang="de-DE" sz="1200" dirty="0"/>
              <a:t> verfügbar</a:t>
            </a:r>
          </a:p>
        </p:txBody>
      </p:sp>
    </p:spTree>
    <p:extLst>
      <p:ext uri="{BB962C8B-B14F-4D97-AF65-F5344CB8AC3E}">
        <p14:creationId xmlns:p14="http://schemas.microsoft.com/office/powerpoint/2010/main" val="6511018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2"/>
          <p:cNvSpPr txBox="1">
            <a:spLocks/>
          </p:cNvSpPr>
          <p:nvPr/>
        </p:nvSpPr>
        <p:spPr>
          <a:xfrm>
            <a:off x="4841878" y="4426651"/>
            <a:ext cx="2034381" cy="1457921"/>
          </a:xfrm>
          <a:prstGeom prst="rect">
            <a:avLst/>
          </a:prstGeom>
          <a:ln>
            <a:noFill/>
          </a:ln>
        </p:spPr>
        <p:txBody>
          <a:bodyPr vert="horz" lIns="91434" tIns="45717" rIns="91434" bIns="45717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  <a:tabLst>
                <a:tab pos="4214543" algn="l"/>
              </a:tabLst>
            </a:pP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21223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Anwendung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6000" y="1627809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Sonder 4-fach Spannstation in Wiegenplatte mit NSE plus 138 Modulen.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Spannmittel: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TANDEM Kraftspannblöcke.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Merkmale/Anwendung: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Dank der maschinenseitigen Ansteuerung der Module ist ein hoher Automatisierungsgrad der Spannmittel gegeben.</a:t>
            </a:r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" t="2271" r="2238"/>
          <a:stretch/>
        </p:blipFill>
        <p:spPr>
          <a:xfrm>
            <a:off x="561443" y="1627809"/>
            <a:ext cx="5135335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6648261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Anwendung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7569" y="1630191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Standard 8-fach-Spannstation mit NSE plus 138 Modulen.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Spannmittel: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Palette mit 4 KSC2 </a:t>
            </a:r>
            <a:r>
              <a:rPr lang="de-DE" sz="1400" dirty="0" err="1"/>
              <a:t>Zentrischspannern</a:t>
            </a:r>
            <a:r>
              <a:rPr lang="de-DE" sz="1400" dirty="0"/>
              <a:t>.  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Merkmale/Anwendung: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Durch den Einsatz von Spannpaletten kann eine große Packdichte von Spannmittel und Werkstücken erreicht werden. </a:t>
            </a:r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8" r="-1" b="1281"/>
          <a:stretch/>
        </p:blipFill>
        <p:spPr>
          <a:xfrm>
            <a:off x="561443" y="1630191"/>
            <a:ext cx="5139968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64930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Anwendung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7569" y="1629000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Sonder 10-fach-Spannturm mit      NSE plus 138 Modulen.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Spannmittel:</a:t>
            </a:r>
          </a:p>
          <a:p>
            <a:r>
              <a:rPr lang="de-DE" sz="1400" dirty="0"/>
              <a:t>KSM Spannschiene.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Merkmale/Anwendung: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Die schwingungsdämpfende Konstruktion der Spanntürme ermöglicht die Bearbeitung von schwierigsten Aufspannungen. </a:t>
            </a:r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8" t="4151" r="162" b="11094"/>
          <a:stretch/>
        </p:blipFill>
        <p:spPr>
          <a:xfrm>
            <a:off x="561443" y="1629000"/>
            <a:ext cx="5134513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1893378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Anwendung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60335" y="1629000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Sonder 8-fach-Spannstation mit     NSE plus 138 Modulen.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Spannmittel: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Spannpyramide mit NSE plus 138 Modulen mit KSC </a:t>
            </a:r>
            <a:r>
              <a:rPr lang="de-DE" sz="1400" dirty="0" err="1"/>
              <a:t>Zentrischspannern</a:t>
            </a:r>
            <a:r>
              <a:rPr lang="de-DE" sz="1400" dirty="0"/>
              <a:t> und Spannzangenaufnahme.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Merkmale/Anwendung: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Maximale Ausnutzung des Maschinenraums durch Spannpyramiden.</a:t>
            </a:r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9" t="2416" r="1068"/>
          <a:stretch/>
        </p:blipFill>
        <p:spPr>
          <a:xfrm>
            <a:off x="561443" y="1629000"/>
            <a:ext cx="5135335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1163195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Anwendung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6000" y="1630191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Sonder 10-fach-Spannstation mit NSE plus 138 Modulen.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Spannmittel: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KSG Einfachspanner mit                     5-Achs-Backen.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Merkmale/Anwendung: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Integration der Module in den Maschinentisch durch den Maschinenhersteller.</a:t>
            </a:r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5451"/>
          <a:stretch/>
        </p:blipFill>
        <p:spPr>
          <a:xfrm>
            <a:off x="561444" y="1630191"/>
            <a:ext cx="5137227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8846769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Anwendung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6000" y="1627809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de-DE" sz="1400" dirty="0" err="1"/>
              <a:t>Sonder</a:t>
            </a:r>
            <a:r>
              <a:rPr lang="de-DE" sz="1400" dirty="0"/>
              <a:t> 8-fach-Spannstation.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Spannmittel: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PLANOS Vakuum-Matrixplatte.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Merkmale/Anwendung: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Aufspannung von nicht-ferromagnetischen Werkstoffen durch das PLANOS Baukastensystem.</a:t>
            </a:r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72" t="6626"/>
          <a:stretch/>
        </p:blipFill>
        <p:spPr>
          <a:xfrm>
            <a:off x="561443" y="1627809"/>
            <a:ext cx="5138500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0480799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Anwendung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6000" y="1627809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Sonder 8-fach-Spannstation mit     NSE plus 138 Modulen.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Spannmittel: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KSX 5-Achs-Spanner.</a:t>
            </a:r>
          </a:p>
          <a:p>
            <a:pPr>
              <a:lnSpc>
                <a:spcPct val="100000"/>
              </a:lnSpc>
            </a:pPr>
            <a:endParaRPr lang="de-DE" sz="500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Merkmale/Anwendung: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Höhenabstimmung der Spannstationen bei mehrteiligen Maschinentischen. </a:t>
            </a:r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92" r="939"/>
          <a:stretch/>
        </p:blipFill>
        <p:spPr>
          <a:xfrm>
            <a:off x="561443" y="1627809"/>
            <a:ext cx="5135337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477976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Anwendung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62026" y="1627809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Sonder 6-fach-Spannstation mit    NSE plus 138 Modulen.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Spannmittel: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Werkstückdirektspannung mit Spannbolzenverlängerung.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Merkmale/Anwendung: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Erhöhte Zugänglichkeit zum Werkstück für die                                 5-Seiten-Bearbeitung. </a:t>
            </a:r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5" r="8433" b="5614"/>
          <a:stretch/>
        </p:blipFill>
        <p:spPr>
          <a:xfrm>
            <a:off x="561443" y="1627809"/>
            <a:ext cx="5135337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3760045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Anwendung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6000" y="1627809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Sonder NSL turn 24-fach-Spannstation mit NSE plus 138 Modulen.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Spannmittel: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Spannklauenkasten und Werkstückdirektspannung.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Merkmale/Anwendung: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OP10 Spannklauenkästen,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OP20 Werkstückdirektspannung.</a:t>
            </a:r>
          </a:p>
          <a:p>
            <a:pPr>
              <a:lnSpc>
                <a:spcPct val="100000"/>
              </a:lnSpc>
            </a:pPr>
            <a:endParaRPr lang="de-DE" sz="1400" dirty="0"/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16" t="2748" r="26333" b="727"/>
          <a:stretch/>
        </p:blipFill>
        <p:spPr>
          <a:xfrm rot="5400000">
            <a:off x="1329110" y="860142"/>
            <a:ext cx="3600000" cy="513533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617249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Anwendung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6000" y="1625427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Werkstückdirektspannmodul            2-fach NSE plus 138.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Spannmittel: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Werkstückdirektspannung und MAGNOS Magnetspannplatte.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Merkmale/Anwendung: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Hohe Flexibilität und Positionsgenauigkeit durch die Kombination von VERO-S und MAGNOS.</a:t>
            </a:r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19" r="21532"/>
          <a:stretch/>
        </p:blipFill>
        <p:spPr>
          <a:xfrm>
            <a:off x="561443" y="1627809"/>
            <a:ext cx="5135336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8389680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DE" dirty="0"/>
              <a:t>VERO-S Anwendung</a:t>
            </a:r>
            <a:endParaRPr lang="de-DE" sz="2000" dirty="0"/>
          </a:p>
        </p:txBody>
      </p:sp>
      <p:sp>
        <p:nvSpPr>
          <p:cNvPr id="8" name="Inhaltsplatzhalter 2"/>
          <p:cNvSpPr>
            <a:spLocks noGrp="1"/>
          </p:cNvSpPr>
          <p:nvPr>
            <p:ph sz="quarter" idx="10"/>
          </p:nvPr>
        </p:nvSpPr>
        <p:spPr>
          <a:xfrm>
            <a:off x="5756000" y="1630191"/>
            <a:ext cx="2880000" cy="3602382"/>
          </a:xfrm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de-DE" sz="1400" b="1" u="sng" dirty="0"/>
              <a:t>VERO-S: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Werkstückdirektspannmodul            2-fach NSE plus 138.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Spannmittel: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Werkstückdirektspannung.</a:t>
            </a:r>
          </a:p>
          <a:p>
            <a:pPr>
              <a:lnSpc>
                <a:spcPct val="100000"/>
              </a:lnSpc>
            </a:pPr>
            <a:endParaRPr lang="de-DE" sz="500" b="1" u="sng" dirty="0"/>
          </a:p>
          <a:p>
            <a:pPr>
              <a:lnSpc>
                <a:spcPct val="100000"/>
              </a:lnSpc>
            </a:pPr>
            <a:r>
              <a:rPr lang="de-DE" sz="1400" b="1" u="sng" dirty="0"/>
              <a:t>Merkmale/Anwendung: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Flexible Positionierung der Module auf dem Maschinentisch möglich. </a:t>
            </a:r>
          </a:p>
          <a:p>
            <a:pPr>
              <a:lnSpc>
                <a:spcPct val="100000"/>
              </a:lnSpc>
            </a:pPr>
            <a:r>
              <a:rPr lang="de-DE" sz="1400" dirty="0"/>
              <a:t>Sehr gute Zugänglichkeit zum Werkstück. </a:t>
            </a:r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3" r="6508"/>
          <a:stretch/>
        </p:blipFill>
        <p:spPr>
          <a:xfrm>
            <a:off x="561443" y="1630191"/>
            <a:ext cx="5135335" cy="3600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Fußzeilenplatzhalter 3"/>
          <p:cNvSpPr>
            <a:spLocks noGrp="1"/>
          </p:cNvSpPr>
          <p:nvPr>
            <p:ph type="ftr" sz="quarter" idx="12"/>
          </p:nvPr>
        </p:nvSpPr>
        <p:spPr>
          <a:xfrm>
            <a:off x="752475" y="6430695"/>
            <a:ext cx="5962650" cy="365125"/>
          </a:xfrm>
        </p:spPr>
        <p:txBody>
          <a:bodyPr/>
          <a:lstStyle/>
          <a:p>
            <a:pPr algn="l"/>
            <a:r>
              <a:rPr lang="de-DE"/>
              <a:t>VERO-S NSE3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6343374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2"/>
          <p:cNvSpPr txBox="1">
            <a:spLocks/>
          </p:cNvSpPr>
          <p:nvPr/>
        </p:nvSpPr>
        <p:spPr>
          <a:xfrm>
            <a:off x="4841878" y="4426651"/>
            <a:ext cx="2034381" cy="1457921"/>
          </a:xfrm>
          <a:prstGeom prst="rect">
            <a:avLst/>
          </a:prstGeom>
          <a:ln>
            <a:noFill/>
          </a:ln>
        </p:spPr>
        <p:txBody>
          <a:bodyPr vert="horz" lIns="91434" tIns="45717" rIns="91434" bIns="45717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  <a:tabLst>
                <a:tab pos="4214543" algn="l"/>
              </a:tabLst>
            </a:pP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704782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 SCH_PPT_Vorlage_4-3_2203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SCH_PPT_Vorlage_4-3_220312.potx</Template>
  <TotalTime>0</TotalTime>
  <Words>1156</Words>
  <Application>Microsoft Office PowerPoint</Application>
  <PresentationFormat>Bildschirmpräsentation (4:3)</PresentationFormat>
  <Paragraphs>479</Paragraphs>
  <Slides>33</Slides>
  <Notes>2</Notes>
  <HiddenSlides>3</HiddenSlides>
  <MMClips>0</MMClips>
  <ScaleCrop>false</ScaleCrop>
  <HeadingPairs>
    <vt:vector size="8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33</vt:i4>
      </vt:variant>
      <vt:variant>
        <vt:lpstr>Zielgruppenorientierte Präsentationen</vt:lpstr>
      </vt:variant>
      <vt:variant>
        <vt:i4>1</vt:i4>
      </vt:variant>
    </vt:vector>
  </HeadingPairs>
  <TitlesOfParts>
    <vt:vector size="38" baseType="lpstr">
      <vt:lpstr>Arial</vt:lpstr>
      <vt:lpstr>Calibri</vt:lpstr>
      <vt:lpstr>Wingdings</vt:lpstr>
      <vt:lpstr> SCH_PPT_Vorlage_4-3_220312</vt:lpstr>
      <vt:lpstr>PowerPoint-Präsentation</vt:lpstr>
      <vt:lpstr>Produktübersicht</vt:lpstr>
      <vt:lpstr>Ausgangssituation</vt:lpstr>
      <vt:lpstr>VERO-S – der Rüstzeitoptimierer</vt:lpstr>
      <vt:lpstr>Einsparpotential Rüsten</vt:lpstr>
      <vt:lpstr>Amortisation</vt:lpstr>
      <vt:lpstr>Durchgängigkeit der Einzugs- und Haltekräfte</vt:lpstr>
      <vt:lpstr>VERO-S Baukasten</vt:lpstr>
      <vt:lpstr>SCHUNK Dienstleistungen</vt:lpstr>
      <vt:lpstr>VERO-S Übersicht</vt:lpstr>
      <vt:lpstr>VERO-S NSE3 Anwendungsbeispiel</vt:lpstr>
      <vt:lpstr>VERO-S NSE3</vt:lpstr>
      <vt:lpstr>VERO-S NSE3</vt:lpstr>
      <vt:lpstr>VERO-S NSE3</vt:lpstr>
      <vt:lpstr>VERO-S NSE3</vt:lpstr>
      <vt:lpstr>VERO-S NSE3</vt:lpstr>
      <vt:lpstr>VERO-S NSE3</vt:lpstr>
      <vt:lpstr>VERO-S NSE3</vt:lpstr>
      <vt:lpstr>VERO-S NSE3</vt:lpstr>
      <vt:lpstr>Baureihen VERO-S NSE3</vt:lpstr>
      <vt:lpstr>PowerPoint-Präsentation</vt:lpstr>
      <vt:lpstr>VERO-S Anwendung</vt:lpstr>
      <vt:lpstr>VERO-S Anwendung</vt:lpstr>
      <vt:lpstr>VERO-S Anwendung</vt:lpstr>
      <vt:lpstr>VERO-S Anwendung</vt:lpstr>
      <vt:lpstr>VERO-S Anwendung</vt:lpstr>
      <vt:lpstr>VERO-S Anwendung</vt:lpstr>
      <vt:lpstr>VERO-S Anwendung</vt:lpstr>
      <vt:lpstr>VERO-S Anwendung</vt:lpstr>
      <vt:lpstr>VERO-S Anwendung</vt:lpstr>
      <vt:lpstr>VERO-S Anwendung</vt:lpstr>
      <vt:lpstr>VERO-S Anwendung</vt:lpstr>
      <vt:lpstr>PowerPoint-Präsentation</vt:lpstr>
      <vt:lpstr>NSE3</vt:lpstr>
    </vt:vector>
  </TitlesOfParts>
  <Company>Ideenhaus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Folie 1</dc:title>
  <dc:creator>Ralf Brendjes</dc:creator>
  <cp:lastModifiedBy>Hensler, Sarah</cp:lastModifiedBy>
  <cp:revision>1457</cp:revision>
  <cp:lastPrinted>2018-08-03T07:19:00Z</cp:lastPrinted>
  <dcterms:created xsi:type="dcterms:W3CDTF">2015-04-07T09:55:40Z</dcterms:created>
  <dcterms:modified xsi:type="dcterms:W3CDTF">2021-09-24T12:43:08Z</dcterms:modified>
</cp:coreProperties>
</file>