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41" r:id="rId2"/>
    <p:sldId id="540" r:id="rId3"/>
    <p:sldId id="525" r:id="rId4"/>
    <p:sldId id="528" r:id="rId5"/>
    <p:sldId id="538" r:id="rId6"/>
    <p:sldId id="537" r:id="rId7"/>
    <p:sldId id="539" r:id="rId8"/>
    <p:sldId id="486" r:id="rId9"/>
    <p:sldId id="487" r:id="rId10"/>
    <p:sldId id="518" r:id="rId11"/>
    <p:sldId id="495" r:id="rId12"/>
    <p:sldId id="496" r:id="rId13"/>
    <p:sldId id="497" r:id="rId14"/>
    <p:sldId id="498" r:id="rId15"/>
    <p:sldId id="510" r:id="rId16"/>
    <p:sldId id="279" r:id="rId17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B0F0"/>
    <a:srgbClr val="EDF2F9"/>
    <a:srgbClr val="D2E3EC"/>
    <a:srgbClr val="E2E2E2"/>
    <a:srgbClr val="A0B0B6"/>
    <a:srgbClr val="8AA3AC"/>
    <a:srgbClr val="A5B8BF"/>
    <a:srgbClr val="B2C2C8"/>
    <a:srgbClr val="798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236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Backenhub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9898148148148153E-2"/>
          <c:y val="0.15413133454472036"/>
          <c:w val="0.86314417989417991"/>
          <c:h val="0.6137792471453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1-4A2C-9492-04B26E5F90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A1-4A2C-9492-04B26E5F90C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A1-4A2C-9492-04B26E5F9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19664"/>
        <c:axId val="302412640"/>
      </c:barChart>
      <c:catAx>
        <c:axId val="29481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2640"/>
        <c:crosses val="autoZero"/>
        <c:auto val="1"/>
        <c:lblAlgn val="ctr"/>
        <c:lblOffset val="100"/>
        <c:noMultiLvlLbl val="0"/>
      </c:catAx>
      <c:valAx>
        <c:axId val="3024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81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79812669460192265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4.5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9-42B2-9CD5-B6F3A477164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4.5</c:v>
                </c:pt>
                <c:pt idx="1">
                  <c:v>16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9-42B2-9CD5-B6F3A477164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79-42B2-9CD5-B6F3A4771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13424"/>
        <c:axId val="302413816"/>
      </c:barChart>
      <c:catAx>
        <c:axId val="3024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816"/>
        <c:crosses val="autoZero"/>
        <c:auto val="1"/>
        <c:lblAlgn val="ctr"/>
        <c:lblOffset val="100"/>
        <c:noMultiLvlLbl val="0"/>
      </c:catAx>
      <c:valAx>
        <c:axId val="30241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03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TANDEM KSH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TANDEM KSH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Kraftspannblöcke hydraulisch</a:t>
            </a:r>
          </a:p>
        </p:txBody>
      </p:sp>
      <p:pic>
        <p:nvPicPr>
          <p:cNvPr id="1026" name="Picture 2" descr="KSH plus 64">
            <a:extLst>
              <a:ext uri="{FF2B5EF4-FFF2-40B4-BE49-F238E27FC236}">
                <a16:creationId xmlns:a16="http://schemas.microsoft.com/office/drawing/2014/main" id="{EC69C9B8-42AC-493C-ACEC-177AA042D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58" y="775572"/>
            <a:ext cx="3243263" cy="34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 anchor="t"/>
          <a:lstStyle/>
          <a:p>
            <a:r>
              <a:rPr lang="de-DE" dirty="0"/>
              <a:t>TANDEM KSH plus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6016820" y="1627809"/>
            <a:ext cx="2880000" cy="3602382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KSH plus 250.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endParaRPr lang="de-DE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916" b="9211"/>
          <a:stretch/>
        </p:blipFill>
        <p:spPr>
          <a:xfrm>
            <a:off x="561443" y="1630191"/>
            <a:ext cx="513277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91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2" y="1345348"/>
            <a:ext cx="5277760" cy="36469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KSH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Geringe Bauhöhe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Schmutzunempfindliches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 Außenkontur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Ansteuerung des Spanners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Im Körper geführter Futterkolben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Schmierkanäle im Verschlussdeckel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Passschrauben als Option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3136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9600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3867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2500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01530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31005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50702" y="3596368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53030" y="3872565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791049" y="4466686"/>
            <a:ext cx="324000" cy="170965"/>
            <a:chOff x="4558773" y="749769"/>
            <a:chExt cx="435429" cy="234300"/>
          </a:xfrm>
        </p:grpSpPr>
        <p:sp>
          <p:nvSpPr>
            <p:cNvPr id="189" name="Ellipse 1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782503" y="4182657"/>
            <a:ext cx="324000" cy="170965"/>
            <a:chOff x="4547288" y="749769"/>
            <a:chExt cx="435429" cy="234300"/>
          </a:xfrm>
        </p:grpSpPr>
        <p:sp>
          <p:nvSpPr>
            <p:cNvPr id="192" name="Ellipse 1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4547288" y="749769"/>
              <a:ext cx="435429" cy="22643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262968" y="409669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497792" y="274900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055575" y="3544725"/>
            <a:ext cx="198000" cy="198000"/>
            <a:chOff x="4637570" y="732682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0" y="7326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155532" y="2435898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690028" y="2147981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088165" y="1411889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201082" y="2242029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2211682" y="4400084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24" name="Gruppieren 223"/>
          <p:cNvGrpSpPr/>
          <p:nvPr/>
        </p:nvGrpSpPr>
        <p:grpSpPr>
          <a:xfrm>
            <a:off x="4755329" y="4031395"/>
            <a:ext cx="324000" cy="168023"/>
            <a:chOff x="4547288" y="757646"/>
            <a:chExt cx="435429" cy="230268"/>
          </a:xfrm>
        </p:grpSpPr>
        <p:sp>
          <p:nvSpPr>
            <p:cNvPr id="225" name="Ellipse 2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6" name="Textfeld 225"/>
            <p:cNvSpPr txBox="1"/>
            <p:nvPr/>
          </p:nvSpPr>
          <p:spPr>
            <a:xfrm>
              <a:off x="4547288" y="761481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27" name="Gruppieren 226"/>
          <p:cNvGrpSpPr/>
          <p:nvPr/>
        </p:nvGrpSpPr>
        <p:grpSpPr>
          <a:xfrm>
            <a:off x="3150489" y="2773140"/>
            <a:ext cx="324000" cy="168022"/>
            <a:chOff x="4547288" y="757646"/>
            <a:chExt cx="435429" cy="230266"/>
          </a:xfrm>
        </p:grpSpPr>
        <p:sp>
          <p:nvSpPr>
            <p:cNvPr id="228" name="Ellipse 22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9" name="Textfeld 228"/>
            <p:cNvSpPr txBox="1"/>
            <p:nvPr/>
          </p:nvSpPr>
          <p:spPr>
            <a:xfrm>
              <a:off x="4547288" y="76147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14025" y="3383122"/>
            <a:ext cx="198000" cy="198000"/>
            <a:chOff x="4634305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34305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5094020" y="3956735"/>
            <a:ext cx="331948" cy="198000"/>
            <a:chOff x="4551386" y="727270"/>
            <a:chExt cx="446110" cy="271350"/>
          </a:xfrm>
        </p:grpSpPr>
        <p:sp>
          <p:nvSpPr>
            <p:cNvPr id="79" name="Ellipse 7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4551386" y="727270"/>
              <a:ext cx="446110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071" y="4650226"/>
            <a:ext cx="274344" cy="262151"/>
          </a:xfrm>
          <a:prstGeom prst="rect">
            <a:avLst/>
          </a:prstGeom>
        </p:spPr>
      </p:pic>
      <p:grpSp>
        <p:nvGrpSpPr>
          <p:cNvPr id="82" name="Gruppieren 81"/>
          <p:cNvGrpSpPr/>
          <p:nvPr/>
        </p:nvGrpSpPr>
        <p:grpSpPr>
          <a:xfrm>
            <a:off x="5783699" y="4752751"/>
            <a:ext cx="324000" cy="170965"/>
            <a:chOff x="4558773" y="749769"/>
            <a:chExt cx="435429" cy="23430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516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4633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Spannkraft in Abhängigkeit des Betätigungsdruck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KSH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7" y="987097"/>
            <a:ext cx="8648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Kraftfluss im KSH plus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4960501" y="1407846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5130990" y="1361533"/>
            <a:ext cx="3853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Betätigungskraft abhängig von Hydraulikdruck und Kolbenfläche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Spannkraft abhängig von der Betätigungskraft und dem Übersetzungsverhältnis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Normalkraft zwischen Grundbacke und Futterkolben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Hydraulikdruck </a:t>
            </a:r>
          </a:p>
          <a:p>
            <a:endParaRPr lang="de-DE" sz="12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4964689" y="1923015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969164" y="2468290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975985" y="2838146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2" y="4210172"/>
            <a:ext cx="2276047" cy="154794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085682" y="4553488"/>
            <a:ext cx="141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Spannkraft</a:t>
            </a:r>
          </a:p>
          <a:p>
            <a:endParaRPr lang="de-DE" sz="1200" dirty="0"/>
          </a:p>
          <a:p>
            <a:r>
              <a:rPr lang="de-DE" sz="1200" dirty="0">
                <a:solidFill>
                  <a:srgbClr val="003D6A"/>
                </a:solidFill>
              </a:rPr>
              <a:t>Betätigungsdruck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1498225" y="562735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925710" y="4586134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924403" y="4948193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386526" y="4890934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4707040" y="3589183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Z-Ausführung (Option)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69" y="3949418"/>
            <a:ext cx="1850923" cy="1850923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7255039" y="4574113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51" name="Textfeld 50"/>
          <p:cNvSpPr txBox="1"/>
          <p:nvPr/>
        </p:nvSpPr>
        <p:spPr>
          <a:xfrm>
            <a:off x="7414546" y="4534613"/>
            <a:ext cx="1415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Absteckbohrung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49" y="1318685"/>
            <a:ext cx="2503501" cy="1813346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2258787" y="1304719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2909347" y="1603630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576574" y="1611352"/>
            <a:ext cx="198000" cy="198000"/>
            <a:chOff x="4645063" y="729193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991965" y="1876869"/>
            <a:ext cx="198000" cy="198000"/>
            <a:chOff x="4645063" y="729193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1488636" y="1877013"/>
            <a:ext cx="198000" cy="198000"/>
            <a:chOff x="4645063" y="729193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1921534" y="2897372"/>
            <a:ext cx="198000" cy="198000"/>
            <a:chOff x="4645063" y="729193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6346146" y="5602768"/>
            <a:ext cx="198000" cy="198000"/>
            <a:chOff x="4645063" y="729193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075" y="3930826"/>
            <a:ext cx="268247" cy="268247"/>
          </a:xfrm>
          <a:prstGeom prst="rect">
            <a:avLst/>
          </a:prstGeom>
        </p:spPr>
      </p:pic>
      <p:sp>
        <p:nvSpPr>
          <p:cNvPr id="6" name="Rechtwinkliges Dreieck 5"/>
          <p:cNvSpPr/>
          <p:nvPr/>
        </p:nvSpPr>
        <p:spPr>
          <a:xfrm flipH="1">
            <a:off x="591869" y="4353635"/>
            <a:ext cx="1998000" cy="1267200"/>
          </a:xfrm>
          <a:prstGeom prst="rtTriangle">
            <a:avLst/>
          </a:prstGeom>
          <a:solidFill>
            <a:srgbClr val="E2A001"/>
          </a:solidFill>
          <a:ln>
            <a:solidFill>
              <a:srgbClr val="E2A0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r Verbinder 19"/>
          <p:cNvCxnSpPr/>
          <p:nvPr/>
        </p:nvCxnSpPr>
        <p:spPr>
          <a:xfrm>
            <a:off x="582310" y="4378572"/>
            <a:ext cx="2016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585080" y="4539285"/>
            <a:ext cx="2016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/>
          <p:cNvCxnSpPr/>
          <p:nvPr/>
        </p:nvCxnSpPr>
        <p:spPr>
          <a:xfrm>
            <a:off x="571224" y="4699998"/>
            <a:ext cx="2016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/>
          <p:cNvCxnSpPr/>
          <p:nvPr/>
        </p:nvCxnSpPr>
        <p:spPr>
          <a:xfrm>
            <a:off x="573993" y="4852398"/>
            <a:ext cx="2016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/>
          <p:cNvCxnSpPr/>
          <p:nvPr/>
        </p:nvCxnSpPr>
        <p:spPr>
          <a:xfrm>
            <a:off x="585083" y="5013111"/>
            <a:ext cx="2016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/>
          <p:cNvCxnSpPr/>
          <p:nvPr/>
        </p:nvCxnSpPr>
        <p:spPr>
          <a:xfrm>
            <a:off x="579538" y="5173824"/>
            <a:ext cx="2016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582309" y="5326224"/>
            <a:ext cx="2016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576767" y="5478624"/>
            <a:ext cx="2016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570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KSH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4183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Späneabweisendes</a:t>
            </a:r>
            <a:r>
              <a:rPr lang="de-DE" sz="1600" b="1" dirty="0">
                <a:solidFill>
                  <a:srgbClr val="003D6A"/>
                </a:solidFill>
              </a:rPr>
              <a:t> Design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" y="1277277"/>
            <a:ext cx="2625782" cy="190837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714386" y="101771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Abdeckstopfen für die Befestigungsschrauben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37" y="1399332"/>
            <a:ext cx="2448311" cy="181108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54183" y="362966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Ausrichtkante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" y="3968222"/>
            <a:ext cx="2633379" cy="191389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715890" y="362966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Schmiersystem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19" y="4022033"/>
            <a:ext cx="2307477" cy="1709242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7287785" y="4933228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7291174" y="4415192"/>
            <a:ext cx="198000" cy="198000"/>
            <a:chOff x="4645063" y="729193"/>
            <a:chExt cx="266095" cy="271350"/>
          </a:xfrm>
        </p:grpSpPr>
        <p:sp>
          <p:nvSpPr>
            <p:cNvPr id="24" name="Ellipse 2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7449701" y="4362480"/>
            <a:ext cx="139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Manuelle Schmierung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Zentralschmierung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4808619" y="4705541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6163835" y="5139146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6869748" y="5331685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3189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KSH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4183" y="101161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Kühlmittelablaufbohrung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627125" y="101161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Variante IN (Option)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96" y="1650449"/>
            <a:ext cx="2215213" cy="161076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303881" y="1689830"/>
            <a:ext cx="1687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Induktiver Näherungsschalter zur Abfrage „gespannt“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Induktiver Näherungsschalter zur Abfrage „geöffnet“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7124731" y="1730757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7128685" y="2433490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254183" y="361637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Variante BWM (Option)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3" y="3906334"/>
            <a:ext cx="2108663" cy="189204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770669" y="4091823"/>
            <a:ext cx="1722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Arretierstift</a:t>
            </a:r>
            <a:r>
              <a:rPr lang="de-DE" sz="1200" dirty="0">
                <a:solidFill>
                  <a:srgbClr val="003D6A"/>
                </a:solidFill>
              </a:rPr>
              <a:t> zur Backenfixierung 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Seitlicher Zugang zum Wechselmechanismus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Stirnseitiger Zugang zum Wechselmechanismus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2625186" y="4120346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2629140" y="4654355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2625186" y="5221148"/>
            <a:ext cx="198000" cy="198000"/>
            <a:chOff x="4645063" y="729193"/>
            <a:chExt cx="266095" cy="271350"/>
          </a:xfrm>
        </p:grpSpPr>
        <p:sp>
          <p:nvSpPr>
            <p:cNvPr id="31" name="Ellipse 3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2" y="1421934"/>
            <a:ext cx="2426367" cy="1798132"/>
          </a:xfrm>
          <a:prstGeom prst="rect">
            <a:avLst/>
          </a:prstGeom>
        </p:spPr>
      </p:pic>
      <p:grpSp>
        <p:nvGrpSpPr>
          <p:cNvPr id="33" name="Gruppieren 32"/>
          <p:cNvGrpSpPr/>
          <p:nvPr/>
        </p:nvGrpSpPr>
        <p:grpSpPr>
          <a:xfrm>
            <a:off x="5757842" y="2227610"/>
            <a:ext cx="198000" cy="198000"/>
            <a:chOff x="4645063" y="729193"/>
            <a:chExt cx="266095" cy="271350"/>
          </a:xfrm>
        </p:grpSpPr>
        <p:sp>
          <p:nvSpPr>
            <p:cNvPr id="34" name="Ellipse 3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6046784" y="2328880"/>
            <a:ext cx="198000" cy="198000"/>
            <a:chOff x="4645063" y="729193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168355" y="4747745"/>
            <a:ext cx="198000" cy="198000"/>
            <a:chOff x="4645063" y="729193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1575903" y="4936670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1139030" y="5085571"/>
            <a:ext cx="198000" cy="198000"/>
            <a:chOff x="4645063" y="729193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1358157" y="4593578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54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TANDEM KSH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040682"/>
              </p:ext>
            </p:extLst>
          </p:nvPr>
        </p:nvGraphicFramePr>
        <p:xfrm>
          <a:off x="291736" y="1608077"/>
          <a:ext cx="8560532" cy="3641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3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3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3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3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3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3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2523">
                <a:tc rowSpan="2"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KSH</a:t>
                      </a:r>
                      <a:r>
                        <a:rPr lang="de-DE" sz="1200" baseline="0" dirty="0"/>
                        <a:t> plus 64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KSH</a:t>
                      </a:r>
                      <a:r>
                        <a:rPr lang="de-DE" sz="1200" baseline="0" dirty="0"/>
                        <a:t> plus 100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KSH</a:t>
                      </a:r>
                      <a:r>
                        <a:rPr lang="de-DE" sz="1200" baseline="0" dirty="0"/>
                        <a:t> plus</a:t>
                      </a:r>
                      <a:r>
                        <a:rPr lang="de-DE" sz="1200" dirty="0"/>
                        <a:t> 160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23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KSH-LH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KSH-LH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KSH-LH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/>
                          </a:solidFill>
                        </a:rPr>
                        <a:t>KSH-F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Hub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/ Backe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Druck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[bar]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Wiederholgenauigkeit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Spanner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Backenhöhe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Übersetzungsvolumen pro Doppelhub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[cm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3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Schließ-/Öffnungszeit [s]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358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805946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TANDEM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99389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9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1695334" y="3217891"/>
            <a:ext cx="2672774" cy="1233511"/>
            <a:chOff x="5798801" y="696913"/>
            <a:chExt cx="2773699" cy="1545201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98801" y="696913"/>
              <a:ext cx="2727565" cy="1545201"/>
              <a:chOff x="5455901" y="696913"/>
              <a:chExt cx="2727565" cy="1545201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06453" cy="1545201"/>
                <a:chOff x="823913" y="696913"/>
                <a:chExt cx="1606453" cy="1726070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433784" cy="3876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55901" y="719093"/>
                <a:ext cx="1114627" cy="57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Teiledichte im </a:t>
                </a:r>
              </a:p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Arbeitsraum</a:t>
                </a:r>
              </a:p>
            </p:txBody>
          </p:sp>
        </p:grpSp>
      </p:grpSp>
      <p:grpSp>
        <p:nvGrpSpPr>
          <p:cNvPr id="103" name="Gruppieren 146"/>
          <p:cNvGrpSpPr/>
          <p:nvPr/>
        </p:nvGrpSpPr>
        <p:grpSpPr>
          <a:xfrm>
            <a:off x="1852755" y="1485376"/>
            <a:ext cx="2509086" cy="1233519"/>
            <a:chOff x="-169623" y="687388"/>
            <a:chExt cx="2743006" cy="1544045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881063" y="687388"/>
              <a:ext cx="1692320" cy="1544045"/>
              <a:chOff x="823913" y="696913"/>
              <a:chExt cx="1692320" cy="1724776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823913" y="696913"/>
                <a:ext cx="1692320" cy="1323975"/>
                <a:chOff x="1509712" y="1028697"/>
                <a:chExt cx="1692320" cy="1438278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792955" y="1745454"/>
                  <a:ext cx="1438277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509712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69623" y="713891"/>
              <a:ext cx="1032543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Mehrachs-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bearbeitung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11" name="Gruppieren 54"/>
          <p:cNvGrpSpPr/>
          <p:nvPr/>
        </p:nvGrpSpPr>
        <p:grpSpPr>
          <a:xfrm>
            <a:off x="4832896" y="3209206"/>
            <a:ext cx="2527728" cy="1232455"/>
            <a:chOff x="4577333" y="3826292"/>
            <a:chExt cx="2812345" cy="153606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77333" y="3826292"/>
              <a:ext cx="2812345" cy="1536066"/>
              <a:chOff x="4586858" y="3645317"/>
              <a:chExt cx="2812345" cy="153606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86858" y="3645317"/>
                <a:ext cx="2812345" cy="1536066"/>
                <a:chOff x="-208980" y="687388"/>
                <a:chExt cx="2812345" cy="153606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536066"/>
                  <a:chOff x="823913" y="696913"/>
                  <a:chExt cx="1722302" cy="171586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066" cy="3856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08980" y="719303"/>
                  <a:ext cx="1076305" cy="575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2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62636" y="3979253"/>
                <a:ext cx="1343025" cy="352424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778010" y="1479063"/>
            <a:ext cx="2578429" cy="1215885"/>
            <a:chOff x="4717721" y="2324100"/>
            <a:chExt cx="2578429" cy="142011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717721" y="2371776"/>
              <a:ext cx="2478605" cy="1372442"/>
              <a:chOff x="-49542" y="811398"/>
              <a:chExt cx="2478605" cy="137244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72442"/>
                <a:chOff x="823912" y="835439"/>
                <a:chExt cx="1548001" cy="1533087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18000" cy="361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49542" y="828869"/>
                <a:ext cx="925445" cy="5392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Auto-</a:t>
                </a:r>
              </a:p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matisierung</a:t>
                </a:r>
                <a:endParaRPr lang="de-DE" sz="12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71" name="Rechteck 70"/>
          <p:cNvSpPr/>
          <p:nvPr/>
        </p:nvSpPr>
        <p:spPr>
          <a:xfrm>
            <a:off x="1733233" y="305417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0009" y="304002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1733233" y="1314179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21827" y="131331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2936119" y="1742135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5978249" y="173738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6" name="Gerade Verbindung 54"/>
          <p:cNvCxnSpPr/>
          <p:nvPr/>
        </p:nvCxnSpPr>
        <p:spPr bwMode="auto">
          <a:xfrm flipV="1">
            <a:off x="2940109" y="3473934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20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Kraftspannblöcke 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11537"/>
          <a:stretch/>
        </p:blipFill>
        <p:spPr>
          <a:xfrm>
            <a:off x="4870021" y="1988139"/>
            <a:ext cx="2596548" cy="1956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8498" y="2010157"/>
            <a:ext cx="2584692" cy="19479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11">
            <a:hlinkClick r:id="rId4" action="ppaction://hlinksldjump"/>
          </p:cNvPr>
          <p:cNvSpPr/>
          <p:nvPr/>
        </p:nvSpPr>
        <p:spPr>
          <a:xfrm>
            <a:off x="1718498" y="1479923"/>
            <a:ext cx="257211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Hohe Teiledichte 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auf engstem Raum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rId4" action="ppaction://hlinksldjump"/>
          </p:cNvPr>
          <p:cNvSpPr/>
          <p:nvPr/>
        </p:nvSpPr>
        <p:spPr>
          <a:xfrm>
            <a:off x="4870020" y="1461412"/>
            <a:ext cx="259654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Optimale Zugänglichkeit 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der Maschinenspindel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65585" y="5049915"/>
            <a:ext cx="385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Lange Laufzeit bei sehr niedrigen Nebenzeiten pro Werkstück</a:t>
            </a:r>
          </a:p>
        </p:txBody>
      </p:sp>
      <p:sp>
        <p:nvSpPr>
          <p:cNvPr id="14" name="Gleichschenkliges Dreieck 13"/>
          <p:cNvSpPr/>
          <p:nvPr/>
        </p:nvSpPr>
        <p:spPr>
          <a:xfrm rot="10800000">
            <a:off x="2353032" y="440933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84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826360"/>
              </p:ext>
            </p:extLst>
          </p:nvPr>
        </p:nvGraphicFramePr>
        <p:xfrm>
          <a:off x="270808" y="3610864"/>
          <a:ext cx="8619577" cy="23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544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Varianten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Standardhub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Langhub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(-LH)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Mit fester Backe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(-F)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816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212889"/>
              </p:ext>
            </p:extLst>
          </p:nvPr>
        </p:nvGraphicFramePr>
        <p:xfrm>
          <a:off x="270809" y="982612"/>
          <a:ext cx="8619575" cy="23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1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Antriebsarten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Pneumatisch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(KSP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Hydraulisch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(KSH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Manuell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(KSA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Federkraft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(KSF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999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9" y="1811465"/>
            <a:ext cx="1732928" cy="1260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1" y="1811465"/>
            <a:ext cx="1732088" cy="126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42" y="1811465"/>
            <a:ext cx="1732157" cy="126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29" y="1811465"/>
            <a:ext cx="1732630" cy="1260000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88" y="4319415"/>
            <a:ext cx="197892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94" y="4319415"/>
            <a:ext cx="197924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71" y="4319415"/>
            <a:ext cx="197957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8093869" y="4505325"/>
            <a:ext cx="152400" cy="152400"/>
          </a:xfrm>
          <a:prstGeom prst="ellipse">
            <a:avLst/>
          </a:prstGeom>
          <a:solidFill>
            <a:srgbClr val="94A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741319" y="4831557"/>
            <a:ext cx="152400" cy="152400"/>
          </a:xfrm>
          <a:prstGeom prst="ellipse">
            <a:avLst/>
          </a:prstGeom>
          <a:solidFill>
            <a:srgbClr val="EBF4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 rot="20697841">
            <a:off x="8136626" y="2693877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6062465" y="2652890"/>
            <a:ext cx="62951" cy="135553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 rot="2167304">
            <a:off x="3904766" y="2542109"/>
            <a:ext cx="106539" cy="135553"/>
          </a:xfrm>
          <a:prstGeom prst="ellipse">
            <a:avLst/>
          </a:prstGeom>
          <a:solidFill>
            <a:srgbClr val="B0C2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762903" y="2701724"/>
            <a:ext cx="133547" cy="135553"/>
          </a:xfrm>
          <a:prstGeom prst="ellipse">
            <a:avLst/>
          </a:prstGeom>
          <a:solidFill>
            <a:srgbClr val="AAC3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 rot="2167304">
            <a:off x="3881335" y="2535510"/>
            <a:ext cx="93519" cy="127596"/>
          </a:xfrm>
          <a:prstGeom prst="ellipse">
            <a:avLst/>
          </a:prstGeom>
          <a:solidFill>
            <a:srgbClr val="A0B0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035572" y="2509009"/>
            <a:ext cx="133547" cy="135553"/>
          </a:xfrm>
          <a:prstGeom prst="ellipse">
            <a:avLst/>
          </a:prstGeom>
          <a:solidFill>
            <a:srgbClr val="586A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 rot="20697841">
            <a:off x="8121741" y="2637586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 rot="20369556">
            <a:off x="8123919" y="2672035"/>
            <a:ext cx="153809" cy="70438"/>
          </a:xfrm>
          <a:prstGeom prst="roundRect">
            <a:avLst/>
          </a:prstGeom>
          <a:solidFill>
            <a:srgbClr val="E4EB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26"/>
          <p:cNvSpPr/>
          <p:nvPr/>
        </p:nvSpPr>
        <p:spPr>
          <a:xfrm>
            <a:off x="6124577" y="2652889"/>
            <a:ext cx="45719" cy="135553"/>
          </a:xfrm>
          <a:prstGeom prst="roundRect">
            <a:avLst/>
          </a:prstGeom>
          <a:solidFill>
            <a:srgbClr val="5E6F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bgerundetes Rechteck 27"/>
          <p:cNvSpPr/>
          <p:nvPr/>
        </p:nvSpPr>
        <p:spPr>
          <a:xfrm>
            <a:off x="6167311" y="2652889"/>
            <a:ext cx="71635" cy="135553"/>
          </a:xfrm>
          <a:prstGeom prst="roundRect">
            <a:avLst/>
          </a:prstGeom>
          <a:solidFill>
            <a:srgbClr val="768A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bgerundetes Rechteck 28"/>
          <p:cNvSpPr/>
          <p:nvPr/>
        </p:nvSpPr>
        <p:spPr>
          <a:xfrm>
            <a:off x="3942214" y="2720665"/>
            <a:ext cx="62951" cy="135553"/>
          </a:xfrm>
          <a:prstGeom prst="roundRect">
            <a:avLst/>
          </a:prstGeom>
          <a:solidFill>
            <a:srgbClr val="EBF1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 rot="18920003">
            <a:off x="5537318" y="2766179"/>
            <a:ext cx="63526" cy="159122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 rot="18764968">
            <a:off x="5573034" y="2721124"/>
            <a:ext cx="72000" cy="162000"/>
          </a:xfrm>
          <a:prstGeom prst="roundRect">
            <a:avLst/>
          </a:prstGeom>
          <a:solidFill>
            <a:srgbClr val="E0E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06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Hub/Backe [mm]</a:t>
            </a: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2495295777"/>
              </p:ext>
            </p:extLst>
          </p:nvPr>
        </p:nvGraphicFramePr>
        <p:xfrm>
          <a:off x="4980676" y="1646775"/>
          <a:ext cx="37800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320937" y="4610886"/>
            <a:ext cx="331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Baugröße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131889770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57943" y="4613565"/>
            <a:ext cx="323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Baugröße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03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535023"/>
              </p:ext>
            </p:extLst>
          </p:nvPr>
        </p:nvGraphicFramePr>
        <p:xfrm>
          <a:off x="270808" y="3816628"/>
          <a:ext cx="8621082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Trägerbacken + SCHUNK Backensortiment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37489"/>
              </p:ext>
            </p:extLst>
          </p:nvPr>
        </p:nvGraphicFramePr>
        <p:xfrm>
          <a:off x="279122" y="982612"/>
          <a:ext cx="8612769" cy="261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Aufsatzbackenrohlinge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35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Aufnahme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über Kreuzversatz </a:t>
                      </a:r>
                    </a:p>
                    <a:p>
                      <a:pPr algn="ctr"/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Steg und Nut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Aufnahme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über Spitzverzahnung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1,5 x 60°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KTR / KTR-H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 / STR-H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STR-S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Backenportfolio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71" y="4756109"/>
            <a:ext cx="1683007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21" y="2311650"/>
            <a:ext cx="1539542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96" y="2275837"/>
            <a:ext cx="1601236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8" y="2302606"/>
            <a:ext cx="1581457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18" y="4991521"/>
            <a:ext cx="941854" cy="70125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4" y="4936109"/>
            <a:ext cx="1013030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6" y="4991521"/>
            <a:ext cx="9418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Übersicht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243316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Manuell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147051" y="1566221"/>
            <a:ext cx="222486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Hydraulisch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KSH plus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2243316" y="158056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Pneumatisch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5145910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Federgespannt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4248016"/>
            <a:ext cx="1791376" cy="1440835"/>
          </a:xfrm>
          <a:prstGeom prst="rect">
            <a:avLst/>
          </a:prstGeom>
        </p:spPr>
      </p:pic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1998268"/>
            <a:ext cx="1791376" cy="1440835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9" y="4236405"/>
            <a:ext cx="1611139" cy="1441723"/>
          </a:xfrm>
          <a:prstGeom prst="rect">
            <a:avLst/>
          </a:prstGeom>
        </p:spPr>
      </p:pic>
      <p:pic>
        <p:nvPicPr>
          <p:cNvPr id="8" name="Grafik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73" y="2024507"/>
            <a:ext cx="1816153" cy="1440528"/>
          </a:xfrm>
          <a:prstGeom prst="rect">
            <a:avLst/>
          </a:prstGeom>
        </p:spPr>
      </p:pic>
      <p:sp>
        <p:nvSpPr>
          <p:cNvPr id="15" name="Rechteck 14">
            <a:hlinkClick r:id="rId2" action="ppaction://hlinksldjump"/>
          </p:cNvPr>
          <p:cNvSpPr/>
          <p:nvPr/>
        </p:nvSpPr>
        <p:spPr>
          <a:xfrm>
            <a:off x="224331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2246503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hlinkClick r:id="" action="ppaction://noaction"/>
          </p:cNvPr>
          <p:cNvSpPr/>
          <p:nvPr/>
        </p:nvSpPr>
        <p:spPr>
          <a:xfrm>
            <a:off x="5143624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hlinkClick r:id="rId2" action="ppaction://hlinksldjump"/>
          </p:cNvPr>
          <p:cNvSpPr/>
          <p:nvPr/>
        </p:nvSpPr>
        <p:spPr>
          <a:xfrm>
            <a:off x="514362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535</Words>
  <Application>Microsoft Office PowerPoint</Application>
  <PresentationFormat>Bildschirmpräsentation (4:3)</PresentationFormat>
  <Paragraphs>285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TANDEM Kraftspannblöcke </vt:lpstr>
      <vt:lpstr>TANDEM Portfolio</vt:lpstr>
      <vt:lpstr>TANDEM Portfolio</vt:lpstr>
      <vt:lpstr>TANDEM Backenportfolio</vt:lpstr>
      <vt:lpstr>SCHUNK Dienstleistungen</vt:lpstr>
      <vt:lpstr>TANDEM Übersicht</vt:lpstr>
      <vt:lpstr>TANDEM KSH plus Anwendungsbeispiel</vt:lpstr>
      <vt:lpstr>TANDEM KSH plus</vt:lpstr>
      <vt:lpstr>TANDEM KSH plus</vt:lpstr>
      <vt:lpstr>TANDEM KSH plus</vt:lpstr>
      <vt:lpstr>TANDEM KSH plus</vt:lpstr>
      <vt:lpstr>Baureihen TANDEM KSH plus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662</cp:revision>
  <cp:lastPrinted>2018-01-05T10:34:27Z</cp:lastPrinted>
  <dcterms:created xsi:type="dcterms:W3CDTF">2015-04-07T09:55:40Z</dcterms:created>
  <dcterms:modified xsi:type="dcterms:W3CDTF">2021-09-28T13:20:52Z</dcterms:modified>
</cp:coreProperties>
</file>