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330" r:id="rId2"/>
    <p:sldId id="294" r:id="rId3"/>
    <p:sldId id="414" r:id="rId4"/>
    <p:sldId id="415" r:id="rId5"/>
    <p:sldId id="419" r:id="rId6"/>
    <p:sldId id="420" r:id="rId7"/>
    <p:sldId id="421" r:id="rId8"/>
    <p:sldId id="422" r:id="rId9"/>
    <p:sldId id="423" r:id="rId10"/>
    <p:sldId id="424" r:id="rId11"/>
    <p:sldId id="279" r:id="rId12"/>
  </p:sldIdLst>
  <p:sldSz cx="9144000" cy="5143500" type="screen16x9"/>
  <p:notesSz cx="6797675" cy="9926638"/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36" userDrawn="1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77" userDrawn="1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3833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5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6B"/>
    <a:srgbClr val="17385F"/>
    <a:srgbClr val="003D6A"/>
    <a:srgbClr val="74EFFC"/>
    <a:srgbClr val="009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13" autoAdjust="0"/>
    <p:restoredTop sz="94591" autoAdjust="0"/>
  </p:normalViewPr>
  <p:slideViewPr>
    <p:cSldViewPr snapToGrid="0" snapToObjects="1">
      <p:cViewPr varScale="1">
        <p:scale>
          <a:sx n="132" d="100"/>
          <a:sy n="132" d="100"/>
        </p:scale>
        <p:origin x="108" y="204"/>
      </p:cViewPr>
      <p:guideLst>
        <p:guide orient="horz" pos="2436"/>
        <p:guide orient="horz" pos="356"/>
        <p:guide orient="horz" pos="577"/>
        <p:guide pos="5465"/>
        <p:guide pos="204"/>
        <p:guide pos="2831"/>
        <p:guide pos="3833"/>
        <p:guide pos="288"/>
        <p:guide pos="95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28.09.2021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1499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51631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5" Type="http://schemas.openxmlformats.org/officeDocument/2006/relationships/image" Target="../media/image7.emf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2AFA6429-E8A8-4A05-905F-E575DE69C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45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2E71D5BF-60E5-4FD3-9BAC-6517617B68A4}"/>
              </a:ext>
            </a:extLst>
          </p:cNvPr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gradFill>
            <a:gsLst>
              <a:gs pos="0">
                <a:srgbClr val="003D6A"/>
              </a:gs>
              <a:gs pos="98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Rechteck 49"/>
          <p:cNvSpPr/>
          <p:nvPr/>
        </p:nvSpPr>
        <p:spPr>
          <a:xfrm>
            <a:off x="0" y="3346074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59">
              <a:defRPr/>
            </a:pPr>
            <a:endParaRPr lang="de-DE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9" name="Titel 1"/>
          <p:cNvSpPr txBox="1">
            <a:spLocks/>
          </p:cNvSpPr>
          <p:nvPr/>
        </p:nvSpPr>
        <p:spPr>
          <a:xfrm>
            <a:off x="230150" y="3441577"/>
            <a:ext cx="8858637" cy="839335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VERO-S NSE-A3</a:t>
            </a:r>
          </a:p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de-DE" dirty="0">
                <a:solidFill>
                  <a:srgbClr val="FFFFFF"/>
                </a:solidFill>
                <a:latin typeface="Calibri"/>
              </a:rPr>
              <a:t>Vielseitiges Spannmodul für die automatisierte Maschinenbeladung</a:t>
            </a: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3"/>
            <a:ext cx="1346200" cy="89567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6"/>
          <a:srcRect l="38113" b="2500"/>
          <a:stretch/>
        </p:blipFill>
        <p:spPr>
          <a:xfrm>
            <a:off x="471268" y="4714857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311871"/>
            <a:ext cx="9144000" cy="74930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84559CDA-E8F3-4EF7-9CB8-891CD4396ED8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39093" y="530003"/>
            <a:ext cx="3265813" cy="249768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2551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VERO-S NSE-A3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49" y="1112838"/>
            <a:ext cx="4843291" cy="2854325"/>
          </a:xfrm>
        </p:spPr>
        <p:txBody>
          <a:bodyPr>
            <a:normAutofit lnSpcReduction="10000"/>
          </a:bodyPr>
          <a:lstStyle/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Standardmäßig integrierter </a:t>
            </a:r>
            <a:r>
              <a:rPr lang="de-DE" sz="1400" dirty="0" err="1"/>
              <a:t>Konusverschluss</a:t>
            </a:r>
            <a:endParaRPr lang="de-DE" sz="1400" dirty="0"/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Integrierte Abfragen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Integrierte Medienübergabe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Integrierte Reinigungsfunktion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Abgesetzte Plananlageflächen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Positionierung über Kurzkegel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Patentierter Eil- und </a:t>
            </a:r>
            <a:r>
              <a:rPr lang="de-DE" sz="1400" dirty="0" err="1"/>
              <a:t>Spannhub</a:t>
            </a:r>
            <a:r>
              <a:rPr lang="de-DE" sz="1400" dirty="0"/>
              <a:t> für höchste Einzugskräfte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Turbo im Standard integriert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Formschlüssige, selbsthemmende Verriegelung</a:t>
            </a:r>
          </a:p>
          <a:p>
            <a:pPr marL="285750" indent="-285750">
              <a:spcBef>
                <a:spcPts val="550"/>
              </a:spcBef>
              <a:buFont typeface="Arial" panose="020B0604020202020204" pitchFamily="34" charset="0"/>
              <a:buChar char="•"/>
            </a:pPr>
            <a:r>
              <a:rPr lang="de-DE" sz="1400" dirty="0"/>
              <a:t>Module rostfrei und komplett abgedichtet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endParaRPr lang="de-DE" dirty="0"/>
          </a:p>
        </p:txBody>
      </p:sp>
      <p:sp>
        <p:nvSpPr>
          <p:cNvPr id="7" name="Fußzeilenplatzhalter 1">
            <a:extLst>
              <a:ext uri="{FF2B5EF4-FFF2-40B4-BE49-F238E27FC236}">
                <a16:creationId xmlns:a16="http://schemas.microsoft.com/office/drawing/2014/main" id="{B17E4379-CA32-412B-A690-736A98942B6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5231606" cy="274637"/>
          </a:xfrm>
        </p:spPr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20E11298-AE2F-4B2D-81C1-484AB6A7060D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Allgemeine Informationen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0AE312C5-EEF2-41AF-A22D-13530A4E64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9398" y="1225771"/>
            <a:ext cx="3564159" cy="272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305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90F495A-4562-4EA9-9361-8708BD9AA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E4EC049-3DF5-4618-9BF9-25DBF5564A9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49" y="1112838"/>
            <a:ext cx="5335633" cy="2854325"/>
          </a:xfrm>
        </p:spPr>
        <p:txBody>
          <a:bodyPr>
            <a:normAutofit/>
          </a:bodyPr>
          <a:lstStyle/>
          <a:p>
            <a:pPr indent="268288"/>
            <a:r>
              <a:rPr lang="de-DE" sz="1400" dirty="0"/>
              <a:t>Standardmäßiger </a:t>
            </a:r>
            <a:r>
              <a:rPr lang="de-DE" sz="1400" dirty="0" err="1"/>
              <a:t>Konusverschluss</a:t>
            </a:r>
            <a:endParaRPr lang="de-DE" sz="1400" dirty="0"/>
          </a:p>
          <a:p>
            <a:pPr indent="268288"/>
            <a:r>
              <a:rPr lang="de-DE" sz="1400" dirty="0"/>
              <a:t>Verdrehsicherung V4</a:t>
            </a:r>
          </a:p>
          <a:p>
            <a:pPr indent="268288"/>
            <a:r>
              <a:rPr lang="de-DE" sz="1400" dirty="0"/>
              <a:t>Patentierter Eil- und </a:t>
            </a:r>
            <a:r>
              <a:rPr lang="de-DE" sz="1400" dirty="0" err="1"/>
              <a:t>Spannhub</a:t>
            </a:r>
            <a:endParaRPr lang="de-DE" sz="1400" dirty="0"/>
          </a:p>
          <a:p>
            <a:pPr indent="268288"/>
            <a:r>
              <a:rPr lang="de-DE" sz="1400" dirty="0"/>
              <a:t>Turbo-Funktion</a:t>
            </a:r>
          </a:p>
          <a:p>
            <a:pPr indent="268288"/>
            <a:r>
              <a:rPr lang="de-DE" sz="1400" dirty="0"/>
              <a:t>Komplett abgedichtetes System</a:t>
            </a:r>
          </a:p>
          <a:p>
            <a:pPr marL="268288"/>
            <a:r>
              <a:rPr lang="de-DE" sz="1400" dirty="0"/>
              <a:t>Abfrage der Spannschieberstellung „Zustand geöffnet“ und „Zustand verriegelt“</a:t>
            </a:r>
          </a:p>
          <a:p>
            <a:pPr indent="268288"/>
            <a:r>
              <a:rPr lang="de-DE" sz="1400" dirty="0"/>
              <a:t>Abgesetzte Plananlageflächen</a:t>
            </a:r>
          </a:p>
          <a:p>
            <a:pPr indent="268288"/>
            <a:r>
              <a:rPr lang="de-DE" sz="1400" dirty="0"/>
              <a:t>Integrierte Medienübergabe</a:t>
            </a:r>
          </a:p>
          <a:p>
            <a:pPr indent="268288"/>
            <a:endParaRPr lang="de-DE" sz="1400" dirty="0"/>
          </a:p>
          <a:p>
            <a:pPr indent="268288"/>
            <a:endParaRPr lang="de-DE" sz="140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314D380-2DD7-4092-B35C-956640713DC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8C1D759F-66F9-4C61-AA77-97E4EEF77EB0}"/>
              </a:ext>
            </a:extLst>
          </p:cNvPr>
          <p:cNvGrpSpPr/>
          <p:nvPr/>
        </p:nvGrpSpPr>
        <p:grpSpPr>
          <a:xfrm>
            <a:off x="297211" y="1167462"/>
            <a:ext cx="198000" cy="198000"/>
            <a:chOff x="4645063" y="729193"/>
            <a:chExt cx="266095" cy="271350"/>
          </a:xfrm>
        </p:grpSpPr>
        <p:sp>
          <p:nvSpPr>
            <p:cNvPr id="7" name="Ellipse 6">
              <a:extLst>
                <a:ext uri="{FF2B5EF4-FFF2-40B4-BE49-F238E27FC236}">
                  <a16:creationId xmlns:a16="http://schemas.microsoft.com/office/drawing/2014/main" id="{CB9D62CB-385A-4AC1-A156-E91586891D3B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02168F2E-EE60-4F91-A60F-B6567C93631F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CF2704DB-9485-4B98-8F93-216EB985AA41}"/>
              </a:ext>
            </a:extLst>
          </p:cNvPr>
          <p:cNvGrpSpPr/>
          <p:nvPr/>
        </p:nvGrpSpPr>
        <p:grpSpPr>
          <a:xfrm>
            <a:off x="297211" y="1409190"/>
            <a:ext cx="198000" cy="198000"/>
            <a:chOff x="4645063" y="732456"/>
            <a:chExt cx="266095" cy="271350"/>
          </a:xfrm>
        </p:grpSpPr>
        <p:sp>
          <p:nvSpPr>
            <p:cNvPr id="10" name="Ellipse 9">
              <a:extLst>
                <a:ext uri="{FF2B5EF4-FFF2-40B4-BE49-F238E27FC236}">
                  <a16:creationId xmlns:a16="http://schemas.microsoft.com/office/drawing/2014/main" id="{424E0913-1FA2-46F7-9C76-B488A2B11AA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9337FA59-8175-4884-8DC4-F513AE6C8FD6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CBB5CEBD-090A-4F91-BF9F-4C5349AFAE8C}"/>
              </a:ext>
            </a:extLst>
          </p:cNvPr>
          <p:cNvGrpSpPr/>
          <p:nvPr/>
        </p:nvGrpSpPr>
        <p:grpSpPr>
          <a:xfrm>
            <a:off x="297211" y="1650918"/>
            <a:ext cx="198000" cy="198000"/>
            <a:chOff x="4637578" y="732456"/>
            <a:chExt cx="266095" cy="271350"/>
          </a:xfrm>
        </p:grpSpPr>
        <p:sp>
          <p:nvSpPr>
            <p:cNvPr id="13" name="Ellipse 12">
              <a:extLst>
                <a:ext uri="{FF2B5EF4-FFF2-40B4-BE49-F238E27FC236}">
                  <a16:creationId xmlns:a16="http://schemas.microsoft.com/office/drawing/2014/main" id="{6315BED3-9620-44DD-B92E-1B58E6033FA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784F6DB1-95FC-4AFC-857F-08BC3443EEF7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443BEC66-81AC-4E18-A588-399BD850CF68}"/>
              </a:ext>
            </a:extLst>
          </p:cNvPr>
          <p:cNvGrpSpPr/>
          <p:nvPr/>
        </p:nvGrpSpPr>
        <p:grpSpPr>
          <a:xfrm>
            <a:off x="297211" y="2153967"/>
            <a:ext cx="198000" cy="198000"/>
            <a:chOff x="4637578" y="738982"/>
            <a:chExt cx="266095" cy="271350"/>
          </a:xfrm>
        </p:grpSpPr>
        <p:sp>
          <p:nvSpPr>
            <p:cNvPr id="16" name="Ellipse 15">
              <a:extLst>
                <a:ext uri="{FF2B5EF4-FFF2-40B4-BE49-F238E27FC236}">
                  <a16:creationId xmlns:a16="http://schemas.microsoft.com/office/drawing/2014/main" id="{6DC23981-59B3-472E-B823-23C20C1505DB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7CC26D51-3C11-494B-9D0C-6D9F092FA4C9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BD03CAAF-0965-4680-A067-DBD3E11E30A2}"/>
              </a:ext>
            </a:extLst>
          </p:cNvPr>
          <p:cNvGrpSpPr/>
          <p:nvPr/>
        </p:nvGrpSpPr>
        <p:grpSpPr>
          <a:xfrm>
            <a:off x="297211" y="2421819"/>
            <a:ext cx="198000" cy="198000"/>
            <a:chOff x="4634378" y="738982"/>
            <a:chExt cx="266095" cy="271350"/>
          </a:xfrm>
        </p:grpSpPr>
        <p:sp>
          <p:nvSpPr>
            <p:cNvPr id="19" name="Ellipse 18">
              <a:extLst>
                <a:ext uri="{FF2B5EF4-FFF2-40B4-BE49-F238E27FC236}">
                  <a16:creationId xmlns:a16="http://schemas.microsoft.com/office/drawing/2014/main" id="{75692683-D9CD-47F5-98C8-CFF0222AC5C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" name="Textfeld 19">
              <a:extLst>
                <a:ext uri="{FF2B5EF4-FFF2-40B4-BE49-F238E27FC236}">
                  <a16:creationId xmlns:a16="http://schemas.microsoft.com/office/drawing/2014/main" id="{BB96F9AA-08FC-4092-9418-D375680E8151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1154E6F2-238B-46E3-85E8-143754030618}"/>
              </a:ext>
            </a:extLst>
          </p:cNvPr>
          <p:cNvGrpSpPr/>
          <p:nvPr/>
        </p:nvGrpSpPr>
        <p:grpSpPr>
          <a:xfrm>
            <a:off x="297211" y="1905708"/>
            <a:ext cx="198000" cy="198000"/>
            <a:chOff x="4631178" y="738982"/>
            <a:chExt cx="266095" cy="271350"/>
          </a:xfrm>
        </p:grpSpPr>
        <p:sp>
          <p:nvSpPr>
            <p:cNvPr id="22" name="Ellipse 21">
              <a:extLst>
                <a:ext uri="{FF2B5EF4-FFF2-40B4-BE49-F238E27FC236}">
                  <a16:creationId xmlns:a16="http://schemas.microsoft.com/office/drawing/2014/main" id="{1D3608BA-C3D4-4E82-872C-DB8C7A5BD93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F7CFB165-4B79-4567-83BF-2BD65EC32C62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93437487-C71D-430B-A902-9E1E932E44B3}"/>
              </a:ext>
            </a:extLst>
          </p:cNvPr>
          <p:cNvGrpSpPr/>
          <p:nvPr/>
        </p:nvGrpSpPr>
        <p:grpSpPr>
          <a:xfrm>
            <a:off x="297211" y="2931328"/>
            <a:ext cx="198000" cy="198000"/>
            <a:chOff x="4640203" y="738588"/>
            <a:chExt cx="266095" cy="271350"/>
          </a:xfrm>
        </p:grpSpPr>
        <p:sp>
          <p:nvSpPr>
            <p:cNvPr id="25" name="Ellipse 24">
              <a:extLst>
                <a:ext uri="{FF2B5EF4-FFF2-40B4-BE49-F238E27FC236}">
                  <a16:creationId xmlns:a16="http://schemas.microsoft.com/office/drawing/2014/main" id="{29EDB21D-2709-4144-A792-F2D84D31D1E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8D441BDA-3D6E-486D-B600-8E811F373A2D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0F203838-77A9-4F83-8979-1D18039B011B}"/>
              </a:ext>
            </a:extLst>
          </p:cNvPr>
          <p:cNvGrpSpPr/>
          <p:nvPr/>
        </p:nvGrpSpPr>
        <p:grpSpPr>
          <a:xfrm>
            <a:off x="297211" y="3192650"/>
            <a:ext cx="198000" cy="198000"/>
            <a:chOff x="4640203" y="732226"/>
            <a:chExt cx="266095" cy="271350"/>
          </a:xfrm>
        </p:grpSpPr>
        <p:sp>
          <p:nvSpPr>
            <p:cNvPr id="28" name="Ellipse 27">
              <a:extLst>
                <a:ext uri="{FF2B5EF4-FFF2-40B4-BE49-F238E27FC236}">
                  <a16:creationId xmlns:a16="http://schemas.microsoft.com/office/drawing/2014/main" id="{EFD1C616-9D58-4E80-B241-C06D50888D20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11B912B9-C95E-4C4B-BB6A-1F5F8A7B0A9D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sp>
        <p:nvSpPr>
          <p:cNvPr id="60" name="Textfeld 59">
            <a:extLst>
              <a:ext uri="{FF2B5EF4-FFF2-40B4-BE49-F238E27FC236}">
                <a16:creationId xmlns:a16="http://schemas.microsoft.com/office/drawing/2014/main" id="{C1A4AF60-29ED-4F4A-8723-EA6E1D2ACA9B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Funktionsschnittbild</a:t>
            </a:r>
          </a:p>
        </p:txBody>
      </p:sp>
      <p:pic>
        <p:nvPicPr>
          <p:cNvPr id="32" name="Grafik 31">
            <a:extLst>
              <a:ext uri="{FF2B5EF4-FFF2-40B4-BE49-F238E27FC236}">
                <a16:creationId xmlns:a16="http://schemas.microsoft.com/office/drawing/2014/main" id="{16BEC4FA-2959-4AEE-8BB6-FF8A3503F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3096" y="1111960"/>
            <a:ext cx="3478880" cy="2551599"/>
          </a:xfrm>
          <a:prstGeom prst="rect">
            <a:avLst/>
          </a:prstGeom>
        </p:spPr>
      </p:pic>
      <p:grpSp>
        <p:nvGrpSpPr>
          <p:cNvPr id="107" name="Gruppieren 106">
            <a:extLst>
              <a:ext uri="{FF2B5EF4-FFF2-40B4-BE49-F238E27FC236}">
                <a16:creationId xmlns:a16="http://schemas.microsoft.com/office/drawing/2014/main" id="{D8A03871-9450-444B-B84E-5A609F07BEAC}"/>
              </a:ext>
            </a:extLst>
          </p:cNvPr>
          <p:cNvGrpSpPr/>
          <p:nvPr/>
        </p:nvGrpSpPr>
        <p:grpSpPr>
          <a:xfrm>
            <a:off x="6131172" y="1769106"/>
            <a:ext cx="198000" cy="198000"/>
            <a:chOff x="4640203" y="738588"/>
            <a:chExt cx="266095" cy="271350"/>
          </a:xfrm>
        </p:grpSpPr>
        <p:sp>
          <p:nvSpPr>
            <p:cNvPr id="108" name="Ellipse 107">
              <a:extLst>
                <a:ext uri="{FF2B5EF4-FFF2-40B4-BE49-F238E27FC236}">
                  <a16:creationId xmlns:a16="http://schemas.microsoft.com/office/drawing/2014/main" id="{C314FBE6-ABA1-47C0-86C5-AC11EB986A7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9" name="Textfeld 108">
              <a:extLst>
                <a:ext uri="{FF2B5EF4-FFF2-40B4-BE49-F238E27FC236}">
                  <a16:creationId xmlns:a16="http://schemas.microsoft.com/office/drawing/2014/main" id="{111F790A-A17E-4F6E-A8A5-64A5269EB766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62" name="Gruppieren 61">
            <a:extLst>
              <a:ext uri="{FF2B5EF4-FFF2-40B4-BE49-F238E27FC236}">
                <a16:creationId xmlns:a16="http://schemas.microsoft.com/office/drawing/2014/main" id="{A52E2555-C34D-4064-AEB3-B1E6DD548743}"/>
              </a:ext>
            </a:extLst>
          </p:cNvPr>
          <p:cNvGrpSpPr/>
          <p:nvPr/>
        </p:nvGrpSpPr>
        <p:grpSpPr>
          <a:xfrm>
            <a:off x="6528077" y="1783071"/>
            <a:ext cx="198000" cy="198000"/>
            <a:chOff x="4645063" y="729193"/>
            <a:chExt cx="266095" cy="271350"/>
          </a:xfrm>
        </p:grpSpPr>
        <p:sp>
          <p:nvSpPr>
            <p:cNvPr id="63" name="Ellipse 62">
              <a:extLst>
                <a:ext uri="{FF2B5EF4-FFF2-40B4-BE49-F238E27FC236}">
                  <a16:creationId xmlns:a16="http://schemas.microsoft.com/office/drawing/2014/main" id="{3C7912A0-A971-4CDB-88D9-4FD9FBA24A79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4" name="Textfeld 63">
              <a:extLst>
                <a:ext uri="{FF2B5EF4-FFF2-40B4-BE49-F238E27FC236}">
                  <a16:creationId xmlns:a16="http://schemas.microsoft.com/office/drawing/2014/main" id="{3210AB5D-A07A-4B30-9E1B-A840B600DB52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04" name="Gruppieren 103">
            <a:extLst>
              <a:ext uri="{FF2B5EF4-FFF2-40B4-BE49-F238E27FC236}">
                <a16:creationId xmlns:a16="http://schemas.microsoft.com/office/drawing/2014/main" id="{762A9F04-0768-4E92-9C1F-0A3C9CD8B672}"/>
              </a:ext>
            </a:extLst>
          </p:cNvPr>
          <p:cNvGrpSpPr/>
          <p:nvPr/>
        </p:nvGrpSpPr>
        <p:grpSpPr>
          <a:xfrm>
            <a:off x="6864438" y="3366141"/>
            <a:ext cx="198000" cy="198000"/>
            <a:chOff x="4631178" y="738982"/>
            <a:chExt cx="266095" cy="271350"/>
          </a:xfrm>
        </p:grpSpPr>
        <p:sp>
          <p:nvSpPr>
            <p:cNvPr id="105" name="Ellipse 104">
              <a:extLst>
                <a:ext uri="{FF2B5EF4-FFF2-40B4-BE49-F238E27FC236}">
                  <a16:creationId xmlns:a16="http://schemas.microsoft.com/office/drawing/2014/main" id="{5419CC6F-F351-4A00-8091-AAE8A76BF6B3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6" name="Textfeld 105">
              <a:extLst>
                <a:ext uri="{FF2B5EF4-FFF2-40B4-BE49-F238E27FC236}">
                  <a16:creationId xmlns:a16="http://schemas.microsoft.com/office/drawing/2014/main" id="{35D5F1D2-074B-4144-94D8-43843DADBA10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98" name="Gruppieren 97">
            <a:extLst>
              <a:ext uri="{FF2B5EF4-FFF2-40B4-BE49-F238E27FC236}">
                <a16:creationId xmlns:a16="http://schemas.microsoft.com/office/drawing/2014/main" id="{F3A9BCDC-A1EE-405E-BA22-FDAD53C38BA5}"/>
              </a:ext>
            </a:extLst>
          </p:cNvPr>
          <p:cNvGrpSpPr/>
          <p:nvPr/>
        </p:nvGrpSpPr>
        <p:grpSpPr>
          <a:xfrm>
            <a:off x="7167348" y="1925119"/>
            <a:ext cx="198000" cy="198000"/>
            <a:chOff x="4637578" y="738982"/>
            <a:chExt cx="266095" cy="271350"/>
          </a:xfrm>
        </p:grpSpPr>
        <p:sp>
          <p:nvSpPr>
            <p:cNvPr id="99" name="Ellipse 98">
              <a:extLst>
                <a:ext uri="{FF2B5EF4-FFF2-40B4-BE49-F238E27FC236}">
                  <a16:creationId xmlns:a16="http://schemas.microsoft.com/office/drawing/2014/main" id="{4C1F6AEB-8DBC-4FF1-AFB7-4A305C3773D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0" name="Textfeld 99">
              <a:extLst>
                <a:ext uri="{FF2B5EF4-FFF2-40B4-BE49-F238E27FC236}">
                  <a16:creationId xmlns:a16="http://schemas.microsoft.com/office/drawing/2014/main" id="{994F60DA-76D4-4B3D-AB26-66992F3935A2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95" name="Gruppieren 94">
            <a:extLst>
              <a:ext uri="{FF2B5EF4-FFF2-40B4-BE49-F238E27FC236}">
                <a16:creationId xmlns:a16="http://schemas.microsoft.com/office/drawing/2014/main" id="{D2F2E4D5-9EB7-45BD-A0AF-8F56DEA2D8F4}"/>
              </a:ext>
            </a:extLst>
          </p:cNvPr>
          <p:cNvGrpSpPr/>
          <p:nvPr/>
        </p:nvGrpSpPr>
        <p:grpSpPr>
          <a:xfrm>
            <a:off x="7331664" y="2520343"/>
            <a:ext cx="198000" cy="198000"/>
            <a:chOff x="4637578" y="732456"/>
            <a:chExt cx="266095" cy="271350"/>
          </a:xfrm>
        </p:grpSpPr>
        <p:sp>
          <p:nvSpPr>
            <p:cNvPr id="96" name="Ellipse 95">
              <a:extLst>
                <a:ext uri="{FF2B5EF4-FFF2-40B4-BE49-F238E27FC236}">
                  <a16:creationId xmlns:a16="http://schemas.microsoft.com/office/drawing/2014/main" id="{AF348BB5-4CBB-45B8-B6F2-A460DE1D433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7" name="Textfeld 96">
              <a:extLst>
                <a:ext uri="{FF2B5EF4-FFF2-40B4-BE49-F238E27FC236}">
                  <a16:creationId xmlns:a16="http://schemas.microsoft.com/office/drawing/2014/main" id="{D2615E5C-C4E1-41B7-8061-B197535BB9CA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01" name="Gruppieren 100">
            <a:extLst>
              <a:ext uri="{FF2B5EF4-FFF2-40B4-BE49-F238E27FC236}">
                <a16:creationId xmlns:a16="http://schemas.microsoft.com/office/drawing/2014/main" id="{3D2F8D11-00BA-4A09-AE0D-6A4A107935F9}"/>
              </a:ext>
            </a:extLst>
          </p:cNvPr>
          <p:cNvGrpSpPr/>
          <p:nvPr/>
        </p:nvGrpSpPr>
        <p:grpSpPr>
          <a:xfrm>
            <a:off x="8179680" y="2912451"/>
            <a:ext cx="198000" cy="198000"/>
            <a:chOff x="4634378" y="738982"/>
            <a:chExt cx="266095" cy="271350"/>
          </a:xfrm>
        </p:grpSpPr>
        <p:sp>
          <p:nvSpPr>
            <p:cNvPr id="102" name="Ellipse 101">
              <a:extLst>
                <a:ext uri="{FF2B5EF4-FFF2-40B4-BE49-F238E27FC236}">
                  <a16:creationId xmlns:a16="http://schemas.microsoft.com/office/drawing/2014/main" id="{E22E2816-D93B-41EA-9E7C-DBB2C343DCD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3" name="Textfeld 102">
              <a:extLst>
                <a:ext uri="{FF2B5EF4-FFF2-40B4-BE49-F238E27FC236}">
                  <a16:creationId xmlns:a16="http://schemas.microsoft.com/office/drawing/2014/main" id="{8F2AF161-B78C-4A81-9312-21C226C158F5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55" name="Gruppieren 54">
            <a:extLst>
              <a:ext uri="{FF2B5EF4-FFF2-40B4-BE49-F238E27FC236}">
                <a16:creationId xmlns:a16="http://schemas.microsoft.com/office/drawing/2014/main" id="{1A6B4324-2ADE-405C-BBFA-BF50519DA4C0}"/>
              </a:ext>
            </a:extLst>
          </p:cNvPr>
          <p:cNvGrpSpPr/>
          <p:nvPr/>
        </p:nvGrpSpPr>
        <p:grpSpPr>
          <a:xfrm>
            <a:off x="8080680" y="1505080"/>
            <a:ext cx="198000" cy="198000"/>
            <a:chOff x="4640203" y="738588"/>
            <a:chExt cx="266095" cy="271350"/>
          </a:xfrm>
        </p:grpSpPr>
        <p:sp>
          <p:nvSpPr>
            <p:cNvPr id="56" name="Ellipse 55">
              <a:extLst>
                <a:ext uri="{FF2B5EF4-FFF2-40B4-BE49-F238E27FC236}">
                  <a16:creationId xmlns:a16="http://schemas.microsoft.com/office/drawing/2014/main" id="{11D39450-949C-412D-96FD-7F839BFEADF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FAF55304-C403-4A67-B6A2-E4AB4D9295CA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92" name="Gruppieren 91">
            <a:extLst>
              <a:ext uri="{FF2B5EF4-FFF2-40B4-BE49-F238E27FC236}">
                <a16:creationId xmlns:a16="http://schemas.microsoft.com/office/drawing/2014/main" id="{BB76141F-3C1C-4D93-BA44-96A622846417}"/>
              </a:ext>
            </a:extLst>
          </p:cNvPr>
          <p:cNvGrpSpPr/>
          <p:nvPr/>
        </p:nvGrpSpPr>
        <p:grpSpPr>
          <a:xfrm>
            <a:off x="8138149" y="2024119"/>
            <a:ext cx="198000" cy="198000"/>
            <a:chOff x="4645063" y="732456"/>
            <a:chExt cx="266095" cy="271350"/>
          </a:xfrm>
        </p:grpSpPr>
        <p:sp>
          <p:nvSpPr>
            <p:cNvPr id="93" name="Ellipse 92">
              <a:extLst>
                <a:ext uri="{FF2B5EF4-FFF2-40B4-BE49-F238E27FC236}">
                  <a16:creationId xmlns:a16="http://schemas.microsoft.com/office/drawing/2014/main" id="{8B9070AF-CCB0-4955-9D29-0F2CFCD5BFC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4" name="Textfeld 93">
              <a:extLst>
                <a:ext uri="{FF2B5EF4-FFF2-40B4-BE49-F238E27FC236}">
                  <a16:creationId xmlns:a16="http://schemas.microsoft.com/office/drawing/2014/main" id="{571DEDEC-79A9-4ED5-A03C-1F58DEDEEFCF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65" name="Gruppieren 64">
            <a:extLst>
              <a:ext uri="{FF2B5EF4-FFF2-40B4-BE49-F238E27FC236}">
                <a16:creationId xmlns:a16="http://schemas.microsoft.com/office/drawing/2014/main" id="{7D25BF4C-06F1-4B6B-989E-DFE3E90D301E}"/>
              </a:ext>
            </a:extLst>
          </p:cNvPr>
          <p:cNvGrpSpPr/>
          <p:nvPr/>
        </p:nvGrpSpPr>
        <p:grpSpPr>
          <a:xfrm>
            <a:off x="7916280" y="2294331"/>
            <a:ext cx="198000" cy="198000"/>
            <a:chOff x="4637578" y="738982"/>
            <a:chExt cx="266095" cy="271350"/>
          </a:xfrm>
        </p:grpSpPr>
        <p:sp>
          <p:nvSpPr>
            <p:cNvPr id="66" name="Ellipse 65">
              <a:extLst>
                <a:ext uri="{FF2B5EF4-FFF2-40B4-BE49-F238E27FC236}">
                  <a16:creationId xmlns:a16="http://schemas.microsoft.com/office/drawing/2014/main" id="{3FAD11B5-3001-409C-B723-DBA32FB1CA9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7" name="Textfeld 66">
              <a:extLst>
                <a:ext uri="{FF2B5EF4-FFF2-40B4-BE49-F238E27FC236}">
                  <a16:creationId xmlns:a16="http://schemas.microsoft.com/office/drawing/2014/main" id="{772BE987-A9DE-49A8-8B77-FB2734600C89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71" name="Gruppieren 70">
            <a:extLst>
              <a:ext uri="{FF2B5EF4-FFF2-40B4-BE49-F238E27FC236}">
                <a16:creationId xmlns:a16="http://schemas.microsoft.com/office/drawing/2014/main" id="{404F7765-24B0-4C33-A3A1-9EEA48B08F56}"/>
              </a:ext>
            </a:extLst>
          </p:cNvPr>
          <p:cNvGrpSpPr/>
          <p:nvPr/>
        </p:nvGrpSpPr>
        <p:grpSpPr>
          <a:xfrm>
            <a:off x="7826804" y="3264368"/>
            <a:ext cx="198000" cy="198000"/>
            <a:chOff x="4637578" y="738982"/>
            <a:chExt cx="266095" cy="271350"/>
          </a:xfrm>
        </p:grpSpPr>
        <p:sp>
          <p:nvSpPr>
            <p:cNvPr id="72" name="Ellipse 71">
              <a:extLst>
                <a:ext uri="{FF2B5EF4-FFF2-40B4-BE49-F238E27FC236}">
                  <a16:creationId xmlns:a16="http://schemas.microsoft.com/office/drawing/2014/main" id="{59F91948-F63E-407E-A955-7FC5B0E7AD0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3" name="Textfeld 72">
              <a:extLst>
                <a:ext uri="{FF2B5EF4-FFF2-40B4-BE49-F238E27FC236}">
                  <a16:creationId xmlns:a16="http://schemas.microsoft.com/office/drawing/2014/main" id="{993BC044-C2EA-4CE7-8B2A-382DC28CA73D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10" name="Gruppieren 109">
            <a:extLst>
              <a:ext uri="{FF2B5EF4-FFF2-40B4-BE49-F238E27FC236}">
                <a16:creationId xmlns:a16="http://schemas.microsoft.com/office/drawing/2014/main" id="{44102DCB-D616-42AB-8E99-90B4E903979C}"/>
              </a:ext>
            </a:extLst>
          </p:cNvPr>
          <p:cNvGrpSpPr/>
          <p:nvPr/>
        </p:nvGrpSpPr>
        <p:grpSpPr>
          <a:xfrm>
            <a:off x="5783869" y="2237368"/>
            <a:ext cx="198000" cy="198000"/>
            <a:chOff x="4640203" y="732226"/>
            <a:chExt cx="266095" cy="271350"/>
          </a:xfrm>
        </p:grpSpPr>
        <p:sp>
          <p:nvSpPr>
            <p:cNvPr id="111" name="Ellipse 110">
              <a:extLst>
                <a:ext uri="{FF2B5EF4-FFF2-40B4-BE49-F238E27FC236}">
                  <a16:creationId xmlns:a16="http://schemas.microsoft.com/office/drawing/2014/main" id="{61909C11-B037-468E-A946-020B512F2852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2" name="Textfeld 111">
              <a:extLst>
                <a:ext uri="{FF2B5EF4-FFF2-40B4-BE49-F238E27FC236}">
                  <a16:creationId xmlns:a16="http://schemas.microsoft.com/office/drawing/2014/main" id="{A640F363-7651-4DB6-BF5D-BA52C4952AB0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58" name="Gruppieren 57">
            <a:extLst>
              <a:ext uri="{FF2B5EF4-FFF2-40B4-BE49-F238E27FC236}">
                <a16:creationId xmlns:a16="http://schemas.microsoft.com/office/drawing/2014/main" id="{20945FF0-808A-4247-99BD-05AC47538532}"/>
              </a:ext>
            </a:extLst>
          </p:cNvPr>
          <p:cNvGrpSpPr/>
          <p:nvPr/>
        </p:nvGrpSpPr>
        <p:grpSpPr>
          <a:xfrm>
            <a:off x="7638328" y="1254441"/>
            <a:ext cx="198000" cy="198000"/>
            <a:chOff x="4640203" y="732226"/>
            <a:chExt cx="266095" cy="271350"/>
          </a:xfrm>
        </p:grpSpPr>
        <p:sp>
          <p:nvSpPr>
            <p:cNvPr id="59" name="Ellipse 58">
              <a:extLst>
                <a:ext uri="{FF2B5EF4-FFF2-40B4-BE49-F238E27FC236}">
                  <a16:creationId xmlns:a16="http://schemas.microsoft.com/office/drawing/2014/main" id="{A98ABF4A-91CC-42CB-BD45-88AAA8E40F24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1" name="Textfeld 60">
              <a:extLst>
                <a:ext uri="{FF2B5EF4-FFF2-40B4-BE49-F238E27FC236}">
                  <a16:creationId xmlns:a16="http://schemas.microsoft.com/office/drawing/2014/main" id="{87B5C716-74C7-4BFC-9B33-6D9C0ABC428F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93639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Zentrieren über Kurzkegel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Die genaue Kurzkegelzentrierung in Verbindung mit der formschlüssigen und selbsthemmenden Verriegelung zeichnen das SCHUNK Nullpunktspannsystem aus.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951635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Verriegeln über Spannschieber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Große Kontaktflächen zwischen Spannschieber und Spannbolzen sorgen beim Verriegeln für eine geringe Flächenpressung. Dadurch ergibt sich eine lange Lebensdauer.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4FA13CA7-6866-4DDB-A883-3F870D00EFBD}"/>
              </a:ext>
            </a:extLst>
          </p:cNvPr>
          <p:cNvSpPr/>
          <p:nvPr/>
        </p:nvSpPr>
        <p:spPr>
          <a:xfrm>
            <a:off x="6015883" y="1127653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909602A0-07B6-47A9-9E33-5A241CDF6E00}"/>
              </a:ext>
            </a:extLst>
          </p:cNvPr>
          <p:cNvSpPr/>
          <p:nvPr/>
        </p:nvSpPr>
        <p:spPr>
          <a:xfrm>
            <a:off x="5935072" y="2750177"/>
            <a:ext cx="2951635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 err="1">
                <a:solidFill>
                  <a:srgbClr val="00446B"/>
                </a:solidFill>
              </a:rPr>
              <a:t>Konusverschluss</a:t>
            </a:r>
            <a:r>
              <a:rPr lang="de-DE" sz="1200" b="1" dirty="0">
                <a:solidFill>
                  <a:srgbClr val="00446B"/>
                </a:solidFill>
              </a:rPr>
              <a:t> standardmäßig integriert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Alle Spannmodule der Baureihe NSE-A3 sind standardmäßig mit einem </a:t>
            </a:r>
            <a:r>
              <a:rPr lang="de-DE" sz="1200" dirty="0" err="1">
                <a:solidFill>
                  <a:srgbClr val="00446B"/>
                </a:solidFill>
              </a:rPr>
              <a:t>Konusverschluss</a:t>
            </a:r>
            <a:r>
              <a:rPr lang="de-DE" sz="1200" dirty="0">
                <a:solidFill>
                  <a:srgbClr val="00446B"/>
                </a:solidFill>
              </a:rPr>
              <a:t> ausgestattet. Durch diesen </a:t>
            </a:r>
            <a:r>
              <a:rPr lang="de-DE" sz="1200" dirty="0" err="1">
                <a:solidFill>
                  <a:srgbClr val="00446B"/>
                </a:solidFill>
              </a:rPr>
              <a:t>Konusverschluss</a:t>
            </a:r>
            <a:r>
              <a:rPr lang="de-DE" sz="1200" dirty="0">
                <a:solidFill>
                  <a:srgbClr val="00446B"/>
                </a:solidFill>
              </a:rPr>
              <a:t> ist die Wechselschnittstelle zuverlässig vor dem Eindringen von Kühlschmierstoff, Staub und Spänen geschützt.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148E344F-745C-47CE-A1B5-C24233E0E8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26" y="1200130"/>
            <a:ext cx="1907650" cy="1487399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3D19CB45-0FC4-4D5F-8CEA-D9F9EE5FC6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7169" y="1229799"/>
            <a:ext cx="1823950" cy="1422138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82145C4B-8235-4282-BB4A-CD8E23DFEA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890" y="1296954"/>
            <a:ext cx="1985814" cy="128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478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Rollreibung zwischen Kolben und Spannschieber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Um die Einzugskraft weiter zu erhöhen sind zur Lagerung des Zylinderstiftes Gleitlagerbuchsen im Kolben integriert. Dadurch wird der Wirkungsgrad erhöht und gleichzeitig der Verschleiß minimiert. 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16825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Integrierte Turbofunktion                                 </a:t>
            </a:r>
          </a:p>
          <a:p>
            <a:pPr>
              <a:spcBef>
                <a:spcPts val="600"/>
              </a:spcBef>
            </a:pPr>
            <a:endParaRPr lang="de-DE" sz="600" dirty="0">
              <a:solidFill>
                <a:srgbClr val="00446B"/>
              </a:solidFill>
            </a:endParaRP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Um die Einzugskraft zu erhöhen, wird das Nullpunktspannmodul beim Spannen zusätzlich mit Druckluft beaufschlagt.   </a:t>
            </a:r>
            <a:r>
              <a:rPr lang="de-DE" sz="1200" dirty="0">
                <a:solidFill>
                  <a:srgbClr val="00446B"/>
                </a:solidFill>
                <a:sym typeface="Wingdings" panose="05000000000000000000" pitchFamily="2" charset="2"/>
              </a:rPr>
              <a:t> Einzugskraft erhöht </a:t>
            </a:r>
            <a:r>
              <a:rPr lang="de-DE" sz="1200" dirty="0">
                <a:solidFill>
                  <a:srgbClr val="00446B"/>
                </a:solidFill>
              </a:rPr>
              <a:t>Federkraft</a:t>
            </a:r>
          </a:p>
          <a:p>
            <a:pPr>
              <a:spcBef>
                <a:spcPts val="200"/>
              </a:spcBef>
            </a:pPr>
            <a:r>
              <a:rPr lang="de-DE" sz="1200" dirty="0">
                <a:solidFill>
                  <a:srgbClr val="00446B"/>
                </a:solidFill>
              </a:rPr>
              <a:t>       Federkraft</a:t>
            </a:r>
          </a:p>
          <a:p>
            <a:pPr>
              <a:spcBef>
                <a:spcPts val="200"/>
              </a:spcBef>
            </a:pPr>
            <a:r>
              <a:rPr lang="de-DE" sz="1200" dirty="0">
                <a:solidFill>
                  <a:srgbClr val="00446B"/>
                </a:solidFill>
              </a:rPr>
              <a:t>       Zusätzliche Kraft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4FA13CA7-6866-4DDB-A883-3F870D00EFBD}"/>
              </a:ext>
            </a:extLst>
          </p:cNvPr>
          <p:cNvSpPr/>
          <p:nvPr/>
        </p:nvSpPr>
        <p:spPr>
          <a:xfrm>
            <a:off x="6015883" y="1127653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909602A0-07B6-47A9-9E33-5A241CDF6E00}"/>
              </a:ext>
            </a:extLst>
          </p:cNvPr>
          <p:cNvSpPr/>
          <p:nvPr/>
        </p:nvSpPr>
        <p:spPr>
          <a:xfrm>
            <a:off x="5935072" y="2750177"/>
            <a:ext cx="295163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Abgesetzte Plananlageflächen</a:t>
            </a:r>
          </a:p>
          <a:p>
            <a:pPr>
              <a:spcBef>
                <a:spcPts val="600"/>
              </a:spcBef>
            </a:pPr>
            <a:endParaRPr lang="de-DE" sz="600" b="1" dirty="0">
              <a:solidFill>
                <a:srgbClr val="00446B"/>
              </a:solidFill>
            </a:endParaRP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Das </a:t>
            </a:r>
            <a:r>
              <a:rPr lang="de-DE" sz="1200" dirty="0" err="1">
                <a:solidFill>
                  <a:srgbClr val="00446B"/>
                </a:solidFill>
              </a:rPr>
              <a:t>Spannmitel</a:t>
            </a:r>
            <a:r>
              <a:rPr lang="de-DE" sz="1200" dirty="0">
                <a:solidFill>
                  <a:srgbClr val="00446B"/>
                </a:solidFill>
              </a:rPr>
              <a:t> bzw. das Werkstück liegt auf abgesetzten Plananlageflächen des Nullpunktspannmoduls auf. Dies gewährleistet eine saubere und optimale Abstützung zur Übertragung hoher Drehmomente. </a:t>
            </a:r>
          </a:p>
        </p:txBody>
      </p: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EB70D98C-A0D2-4031-BC8C-93D0E9C06A6F}"/>
              </a:ext>
            </a:extLst>
          </p:cNvPr>
          <p:cNvGrpSpPr/>
          <p:nvPr/>
        </p:nvGrpSpPr>
        <p:grpSpPr>
          <a:xfrm>
            <a:off x="3140875" y="3961398"/>
            <a:ext cx="198000" cy="198000"/>
            <a:chOff x="4645063" y="729193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694BD25F-1EC1-4C80-BCE0-4CA2B765D964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AA725E1C-0265-4B71-82AC-DCD5C098A37C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1B335924-A2E4-4B07-8CC8-F5A10B12035C}"/>
              </a:ext>
            </a:extLst>
          </p:cNvPr>
          <p:cNvGrpSpPr/>
          <p:nvPr/>
        </p:nvGrpSpPr>
        <p:grpSpPr>
          <a:xfrm>
            <a:off x="3140875" y="4183525"/>
            <a:ext cx="198000" cy="198000"/>
            <a:chOff x="4645063" y="732456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A02E88A5-F5D0-4391-B46F-660A8E47ABB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296B2BFA-BAC5-4048-9E4F-DAC2CD72D8B0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pic>
        <p:nvPicPr>
          <p:cNvPr id="5" name="Grafik 4">
            <a:extLst>
              <a:ext uri="{FF2B5EF4-FFF2-40B4-BE49-F238E27FC236}">
                <a16:creationId xmlns:a16="http://schemas.microsoft.com/office/drawing/2014/main" id="{A1A74D5A-D3EB-4A25-832C-3592B9B103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9" y="1306507"/>
            <a:ext cx="1870968" cy="124469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B098EB2E-61AD-4259-892B-7A74893D66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44" y="1231909"/>
            <a:ext cx="2000618" cy="1454995"/>
          </a:xfrm>
          <a:prstGeom prst="rect">
            <a:avLst/>
          </a:prstGeom>
        </p:spPr>
      </p:pic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21AFEC3D-BD61-451D-999F-20EA51537837}"/>
              </a:ext>
            </a:extLst>
          </p:cNvPr>
          <p:cNvGrpSpPr/>
          <p:nvPr/>
        </p:nvGrpSpPr>
        <p:grpSpPr>
          <a:xfrm>
            <a:off x="4779044" y="2393424"/>
            <a:ext cx="198000" cy="198000"/>
            <a:chOff x="4645063" y="729193"/>
            <a:chExt cx="266095" cy="271350"/>
          </a:xfrm>
        </p:grpSpPr>
        <p:sp>
          <p:nvSpPr>
            <p:cNvPr id="26" name="Ellipse 25">
              <a:extLst>
                <a:ext uri="{FF2B5EF4-FFF2-40B4-BE49-F238E27FC236}">
                  <a16:creationId xmlns:a16="http://schemas.microsoft.com/office/drawing/2014/main" id="{C6C2561C-5541-47E9-8130-9DC2BF9F2AB3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F3A29E21-44AC-459D-B2EC-C34A1C4F3122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BC19B716-14BB-4210-AB4B-EA4894B7BAC0}"/>
              </a:ext>
            </a:extLst>
          </p:cNvPr>
          <p:cNvGrpSpPr/>
          <p:nvPr/>
        </p:nvGrpSpPr>
        <p:grpSpPr>
          <a:xfrm>
            <a:off x="4679012" y="2536525"/>
            <a:ext cx="198000" cy="198000"/>
            <a:chOff x="4645063" y="732456"/>
            <a:chExt cx="266095" cy="271350"/>
          </a:xfrm>
        </p:grpSpPr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623A52F1-6133-48AE-BBED-304BAEFACA74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ABBD3FFC-5E80-4A9F-97D8-75747B0B3C9D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1DC3EA2D-4A70-4C38-857B-F42A29B0CB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045" y="1205566"/>
            <a:ext cx="1946797" cy="145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374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Reinigung und Überwachung der Plananlage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Alle NSE-A3 Spannmodule verfügen standardmäßig über eine integrierte Anlagekontrolle. Beim Beladen der Palette wird gleichzeitig auch die Anlagefläche gereinigt. </a:t>
            </a:r>
            <a:r>
              <a:rPr lang="de-DE" sz="1200" dirty="0">
                <a:solidFill>
                  <a:srgbClr val="00446B"/>
                </a:solidFill>
                <a:sym typeface="Wingdings" panose="05000000000000000000" pitchFamily="2" charset="2"/>
              </a:rPr>
              <a:t> prozesssicherer Ablauf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Abfrage der Spannschieberstellung über Staudruck – Zustand geöffnet 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       </a:t>
            </a:r>
            <a:r>
              <a:rPr lang="de-DE" sz="1200" b="1" u="sng" dirty="0">
                <a:solidFill>
                  <a:srgbClr val="00446B"/>
                </a:solidFill>
              </a:rPr>
              <a:t>Entlüftung:</a:t>
            </a:r>
            <a:r>
              <a:rPr lang="de-DE" sz="1200" dirty="0">
                <a:solidFill>
                  <a:srgbClr val="00446B"/>
                </a:solidFill>
              </a:rPr>
              <a:t> Druckluft kann entweichen, da der Spannschieber nicht über der Bohrung steht.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       </a:t>
            </a:r>
            <a:r>
              <a:rPr lang="de-DE" sz="1200" b="1" u="sng" dirty="0">
                <a:solidFill>
                  <a:srgbClr val="00446B"/>
                </a:solidFill>
              </a:rPr>
              <a:t>Staudruck:</a:t>
            </a:r>
            <a:r>
              <a:rPr lang="de-DE" sz="1200" dirty="0">
                <a:solidFill>
                  <a:srgbClr val="00446B"/>
                </a:solidFill>
              </a:rPr>
              <a:t> Druckluft kann nicht entweichen, da der Spannschieber über der Bohrung steht.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4FA13CA7-6866-4DDB-A883-3F870D00EFBD}"/>
              </a:ext>
            </a:extLst>
          </p:cNvPr>
          <p:cNvSpPr/>
          <p:nvPr/>
        </p:nvSpPr>
        <p:spPr>
          <a:xfrm>
            <a:off x="6015883" y="1127653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909602A0-07B6-47A9-9E33-5A241CDF6E00}"/>
              </a:ext>
            </a:extLst>
          </p:cNvPr>
          <p:cNvSpPr/>
          <p:nvPr/>
        </p:nvSpPr>
        <p:spPr>
          <a:xfrm>
            <a:off x="5935072" y="2750177"/>
            <a:ext cx="2951635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Abfrage der Spannschieberstellung über Staudruck – Zustand verriegelt</a:t>
            </a:r>
          </a:p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      </a:t>
            </a:r>
            <a:r>
              <a:rPr lang="de-DE" sz="1200" b="1" u="sng" dirty="0">
                <a:solidFill>
                  <a:srgbClr val="00446B"/>
                </a:solidFill>
              </a:rPr>
              <a:t>Staudruck: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dirty="0">
                <a:solidFill>
                  <a:srgbClr val="00446B"/>
                </a:solidFill>
              </a:rPr>
              <a:t>Druckluft kann nicht entweichen, da der Spannschieber über der Bohrung steht.</a:t>
            </a:r>
          </a:p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      </a:t>
            </a:r>
            <a:r>
              <a:rPr lang="de-DE" sz="1200" b="1" u="sng" dirty="0">
                <a:solidFill>
                  <a:srgbClr val="00446B"/>
                </a:solidFill>
              </a:rPr>
              <a:t>Entlüftung: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dirty="0">
                <a:solidFill>
                  <a:srgbClr val="00446B"/>
                </a:solidFill>
              </a:rPr>
              <a:t>Druckluft kann entweichen, da der Spannschieber nicht über der Bohrung steht. </a:t>
            </a:r>
            <a:endParaRPr lang="de-DE" sz="1200" b="1" dirty="0">
              <a:solidFill>
                <a:srgbClr val="00446B"/>
              </a:solidFill>
            </a:endParaRPr>
          </a:p>
        </p:txBody>
      </p: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EB70D98C-A0D2-4031-BC8C-93D0E9C06A6F}"/>
              </a:ext>
            </a:extLst>
          </p:cNvPr>
          <p:cNvGrpSpPr/>
          <p:nvPr/>
        </p:nvGrpSpPr>
        <p:grpSpPr>
          <a:xfrm>
            <a:off x="3127813" y="3210291"/>
            <a:ext cx="198000" cy="198000"/>
            <a:chOff x="4645063" y="729193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694BD25F-1EC1-4C80-BCE0-4CA2B765D964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AA725E1C-0265-4B71-82AC-DCD5C098A37C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1B335924-A2E4-4B07-8CC8-F5A10B12035C}"/>
              </a:ext>
            </a:extLst>
          </p:cNvPr>
          <p:cNvGrpSpPr/>
          <p:nvPr/>
        </p:nvGrpSpPr>
        <p:grpSpPr>
          <a:xfrm>
            <a:off x="3127817" y="3850446"/>
            <a:ext cx="198000" cy="198000"/>
            <a:chOff x="4645063" y="732456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A02E88A5-F5D0-4391-B46F-660A8E47ABB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296B2BFA-BAC5-4048-9E4F-DAC2CD72D8B0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94A855D7-E5EA-49D1-8C3E-37FE34A1EA49}"/>
              </a:ext>
            </a:extLst>
          </p:cNvPr>
          <p:cNvGrpSpPr/>
          <p:nvPr/>
        </p:nvGrpSpPr>
        <p:grpSpPr>
          <a:xfrm>
            <a:off x="5977687" y="3205938"/>
            <a:ext cx="198000" cy="198000"/>
            <a:chOff x="4645063" y="729193"/>
            <a:chExt cx="266095" cy="271350"/>
          </a:xfrm>
        </p:grpSpPr>
        <p:sp>
          <p:nvSpPr>
            <p:cNvPr id="32" name="Ellipse 31">
              <a:extLst>
                <a:ext uri="{FF2B5EF4-FFF2-40B4-BE49-F238E27FC236}">
                  <a16:creationId xmlns:a16="http://schemas.microsoft.com/office/drawing/2014/main" id="{3C9DA728-0361-4E0E-9A65-BF05F2313F8F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Textfeld 32">
              <a:extLst>
                <a:ext uri="{FF2B5EF4-FFF2-40B4-BE49-F238E27FC236}">
                  <a16:creationId xmlns:a16="http://schemas.microsoft.com/office/drawing/2014/main" id="{7B2281A0-46AB-4E6F-B124-5C709C222574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7BB0F7D7-7FB8-4A25-B193-A611B43CDCF5}"/>
              </a:ext>
            </a:extLst>
          </p:cNvPr>
          <p:cNvGrpSpPr/>
          <p:nvPr/>
        </p:nvGrpSpPr>
        <p:grpSpPr>
          <a:xfrm>
            <a:off x="5977686" y="3852612"/>
            <a:ext cx="198000" cy="198000"/>
            <a:chOff x="4645063" y="732456"/>
            <a:chExt cx="266095" cy="271350"/>
          </a:xfrm>
        </p:grpSpPr>
        <p:sp>
          <p:nvSpPr>
            <p:cNvPr id="35" name="Ellipse 34">
              <a:extLst>
                <a:ext uri="{FF2B5EF4-FFF2-40B4-BE49-F238E27FC236}">
                  <a16:creationId xmlns:a16="http://schemas.microsoft.com/office/drawing/2014/main" id="{2779A407-1039-40EA-B041-E6495AF6F48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4E0A64CC-B87E-4295-B5FA-C2B0A2F3CF9B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pic>
        <p:nvPicPr>
          <p:cNvPr id="5" name="Grafik 4">
            <a:extLst>
              <a:ext uri="{FF2B5EF4-FFF2-40B4-BE49-F238E27FC236}">
                <a16:creationId xmlns:a16="http://schemas.microsoft.com/office/drawing/2014/main" id="{0957164D-6598-4988-8DF3-0EB60DDC8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854" y="1243907"/>
            <a:ext cx="1842623" cy="1379003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F5A521E4-47EA-46F0-BD24-B44DD7601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163" y="1597781"/>
            <a:ext cx="2048953" cy="836830"/>
          </a:xfrm>
          <a:prstGeom prst="rect">
            <a:avLst/>
          </a:prstGeom>
        </p:spPr>
      </p:pic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BC19B716-14BB-4210-AB4B-EA4894B7BAC0}"/>
              </a:ext>
            </a:extLst>
          </p:cNvPr>
          <p:cNvGrpSpPr/>
          <p:nvPr/>
        </p:nvGrpSpPr>
        <p:grpSpPr>
          <a:xfrm>
            <a:off x="5012659" y="2280366"/>
            <a:ext cx="198000" cy="198000"/>
            <a:chOff x="4645063" y="732456"/>
            <a:chExt cx="266095" cy="271350"/>
          </a:xfrm>
        </p:grpSpPr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623A52F1-6133-48AE-BBED-304BAEFACA74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ABBD3FFC-5E80-4A9F-97D8-75747B0B3C9D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21AFEC3D-BD61-451D-999F-20EA51537837}"/>
              </a:ext>
            </a:extLst>
          </p:cNvPr>
          <p:cNvGrpSpPr/>
          <p:nvPr/>
        </p:nvGrpSpPr>
        <p:grpSpPr>
          <a:xfrm>
            <a:off x="3340571" y="2293401"/>
            <a:ext cx="198000" cy="198000"/>
            <a:chOff x="4645063" y="729193"/>
            <a:chExt cx="266095" cy="271350"/>
          </a:xfrm>
        </p:grpSpPr>
        <p:sp>
          <p:nvSpPr>
            <p:cNvPr id="26" name="Ellipse 25">
              <a:extLst>
                <a:ext uri="{FF2B5EF4-FFF2-40B4-BE49-F238E27FC236}">
                  <a16:creationId xmlns:a16="http://schemas.microsoft.com/office/drawing/2014/main" id="{C6C2561C-5541-47E9-8130-9DC2BF9F2AB3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F3A29E21-44AC-459D-B2EC-C34A1C4F3122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E96C465F-68E7-468D-92D4-2E407D61AA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7897" y="1529434"/>
            <a:ext cx="1992404" cy="909542"/>
          </a:xfrm>
          <a:prstGeom prst="rect">
            <a:avLst/>
          </a:prstGeom>
        </p:spPr>
      </p:pic>
      <p:grpSp>
        <p:nvGrpSpPr>
          <p:cNvPr id="37" name="Gruppieren 36">
            <a:extLst>
              <a:ext uri="{FF2B5EF4-FFF2-40B4-BE49-F238E27FC236}">
                <a16:creationId xmlns:a16="http://schemas.microsoft.com/office/drawing/2014/main" id="{78A83976-9C0E-45AB-9EF7-3D9255ACDBF5}"/>
              </a:ext>
            </a:extLst>
          </p:cNvPr>
          <p:cNvGrpSpPr/>
          <p:nvPr/>
        </p:nvGrpSpPr>
        <p:grpSpPr>
          <a:xfrm>
            <a:off x="6122992" y="2235925"/>
            <a:ext cx="198000" cy="198000"/>
            <a:chOff x="4645063" y="729193"/>
            <a:chExt cx="266095" cy="271350"/>
          </a:xfrm>
        </p:grpSpPr>
        <p:sp>
          <p:nvSpPr>
            <p:cNvPr id="38" name="Ellipse 37">
              <a:extLst>
                <a:ext uri="{FF2B5EF4-FFF2-40B4-BE49-F238E27FC236}">
                  <a16:creationId xmlns:a16="http://schemas.microsoft.com/office/drawing/2014/main" id="{678AEEFE-33B2-4250-84EB-7A27E1718D1A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9C4AE620-A8AD-4801-B49F-8CECF05A6F7C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40" name="Gruppieren 39">
            <a:extLst>
              <a:ext uri="{FF2B5EF4-FFF2-40B4-BE49-F238E27FC236}">
                <a16:creationId xmlns:a16="http://schemas.microsoft.com/office/drawing/2014/main" id="{1A88A08E-0F0D-4F69-98DE-04769DEA9242}"/>
              </a:ext>
            </a:extLst>
          </p:cNvPr>
          <p:cNvGrpSpPr/>
          <p:nvPr/>
        </p:nvGrpSpPr>
        <p:grpSpPr>
          <a:xfrm>
            <a:off x="7803251" y="2269266"/>
            <a:ext cx="198000" cy="198000"/>
            <a:chOff x="4645063" y="732456"/>
            <a:chExt cx="266095" cy="271350"/>
          </a:xfrm>
        </p:grpSpPr>
        <p:sp>
          <p:nvSpPr>
            <p:cNvPr id="41" name="Ellipse 40">
              <a:extLst>
                <a:ext uri="{FF2B5EF4-FFF2-40B4-BE49-F238E27FC236}">
                  <a16:creationId xmlns:a16="http://schemas.microsoft.com/office/drawing/2014/main" id="{ACD1A97D-0203-4555-AA91-AA7B4722E03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2" name="Textfeld 41">
              <a:extLst>
                <a:ext uri="{FF2B5EF4-FFF2-40B4-BE49-F238E27FC236}">
                  <a16:creationId xmlns:a16="http://schemas.microsoft.com/office/drawing/2014/main" id="{274A1953-B85A-4D2A-BA56-C3DFDC88F7E2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76293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Ansteuerung des Nullpunktspannsystems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Die Ansteuerung des Moduls kann sowohl über seitliche als auch bodenseitige Luftanschlüsse erfolgen. </a:t>
            </a:r>
          </a:p>
          <a:p>
            <a:pPr>
              <a:spcBef>
                <a:spcPts val="600"/>
              </a:spcBef>
            </a:pPr>
            <a:r>
              <a:rPr lang="de-DE" sz="1200" b="1" u="sng" dirty="0">
                <a:solidFill>
                  <a:srgbClr val="00446B"/>
                </a:solidFill>
              </a:rPr>
              <a:t>Vorteil</a:t>
            </a:r>
            <a:r>
              <a:rPr lang="de-DE" sz="1200" dirty="0">
                <a:solidFill>
                  <a:srgbClr val="00446B"/>
                </a:solidFill>
              </a:rPr>
              <a:t>: Das Modul ist flexibel einbaubar.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Hermetisch dicht – absolut wartungsfrei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Der Verschlussdeckel am unteren Kolbenraum dichtet das System komplett ab. </a:t>
            </a:r>
          </a:p>
          <a:p>
            <a:pPr>
              <a:spcBef>
                <a:spcPts val="600"/>
              </a:spcBef>
            </a:pPr>
            <a:r>
              <a:rPr lang="de-DE" sz="1200" b="1" u="sng" dirty="0">
                <a:solidFill>
                  <a:srgbClr val="00446B"/>
                </a:solidFill>
              </a:rPr>
              <a:t>Vorteil:</a:t>
            </a:r>
            <a:r>
              <a:rPr lang="de-DE" sz="1200" b="1" dirty="0">
                <a:solidFill>
                  <a:srgbClr val="00446B"/>
                </a:solidFill>
              </a:rPr>
              <a:t> </a:t>
            </a:r>
            <a:r>
              <a:rPr lang="de-DE" sz="1200" dirty="0">
                <a:solidFill>
                  <a:srgbClr val="00446B"/>
                </a:solidFill>
              </a:rPr>
              <a:t>Kein Eindringen von Spänen, Staub und Kühlschmiermitteln.               </a:t>
            </a:r>
            <a:r>
              <a:rPr lang="de-DE" sz="1200" dirty="0">
                <a:solidFill>
                  <a:srgbClr val="00446B"/>
                </a:solidFill>
                <a:sym typeface="Wingdings" panose="05000000000000000000" pitchFamily="2" charset="2"/>
              </a:rPr>
              <a:t> wartungsfrei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F206BA06-759F-4793-BE8A-94347F19F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79" y="1248704"/>
            <a:ext cx="1956985" cy="139081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04E73FF5-231D-4E7E-9D41-5FE2FEB2C5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876" y="1211078"/>
            <a:ext cx="1914950" cy="142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587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BAD1B10B-2D8E-46B1-A4EB-B4C8E4B62D00}"/>
              </a:ext>
            </a:extLst>
          </p:cNvPr>
          <p:cNvSpPr/>
          <p:nvPr/>
        </p:nvSpPr>
        <p:spPr>
          <a:xfrm>
            <a:off x="268316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D38C41-4BB4-4579-9980-2C13BAF44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81E213D-48C5-4B16-AE16-756970C2523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38F11716-6EF5-4893-A382-B44A6CFC3373}"/>
              </a:ext>
            </a:extLst>
          </p:cNvPr>
          <p:cNvSpPr/>
          <p:nvPr/>
        </p:nvSpPr>
        <p:spPr>
          <a:xfrm>
            <a:off x="183451" y="2746827"/>
            <a:ext cx="2951635" cy="7232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Edelstahlausführung – lange Lebensdauer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Sämtliche Funktionsteile sind in gehärtetem, rostfreiem Stahl ausgeführt.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80DEA4F6-A192-4DB7-9083-3B8EBC5AC55D}"/>
              </a:ext>
            </a:extLst>
          </p:cNvPr>
          <p:cNvSpPr/>
          <p:nvPr/>
        </p:nvSpPr>
        <p:spPr>
          <a:xfrm>
            <a:off x="3133352" y="1125478"/>
            <a:ext cx="2135251" cy="1616634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6B6D2FE1-1081-4089-8D3C-AAE6FFE0EF0A}"/>
              </a:ext>
            </a:extLst>
          </p:cNvPr>
          <p:cNvSpPr/>
          <p:nvPr/>
        </p:nvSpPr>
        <p:spPr>
          <a:xfrm>
            <a:off x="3052541" y="2748002"/>
            <a:ext cx="2734305" cy="9079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de-DE" sz="1200" b="1" dirty="0">
                <a:solidFill>
                  <a:srgbClr val="00446B"/>
                </a:solidFill>
              </a:rPr>
              <a:t>Druckfeder aus Edelstahl</a:t>
            </a:r>
          </a:p>
          <a:p>
            <a:pPr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Für eine maximale Lebensdauer sind alle Betätigungsfedern dauerfest in Edelstahlausführung ausgelegt.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8B339ED-DE7B-4C23-BF7D-44F930671220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Highlights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99043971-141D-417F-AF69-8CCB8B514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147" y="1255215"/>
            <a:ext cx="1885177" cy="1371038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95AD3F7C-8603-4EAB-8B73-7AE6395ED5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216" y="1227039"/>
            <a:ext cx="1639388" cy="1409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376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0BAA67-8270-42A4-AEA1-8DDE58EAE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EA9AE26-6F8E-4350-88D4-9530CEB9EC3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399564" cy="2854325"/>
          </a:xfrm>
        </p:spPr>
        <p:txBody>
          <a:bodyPr/>
          <a:lstStyle/>
          <a:p>
            <a:pPr indent="268288"/>
            <a:r>
              <a:rPr lang="de-DE" sz="1400" dirty="0" err="1"/>
              <a:t>Spannhub</a:t>
            </a:r>
            <a:endParaRPr lang="de-DE" sz="1400" dirty="0"/>
          </a:p>
          <a:p>
            <a:pPr indent="268288"/>
            <a:r>
              <a:rPr lang="de-DE" sz="1400" dirty="0" err="1"/>
              <a:t>Eilhub</a:t>
            </a:r>
            <a:endParaRPr lang="de-DE" sz="1400" dirty="0"/>
          </a:p>
          <a:p>
            <a:pPr indent="268288"/>
            <a:r>
              <a:rPr lang="de-DE" sz="1400" dirty="0"/>
              <a:t>Y-Achse</a:t>
            </a:r>
          </a:p>
          <a:p>
            <a:pPr indent="268288"/>
            <a:r>
              <a:rPr lang="de-DE" sz="1400" dirty="0"/>
              <a:t>X-Achse</a:t>
            </a:r>
          </a:p>
          <a:p>
            <a:pPr indent="268288"/>
            <a:r>
              <a:rPr lang="de-DE" sz="1400" dirty="0"/>
              <a:t>Betätigungskraft</a:t>
            </a:r>
          </a:p>
          <a:p>
            <a:pPr indent="268288"/>
            <a:r>
              <a:rPr lang="de-DE" sz="1400" dirty="0"/>
              <a:t>Kraft am Spannschieber</a:t>
            </a:r>
          </a:p>
          <a:p>
            <a:pPr indent="268288"/>
            <a:r>
              <a:rPr lang="de-DE" sz="1400" dirty="0"/>
              <a:t>Einzugskraft am Spannbolzen</a:t>
            </a:r>
          </a:p>
          <a:p>
            <a:pPr indent="268288"/>
            <a:endParaRPr lang="de-DE" sz="1400" dirty="0"/>
          </a:p>
          <a:p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3EEB875-71F7-40FD-98F8-634EE1E560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2AF4C6F2-E19B-4CAC-BFB4-5C2B7EFCC4ED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Eil- und </a:t>
            </a:r>
            <a:r>
              <a:rPr lang="de-DE" sz="1600" b="1" dirty="0" err="1">
                <a:solidFill>
                  <a:srgbClr val="00446B"/>
                </a:solidFill>
              </a:rPr>
              <a:t>Spannhub</a:t>
            </a:r>
            <a:r>
              <a:rPr lang="de-DE" sz="1600" b="1" dirty="0">
                <a:solidFill>
                  <a:srgbClr val="00446B"/>
                </a:solidFill>
              </a:rPr>
              <a:t> – die patentierte Kraft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4A9DDDE-EDFC-4AB9-A9FE-D52B6C515761}"/>
              </a:ext>
            </a:extLst>
          </p:cNvPr>
          <p:cNvGrpSpPr/>
          <p:nvPr/>
        </p:nvGrpSpPr>
        <p:grpSpPr>
          <a:xfrm>
            <a:off x="297211" y="1167462"/>
            <a:ext cx="198000" cy="198000"/>
            <a:chOff x="4645063" y="729193"/>
            <a:chExt cx="266095" cy="271350"/>
          </a:xfrm>
        </p:grpSpPr>
        <p:sp>
          <p:nvSpPr>
            <p:cNvPr id="9" name="Ellipse 8">
              <a:extLst>
                <a:ext uri="{FF2B5EF4-FFF2-40B4-BE49-F238E27FC236}">
                  <a16:creationId xmlns:a16="http://schemas.microsoft.com/office/drawing/2014/main" id="{2EB4A2D4-69CD-4F9A-ABA6-2AE691998392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7882F923-2A35-43EB-B96C-0999B1348099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96D26BFC-84E6-4055-BC05-172F9E8920F1}"/>
              </a:ext>
            </a:extLst>
          </p:cNvPr>
          <p:cNvGrpSpPr/>
          <p:nvPr/>
        </p:nvGrpSpPr>
        <p:grpSpPr>
          <a:xfrm>
            <a:off x="297211" y="1409190"/>
            <a:ext cx="198000" cy="198000"/>
            <a:chOff x="4645063" y="732456"/>
            <a:chExt cx="266095" cy="271350"/>
          </a:xfrm>
        </p:grpSpPr>
        <p:sp>
          <p:nvSpPr>
            <p:cNvPr id="12" name="Ellipse 11">
              <a:extLst>
                <a:ext uri="{FF2B5EF4-FFF2-40B4-BE49-F238E27FC236}">
                  <a16:creationId xmlns:a16="http://schemas.microsoft.com/office/drawing/2014/main" id="{F856FD1A-7ABE-4D92-AB6C-F46E6F48983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14882842-CDC0-4DC3-83B1-53E872B583FA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FFA73CA8-4D03-4FE6-BFFA-DC2A4C497853}"/>
              </a:ext>
            </a:extLst>
          </p:cNvPr>
          <p:cNvGrpSpPr/>
          <p:nvPr/>
        </p:nvGrpSpPr>
        <p:grpSpPr>
          <a:xfrm>
            <a:off x="284149" y="1650918"/>
            <a:ext cx="198000" cy="198000"/>
            <a:chOff x="4637578" y="732456"/>
            <a:chExt cx="266095" cy="271350"/>
          </a:xfrm>
        </p:grpSpPr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821A08B5-C32A-4B2E-9744-FB6D4C97CA8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E28011-BC44-48FE-9803-0055CAD8CEDF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19248EDA-3B55-45F2-8FE9-D75047F2EEB3}"/>
              </a:ext>
            </a:extLst>
          </p:cNvPr>
          <p:cNvGrpSpPr/>
          <p:nvPr/>
        </p:nvGrpSpPr>
        <p:grpSpPr>
          <a:xfrm>
            <a:off x="297211" y="2153967"/>
            <a:ext cx="198000" cy="198000"/>
            <a:chOff x="4637578" y="738982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2DFA7CC7-B394-490F-99BE-A1D8BE82E8C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BA42749C-DA91-47AF-9BA3-8133B36A7CF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9B8DF406-F35E-475A-B7CB-8240B970F477}"/>
              </a:ext>
            </a:extLst>
          </p:cNvPr>
          <p:cNvGrpSpPr/>
          <p:nvPr/>
        </p:nvGrpSpPr>
        <p:grpSpPr>
          <a:xfrm>
            <a:off x="297211" y="2421819"/>
            <a:ext cx="198000" cy="198000"/>
            <a:chOff x="4634378" y="738982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2CC8DE2D-E0B8-47F7-8B41-DB774BF9EFC2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FAB89EB7-EA6F-4628-83F8-3050A3AA893B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8C691BD7-1D96-47B5-85D9-8EB6E4D0823B}"/>
              </a:ext>
            </a:extLst>
          </p:cNvPr>
          <p:cNvGrpSpPr/>
          <p:nvPr/>
        </p:nvGrpSpPr>
        <p:grpSpPr>
          <a:xfrm>
            <a:off x="303742" y="2670068"/>
            <a:ext cx="198000" cy="198000"/>
            <a:chOff x="4640203" y="738588"/>
            <a:chExt cx="266095" cy="271350"/>
          </a:xfrm>
        </p:grpSpPr>
        <p:sp>
          <p:nvSpPr>
            <p:cNvPr id="24" name="Ellipse 23">
              <a:extLst>
                <a:ext uri="{FF2B5EF4-FFF2-40B4-BE49-F238E27FC236}">
                  <a16:creationId xmlns:a16="http://schemas.microsoft.com/office/drawing/2014/main" id="{6F89E7DD-6768-4AED-94B9-C75BB150A16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4407AB99-FBBA-4CF8-9323-AA9D43C4E8C8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EAEF6AB5-B387-41A9-9D5E-39CAAB01A54A}"/>
              </a:ext>
            </a:extLst>
          </p:cNvPr>
          <p:cNvGrpSpPr/>
          <p:nvPr/>
        </p:nvGrpSpPr>
        <p:grpSpPr>
          <a:xfrm>
            <a:off x="292859" y="1914478"/>
            <a:ext cx="198000" cy="198000"/>
            <a:chOff x="4637578" y="738982"/>
            <a:chExt cx="266095" cy="271350"/>
          </a:xfrm>
        </p:grpSpPr>
        <p:sp>
          <p:nvSpPr>
            <p:cNvPr id="27" name="Ellipse 26">
              <a:extLst>
                <a:ext uri="{FF2B5EF4-FFF2-40B4-BE49-F238E27FC236}">
                  <a16:creationId xmlns:a16="http://schemas.microsoft.com/office/drawing/2014/main" id="{930941B1-CFC7-4567-ABD1-12A0D520FDE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AEC7B37C-86BB-4D69-BBC7-EE299CB3B907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pic>
        <p:nvPicPr>
          <p:cNvPr id="50" name="Grafik 49">
            <a:extLst>
              <a:ext uri="{FF2B5EF4-FFF2-40B4-BE49-F238E27FC236}">
                <a16:creationId xmlns:a16="http://schemas.microsoft.com/office/drawing/2014/main" id="{23DDB183-040C-4290-855E-661C3583AE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572" y="1158562"/>
            <a:ext cx="4446296" cy="2470648"/>
          </a:xfrm>
          <a:prstGeom prst="rect">
            <a:avLst/>
          </a:prstGeom>
          <a:ln>
            <a:solidFill>
              <a:srgbClr val="17385F"/>
            </a:solidFill>
          </a:ln>
        </p:spPr>
      </p:pic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24FC99A7-455D-44A1-AC43-8E7A53143825}"/>
              </a:ext>
            </a:extLst>
          </p:cNvPr>
          <p:cNvGrpSpPr/>
          <p:nvPr/>
        </p:nvGrpSpPr>
        <p:grpSpPr>
          <a:xfrm>
            <a:off x="4816604" y="2223819"/>
            <a:ext cx="198000" cy="198000"/>
            <a:chOff x="4645063" y="729193"/>
            <a:chExt cx="266095" cy="271350"/>
          </a:xfrm>
        </p:grpSpPr>
        <p:sp>
          <p:nvSpPr>
            <p:cNvPr id="30" name="Ellipse 29">
              <a:extLst>
                <a:ext uri="{FF2B5EF4-FFF2-40B4-BE49-F238E27FC236}">
                  <a16:creationId xmlns:a16="http://schemas.microsoft.com/office/drawing/2014/main" id="{A7DB4ED5-A25A-4F77-B84A-92147AD553DB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9D85818-6512-4215-838C-27AAC55C945B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B01E8FCB-8989-448E-A9C3-934391DE35C7}"/>
              </a:ext>
            </a:extLst>
          </p:cNvPr>
          <p:cNvGrpSpPr/>
          <p:nvPr/>
        </p:nvGrpSpPr>
        <p:grpSpPr>
          <a:xfrm>
            <a:off x="4388154" y="2656898"/>
            <a:ext cx="198000" cy="198000"/>
            <a:chOff x="4645063" y="732456"/>
            <a:chExt cx="266095" cy="271350"/>
          </a:xfrm>
        </p:grpSpPr>
        <p:sp>
          <p:nvSpPr>
            <p:cNvPr id="33" name="Ellipse 32">
              <a:extLst>
                <a:ext uri="{FF2B5EF4-FFF2-40B4-BE49-F238E27FC236}">
                  <a16:creationId xmlns:a16="http://schemas.microsoft.com/office/drawing/2014/main" id="{CD0C0186-C934-459C-B5C2-6DC797DDE935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4" name="Textfeld 33">
              <a:extLst>
                <a:ext uri="{FF2B5EF4-FFF2-40B4-BE49-F238E27FC236}">
                  <a16:creationId xmlns:a16="http://schemas.microsoft.com/office/drawing/2014/main" id="{4F3D42AC-3C97-4853-B252-01C17224CF7B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AAB8BC4B-F603-4BB4-8C25-43176A39204B}"/>
              </a:ext>
            </a:extLst>
          </p:cNvPr>
          <p:cNvGrpSpPr/>
          <p:nvPr/>
        </p:nvGrpSpPr>
        <p:grpSpPr>
          <a:xfrm>
            <a:off x="5223985" y="1620647"/>
            <a:ext cx="198000" cy="198000"/>
            <a:chOff x="4637578" y="732456"/>
            <a:chExt cx="266095" cy="271350"/>
          </a:xfrm>
        </p:grpSpPr>
        <p:sp>
          <p:nvSpPr>
            <p:cNvPr id="36" name="Ellipse 35">
              <a:extLst>
                <a:ext uri="{FF2B5EF4-FFF2-40B4-BE49-F238E27FC236}">
                  <a16:creationId xmlns:a16="http://schemas.microsoft.com/office/drawing/2014/main" id="{E996A06A-A59F-45EA-9CF9-F0F0E689B66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7" name="Textfeld 36">
              <a:extLst>
                <a:ext uri="{FF2B5EF4-FFF2-40B4-BE49-F238E27FC236}">
                  <a16:creationId xmlns:a16="http://schemas.microsoft.com/office/drawing/2014/main" id="{922D595C-F6E6-4FCC-B30D-2EBBDF15781A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62F7421C-1AE2-4611-A950-00E4B1A1CAFB}"/>
              </a:ext>
            </a:extLst>
          </p:cNvPr>
          <p:cNvGrpSpPr/>
          <p:nvPr/>
        </p:nvGrpSpPr>
        <p:grpSpPr>
          <a:xfrm>
            <a:off x="7007366" y="3431210"/>
            <a:ext cx="198000" cy="198000"/>
            <a:chOff x="4637578" y="738982"/>
            <a:chExt cx="266095" cy="271350"/>
          </a:xfrm>
        </p:grpSpPr>
        <p:sp>
          <p:nvSpPr>
            <p:cNvPr id="39" name="Ellipse 38">
              <a:extLst>
                <a:ext uri="{FF2B5EF4-FFF2-40B4-BE49-F238E27FC236}">
                  <a16:creationId xmlns:a16="http://schemas.microsoft.com/office/drawing/2014/main" id="{C77CC1E6-7C1C-49C4-A236-FC30F1FFE40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592C9D43-DF9A-4284-8B24-24DE50E6B2BB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D0064D7E-7DBB-4A71-9B50-8D441614F25E}"/>
              </a:ext>
            </a:extLst>
          </p:cNvPr>
          <p:cNvGrpSpPr/>
          <p:nvPr/>
        </p:nvGrpSpPr>
        <p:grpSpPr>
          <a:xfrm>
            <a:off x="6270743" y="3062122"/>
            <a:ext cx="198000" cy="198000"/>
            <a:chOff x="4634378" y="738982"/>
            <a:chExt cx="266095" cy="271350"/>
          </a:xfrm>
        </p:grpSpPr>
        <p:sp>
          <p:nvSpPr>
            <p:cNvPr id="42" name="Ellipse 41">
              <a:extLst>
                <a:ext uri="{FF2B5EF4-FFF2-40B4-BE49-F238E27FC236}">
                  <a16:creationId xmlns:a16="http://schemas.microsoft.com/office/drawing/2014/main" id="{A108E1A1-836F-49CC-9481-76190E3F19C8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feld 42">
              <a:extLst>
                <a:ext uri="{FF2B5EF4-FFF2-40B4-BE49-F238E27FC236}">
                  <a16:creationId xmlns:a16="http://schemas.microsoft.com/office/drawing/2014/main" id="{B56824EC-D8C2-43CC-8E4C-554F95277B01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44" name="Gruppieren 43">
            <a:extLst>
              <a:ext uri="{FF2B5EF4-FFF2-40B4-BE49-F238E27FC236}">
                <a16:creationId xmlns:a16="http://schemas.microsoft.com/office/drawing/2014/main" id="{EBDDEBE8-4B47-4215-9673-0A7F78535604}"/>
              </a:ext>
            </a:extLst>
          </p:cNvPr>
          <p:cNvGrpSpPr/>
          <p:nvPr/>
        </p:nvGrpSpPr>
        <p:grpSpPr>
          <a:xfrm>
            <a:off x="5822720" y="3080999"/>
            <a:ext cx="198000" cy="198000"/>
            <a:chOff x="4640203" y="738588"/>
            <a:chExt cx="266095" cy="271350"/>
          </a:xfrm>
        </p:grpSpPr>
        <p:sp>
          <p:nvSpPr>
            <p:cNvPr id="45" name="Ellipse 44">
              <a:extLst>
                <a:ext uri="{FF2B5EF4-FFF2-40B4-BE49-F238E27FC236}">
                  <a16:creationId xmlns:a16="http://schemas.microsoft.com/office/drawing/2014/main" id="{8C44D532-4538-4580-A111-131AF1EFF3B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6" name="Textfeld 45">
              <a:extLst>
                <a:ext uri="{FF2B5EF4-FFF2-40B4-BE49-F238E27FC236}">
                  <a16:creationId xmlns:a16="http://schemas.microsoft.com/office/drawing/2014/main" id="{7AEC9905-EF8B-47FB-85CE-D22A69823A55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6BB1EBF4-21A0-4BD9-9D3F-C6421B66FA67}"/>
              </a:ext>
            </a:extLst>
          </p:cNvPr>
          <p:cNvGrpSpPr/>
          <p:nvPr/>
        </p:nvGrpSpPr>
        <p:grpSpPr>
          <a:xfrm>
            <a:off x="4293724" y="3107435"/>
            <a:ext cx="198000" cy="198000"/>
            <a:chOff x="4637578" y="738982"/>
            <a:chExt cx="266095" cy="271350"/>
          </a:xfrm>
        </p:grpSpPr>
        <p:sp>
          <p:nvSpPr>
            <p:cNvPr id="48" name="Ellipse 47">
              <a:extLst>
                <a:ext uri="{FF2B5EF4-FFF2-40B4-BE49-F238E27FC236}">
                  <a16:creationId xmlns:a16="http://schemas.microsoft.com/office/drawing/2014/main" id="{0C2DB2A1-F0CB-43CD-A934-B8DBFBEF4188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9" name="Textfeld 48">
              <a:extLst>
                <a:ext uri="{FF2B5EF4-FFF2-40B4-BE49-F238E27FC236}">
                  <a16:creationId xmlns:a16="http://schemas.microsoft.com/office/drawing/2014/main" id="{76AD7472-27F1-4E48-AA73-39C8E44F8AE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51" name="Gruppieren 50">
            <a:extLst>
              <a:ext uri="{FF2B5EF4-FFF2-40B4-BE49-F238E27FC236}">
                <a16:creationId xmlns:a16="http://schemas.microsoft.com/office/drawing/2014/main" id="{5A3C23CC-1B3E-4DCF-882B-53CE822E7A73}"/>
              </a:ext>
            </a:extLst>
          </p:cNvPr>
          <p:cNvGrpSpPr/>
          <p:nvPr/>
        </p:nvGrpSpPr>
        <p:grpSpPr>
          <a:xfrm>
            <a:off x="7096842" y="2327124"/>
            <a:ext cx="198000" cy="198000"/>
            <a:chOff x="4637578" y="738982"/>
            <a:chExt cx="266095" cy="271350"/>
          </a:xfrm>
        </p:grpSpPr>
        <p:sp>
          <p:nvSpPr>
            <p:cNvPr id="52" name="Ellipse 51">
              <a:extLst>
                <a:ext uri="{FF2B5EF4-FFF2-40B4-BE49-F238E27FC236}">
                  <a16:creationId xmlns:a16="http://schemas.microsoft.com/office/drawing/2014/main" id="{1D5F7A52-3BCC-4960-B778-930361E0F93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Textfeld 52">
              <a:extLst>
                <a:ext uri="{FF2B5EF4-FFF2-40B4-BE49-F238E27FC236}">
                  <a16:creationId xmlns:a16="http://schemas.microsoft.com/office/drawing/2014/main" id="{2E621B2C-F512-444A-A666-F84020D4FB0D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54" name="Gruppieren 53">
            <a:extLst>
              <a:ext uri="{FF2B5EF4-FFF2-40B4-BE49-F238E27FC236}">
                <a16:creationId xmlns:a16="http://schemas.microsoft.com/office/drawing/2014/main" id="{F8D9690C-10ED-43BF-A2C3-A82378888BCE}"/>
              </a:ext>
            </a:extLst>
          </p:cNvPr>
          <p:cNvGrpSpPr/>
          <p:nvPr/>
        </p:nvGrpSpPr>
        <p:grpSpPr>
          <a:xfrm>
            <a:off x="5189508" y="1938254"/>
            <a:ext cx="198000" cy="198000"/>
            <a:chOff x="4634378" y="738982"/>
            <a:chExt cx="266095" cy="271350"/>
          </a:xfrm>
        </p:grpSpPr>
        <p:sp>
          <p:nvSpPr>
            <p:cNvPr id="55" name="Ellipse 54">
              <a:extLst>
                <a:ext uri="{FF2B5EF4-FFF2-40B4-BE49-F238E27FC236}">
                  <a16:creationId xmlns:a16="http://schemas.microsoft.com/office/drawing/2014/main" id="{C81B78B6-C594-4E1B-929C-860160E32AF1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AA724B66-E6D7-4C7B-ADEB-BEA35D2B8AC9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57" name="Gruppieren 56">
            <a:extLst>
              <a:ext uri="{FF2B5EF4-FFF2-40B4-BE49-F238E27FC236}">
                <a16:creationId xmlns:a16="http://schemas.microsoft.com/office/drawing/2014/main" id="{BAC16B9F-F92A-4897-9954-D3D83ED4169B}"/>
              </a:ext>
            </a:extLst>
          </p:cNvPr>
          <p:cNvGrpSpPr/>
          <p:nvPr/>
        </p:nvGrpSpPr>
        <p:grpSpPr>
          <a:xfrm>
            <a:off x="6226734" y="1998497"/>
            <a:ext cx="198000" cy="198000"/>
            <a:chOff x="4634378" y="738982"/>
            <a:chExt cx="266095" cy="271350"/>
          </a:xfrm>
        </p:grpSpPr>
        <p:sp>
          <p:nvSpPr>
            <p:cNvPr id="58" name="Ellipse 57">
              <a:extLst>
                <a:ext uri="{FF2B5EF4-FFF2-40B4-BE49-F238E27FC236}">
                  <a16:creationId xmlns:a16="http://schemas.microsoft.com/office/drawing/2014/main" id="{9A5CB170-95C5-4D53-922E-28FC2B71B42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5CF5F816-20CD-4072-9D3A-8B2B411BC15A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88504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0BAA67-8270-42A4-AEA1-8DDE58EAE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NSE-A3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EA9AE26-6F8E-4350-88D4-9530CEB9EC3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399564" cy="2854325"/>
          </a:xfrm>
        </p:spPr>
        <p:txBody>
          <a:bodyPr/>
          <a:lstStyle/>
          <a:p>
            <a:pPr indent="268288"/>
            <a:r>
              <a:rPr lang="de-DE" sz="1400" dirty="0"/>
              <a:t>Betätigungskraft der Federkraftspannung</a:t>
            </a:r>
          </a:p>
          <a:p>
            <a:pPr indent="268288"/>
            <a:r>
              <a:rPr lang="de-DE" sz="1400" dirty="0"/>
              <a:t>Betätigungskraft der </a:t>
            </a:r>
            <a:r>
              <a:rPr lang="de-DE" sz="1400" dirty="0" err="1"/>
              <a:t>Tubo</a:t>
            </a:r>
            <a:r>
              <a:rPr lang="de-DE" sz="1400" dirty="0"/>
              <a:t>-Funktion</a:t>
            </a:r>
          </a:p>
          <a:p>
            <a:pPr indent="268288"/>
            <a:r>
              <a:rPr lang="de-DE" sz="1400" dirty="0"/>
              <a:t>Einzugskraft der Federkraftspannung</a:t>
            </a:r>
          </a:p>
          <a:p>
            <a:pPr indent="268288"/>
            <a:r>
              <a:rPr lang="de-DE" sz="1400" dirty="0"/>
              <a:t>Einzugskraft der Turbo-Funktion</a:t>
            </a:r>
          </a:p>
          <a:p>
            <a:pPr indent="268288"/>
            <a:r>
              <a:rPr lang="de-DE" sz="1400" dirty="0"/>
              <a:t>Y-Achse</a:t>
            </a:r>
          </a:p>
          <a:p>
            <a:pPr indent="268288"/>
            <a:r>
              <a:rPr lang="de-DE" sz="1400" dirty="0"/>
              <a:t>X-Achse</a:t>
            </a:r>
          </a:p>
          <a:p>
            <a:pPr indent="268288"/>
            <a:endParaRPr lang="de-DE" sz="1400" dirty="0"/>
          </a:p>
          <a:p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3EEB875-71F7-40FD-98F8-634EE1E560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NSE-A3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2AF4C6F2-E19B-4CAC-BFB4-5C2B7EFCC4ED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Eil- und </a:t>
            </a:r>
            <a:r>
              <a:rPr lang="de-DE" sz="1600" b="1" dirty="0" err="1">
                <a:solidFill>
                  <a:srgbClr val="00446B"/>
                </a:solidFill>
              </a:rPr>
              <a:t>Spannhub</a:t>
            </a:r>
            <a:r>
              <a:rPr lang="de-DE" sz="1600" b="1" dirty="0">
                <a:solidFill>
                  <a:srgbClr val="00446B"/>
                </a:solidFill>
              </a:rPr>
              <a:t> – die patentierte Kraft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54A9DDDE-EDFC-4AB9-A9FE-D52B6C515761}"/>
              </a:ext>
            </a:extLst>
          </p:cNvPr>
          <p:cNvGrpSpPr/>
          <p:nvPr/>
        </p:nvGrpSpPr>
        <p:grpSpPr>
          <a:xfrm>
            <a:off x="297211" y="1167462"/>
            <a:ext cx="198000" cy="198000"/>
            <a:chOff x="4645063" y="729193"/>
            <a:chExt cx="266095" cy="271350"/>
          </a:xfrm>
        </p:grpSpPr>
        <p:sp>
          <p:nvSpPr>
            <p:cNvPr id="9" name="Ellipse 8">
              <a:extLst>
                <a:ext uri="{FF2B5EF4-FFF2-40B4-BE49-F238E27FC236}">
                  <a16:creationId xmlns:a16="http://schemas.microsoft.com/office/drawing/2014/main" id="{2EB4A2D4-69CD-4F9A-ABA6-2AE691998392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7882F923-2A35-43EB-B96C-0999B1348099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96D26BFC-84E6-4055-BC05-172F9E8920F1}"/>
              </a:ext>
            </a:extLst>
          </p:cNvPr>
          <p:cNvGrpSpPr/>
          <p:nvPr/>
        </p:nvGrpSpPr>
        <p:grpSpPr>
          <a:xfrm>
            <a:off x="297211" y="1409190"/>
            <a:ext cx="198000" cy="198000"/>
            <a:chOff x="4645063" y="732456"/>
            <a:chExt cx="266095" cy="271350"/>
          </a:xfrm>
        </p:grpSpPr>
        <p:sp>
          <p:nvSpPr>
            <p:cNvPr id="12" name="Ellipse 11">
              <a:extLst>
                <a:ext uri="{FF2B5EF4-FFF2-40B4-BE49-F238E27FC236}">
                  <a16:creationId xmlns:a16="http://schemas.microsoft.com/office/drawing/2014/main" id="{F856FD1A-7ABE-4D92-AB6C-F46E6F48983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14882842-CDC0-4DC3-83B1-53E872B583FA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FFA73CA8-4D03-4FE6-BFFA-DC2A4C497853}"/>
              </a:ext>
            </a:extLst>
          </p:cNvPr>
          <p:cNvGrpSpPr/>
          <p:nvPr/>
        </p:nvGrpSpPr>
        <p:grpSpPr>
          <a:xfrm>
            <a:off x="284149" y="1650918"/>
            <a:ext cx="198000" cy="198000"/>
            <a:chOff x="4637578" y="732456"/>
            <a:chExt cx="266095" cy="271350"/>
          </a:xfrm>
        </p:grpSpPr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821A08B5-C32A-4B2E-9744-FB6D4C97CA8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D0E28011-BC44-48FE-9803-0055CAD8CEDF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19248EDA-3B55-45F2-8FE9-D75047F2EEB3}"/>
              </a:ext>
            </a:extLst>
          </p:cNvPr>
          <p:cNvGrpSpPr/>
          <p:nvPr/>
        </p:nvGrpSpPr>
        <p:grpSpPr>
          <a:xfrm>
            <a:off x="290680" y="2160498"/>
            <a:ext cx="198000" cy="198000"/>
            <a:chOff x="4637578" y="738982"/>
            <a:chExt cx="266095" cy="271350"/>
          </a:xfrm>
        </p:grpSpPr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2DFA7CC7-B394-490F-99BE-A1D8BE82E8C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BA42749C-DA91-47AF-9BA3-8133B36A7CF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9B8DF406-F35E-475A-B7CB-8240B970F477}"/>
              </a:ext>
            </a:extLst>
          </p:cNvPr>
          <p:cNvGrpSpPr/>
          <p:nvPr/>
        </p:nvGrpSpPr>
        <p:grpSpPr>
          <a:xfrm>
            <a:off x="290680" y="2415288"/>
            <a:ext cx="198000" cy="198000"/>
            <a:chOff x="4634378" y="738982"/>
            <a:chExt cx="266095" cy="271350"/>
          </a:xfrm>
        </p:grpSpPr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2CC8DE2D-E0B8-47F7-8B41-DB774BF9EFC2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FAB89EB7-EA6F-4628-83F8-3050A3AA893B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EAEF6AB5-B387-41A9-9D5E-39CAAB01A54A}"/>
              </a:ext>
            </a:extLst>
          </p:cNvPr>
          <p:cNvGrpSpPr/>
          <p:nvPr/>
        </p:nvGrpSpPr>
        <p:grpSpPr>
          <a:xfrm>
            <a:off x="292859" y="1914478"/>
            <a:ext cx="198000" cy="198000"/>
            <a:chOff x="4637578" y="738982"/>
            <a:chExt cx="266095" cy="271350"/>
          </a:xfrm>
        </p:grpSpPr>
        <p:sp>
          <p:nvSpPr>
            <p:cNvPr id="27" name="Ellipse 26">
              <a:extLst>
                <a:ext uri="{FF2B5EF4-FFF2-40B4-BE49-F238E27FC236}">
                  <a16:creationId xmlns:a16="http://schemas.microsoft.com/office/drawing/2014/main" id="{930941B1-CFC7-4567-ABD1-12A0D520FDE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AEC7B37C-86BB-4D69-BBC7-EE299CB3B907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pic>
        <p:nvPicPr>
          <p:cNvPr id="7" name="Grafik 6">
            <a:extLst>
              <a:ext uri="{FF2B5EF4-FFF2-40B4-BE49-F238E27FC236}">
                <a16:creationId xmlns:a16="http://schemas.microsoft.com/office/drawing/2014/main" id="{18E0D901-6309-4D2D-B809-8EAB181E8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4729" y="2256993"/>
            <a:ext cx="5848319" cy="1714246"/>
          </a:xfrm>
          <a:prstGeom prst="rect">
            <a:avLst/>
          </a:prstGeom>
          <a:ln>
            <a:solidFill>
              <a:srgbClr val="00446B"/>
            </a:solidFill>
          </a:ln>
        </p:spPr>
      </p:pic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24FC99A7-455D-44A1-AC43-8E7A53143825}"/>
              </a:ext>
            </a:extLst>
          </p:cNvPr>
          <p:cNvGrpSpPr/>
          <p:nvPr/>
        </p:nvGrpSpPr>
        <p:grpSpPr>
          <a:xfrm>
            <a:off x="2807306" y="3766401"/>
            <a:ext cx="198000" cy="198000"/>
            <a:chOff x="4645063" y="729193"/>
            <a:chExt cx="266095" cy="271350"/>
          </a:xfrm>
        </p:grpSpPr>
        <p:sp>
          <p:nvSpPr>
            <p:cNvPr id="30" name="Ellipse 29">
              <a:extLst>
                <a:ext uri="{FF2B5EF4-FFF2-40B4-BE49-F238E27FC236}">
                  <a16:creationId xmlns:a16="http://schemas.microsoft.com/office/drawing/2014/main" id="{A7DB4ED5-A25A-4F77-B84A-92147AD553DB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C9D85818-6512-4215-838C-27AAC55C945B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B01E8FCB-8989-448E-A9C3-934391DE35C7}"/>
              </a:ext>
            </a:extLst>
          </p:cNvPr>
          <p:cNvGrpSpPr/>
          <p:nvPr/>
        </p:nvGrpSpPr>
        <p:grpSpPr>
          <a:xfrm>
            <a:off x="4281963" y="3532380"/>
            <a:ext cx="198000" cy="198000"/>
            <a:chOff x="4645063" y="732456"/>
            <a:chExt cx="266095" cy="271350"/>
          </a:xfrm>
        </p:grpSpPr>
        <p:sp>
          <p:nvSpPr>
            <p:cNvPr id="33" name="Ellipse 32">
              <a:extLst>
                <a:ext uri="{FF2B5EF4-FFF2-40B4-BE49-F238E27FC236}">
                  <a16:creationId xmlns:a16="http://schemas.microsoft.com/office/drawing/2014/main" id="{CD0C0186-C934-459C-B5C2-6DC797DDE935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4" name="Textfeld 33">
              <a:extLst>
                <a:ext uri="{FF2B5EF4-FFF2-40B4-BE49-F238E27FC236}">
                  <a16:creationId xmlns:a16="http://schemas.microsoft.com/office/drawing/2014/main" id="{4F3D42AC-3C97-4853-B252-01C17224CF7B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62F7421C-1AE2-4611-A950-00E4B1A1CAFB}"/>
              </a:ext>
            </a:extLst>
          </p:cNvPr>
          <p:cNvGrpSpPr/>
          <p:nvPr/>
        </p:nvGrpSpPr>
        <p:grpSpPr>
          <a:xfrm>
            <a:off x="5430412" y="2313515"/>
            <a:ext cx="198000" cy="198000"/>
            <a:chOff x="4637578" y="738982"/>
            <a:chExt cx="266095" cy="271350"/>
          </a:xfrm>
        </p:grpSpPr>
        <p:sp>
          <p:nvSpPr>
            <p:cNvPr id="39" name="Ellipse 38">
              <a:extLst>
                <a:ext uri="{FF2B5EF4-FFF2-40B4-BE49-F238E27FC236}">
                  <a16:creationId xmlns:a16="http://schemas.microsoft.com/office/drawing/2014/main" id="{C77CC1E6-7C1C-49C4-A236-FC30F1FFE40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592C9D43-DF9A-4284-8B24-24DE50E6B2BB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6BB1EBF4-21A0-4BD9-9D3F-C6421B66FA67}"/>
              </a:ext>
            </a:extLst>
          </p:cNvPr>
          <p:cNvGrpSpPr/>
          <p:nvPr/>
        </p:nvGrpSpPr>
        <p:grpSpPr>
          <a:xfrm>
            <a:off x="7431539" y="2880883"/>
            <a:ext cx="198000" cy="198000"/>
            <a:chOff x="4637578" y="738982"/>
            <a:chExt cx="266095" cy="271350"/>
          </a:xfrm>
        </p:grpSpPr>
        <p:sp>
          <p:nvSpPr>
            <p:cNvPr id="48" name="Ellipse 47">
              <a:extLst>
                <a:ext uri="{FF2B5EF4-FFF2-40B4-BE49-F238E27FC236}">
                  <a16:creationId xmlns:a16="http://schemas.microsoft.com/office/drawing/2014/main" id="{0C2DB2A1-F0CB-43CD-A934-B8DBFBEF4188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9" name="Textfeld 48">
              <a:extLst>
                <a:ext uri="{FF2B5EF4-FFF2-40B4-BE49-F238E27FC236}">
                  <a16:creationId xmlns:a16="http://schemas.microsoft.com/office/drawing/2014/main" id="{76AD7472-27F1-4E48-AA73-39C8E44F8AEA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58" name="Gruppieren 57">
            <a:extLst>
              <a:ext uri="{FF2B5EF4-FFF2-40B4-BE49-F238E27FC236}">
                <a16:creationId xmlns:a16="http://schemas.microsoft.com/office/drawing/2014/main" id="{8912A470-05DF-4791-BA79-0FB03C3B53CC}"/>
              </a:ext>
            </a:extLst>
          </p:cNvPr>
          <p:cNvGrpSpPr/>
          <p:nvPr/>
        </p:nvGrpSpPr>
        <p:grpSpPr>
          <a:xfrm>
            <a:off x="4186917" y="3773239"/>
            <a:ext cx="198000" cy="198000"/>
            <a:chOff x="4645063" y="729193"/>
            <a:chExt cx="266095" cy="271350"/>
          </a:xfrm>
        </p:grpSpPr>
        <p:sp>
          <p:nvSpPr>
            <p:cNvPr id="59" name="Ellipse 58">
              <a:extLst>
                <a:ext uri="{FF2B5EF4-FFF2-40B4-BE49-F238E27FC236}">
                  <a16:creationId xmlns:a16="http://schemas.microsoft.com/office/drawing/2014/main" id="{43EACEA6-16F7-432A-B76B-4F7EBB9791CC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0" name="Textfeld 59">
              <a:extLst>
                <a:ext uri="{FF2B5EF4-FFF2-40B4-BE49-F238E27FC236}">
                  <a16:creationId xmlns:a16="http://schemas.microsoft.com/office/drawing/2014/main" id="{5DED963D-A822-48D2-9DAB-A063F0AA6187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61" name="Gruppieren 60">
            <a:extLst>
              <a:ext uri="{FF2B5EF4-FFF2-40B4-BE49-F238E27FC236}">
                <a16:creationId xmlns:a16="http://schemas.microsoft.com/office/drawing/2014/main" id="{04096EFC-1A3A-4B43-9485-8F74DB321A45}"/>
              </a:ext>
            </a:extLst>
          </p:cNvPr>
          <p:cNvGrpSpPr/>
          <p:nvPr/>
        </p:nvGrpSpPr>
        <p:grpSpPr>
          <a:xfrm>
            <a:off x="7075246" y="3510308"/>
            <a:ext cx="198000" cy="198000"/>
            <a:chOff x="4637578" y="732456"/>
            <a:chExt cx="266095" cy="271350"/>
          </a:xfrm>
        </p:grpSpPr>
        <p:sp>
          <p:nvSpPr>
            <p:cNvPr id="62" name="Ellipse 61">
              <a:extLst>
                <a:ext uri="{FF2B5EF4-FFF2-40B4-BE49-F238E27FC236}">
                  <a16:creationId xmlns:a16="http://schemas.microsoft.com/office/drawing/2014/main" id="{9F459606-CC72-4138-B970-5694305F726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3" name="Textfeld 62">
              <a:extLst>
                <a:ext uri="{FF2B5EF4-FFF2-40B4-BE49-F238E27FC236}">
                  <a16:creationId xmlns:a16="http://schemas.microsoft.com/office/drawing/2014/main" id="{843BF90F-6EF3-43ED-B530-020CB60546EC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64" name="Gruppieren 63">
            <a:extLst>
              <a:ext uri="{FF2B5EF4-FFF2-40B4-BE49-F238E27FC236}">
                <a16:creationId xmlns:a16="http://schemas.microsoft.com/office/drawing/2014/main" id="{4C986B92-F857-404F-940E-91A66B10E70E}"/>
              </a:ext>
            </a:extLst>
          </p:cNvPr>
          <p:cNvGrpSpPr/>
          <p:nvPr/>
        </p:nvGrpSpPr>
        <p:grpSpPr>
          <a:xfrm>
            <a:off x="5121504" y="3528627"/>
            <a:ext cx="198000" cy="198000"/>
            <a:chOff x="4637578" y="732456"/>
            <a:chExt cx="266095" cy="271350"/>
          </a:xfrm>
        </p:grpSpPr>
        <p:sp>
          <p:nvSpPr>
            <p:cNvPr id="65" name="Ellipse 64">
              <a:extLst>
                <a:ext uri="{FF2B5EF4-FFF2-40B4-BE49-F238E27FC236}">
                  <a16:creationId xmlns:a16="http://schemas.microsoft.com/office/drawing/2014/main" id="{465E3DC6-1C84-471B-87B6-D3A57F3976E7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Textfeld 65">
              <a:extLst>
                <a:ext uri="{FF2B5EF4-FFF2-40B4-BE49-F238E27FC236}">
                  <a16:creationId xmlns:a16="http://schemas.microsoft.com/office/drawing/2014/main" id="{7326B137-EC98-4CA4-BF1F-FCFBF267C76C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67" name="Gruppieren 66">
            <a:extLst>
              <a:ext uri="{FF2B5EF4-FFF2-40B4-BE49-F238E27FC236}">
                <a16:creationId xmlns:a16="http://schemas.microsoft.com/office/drawing/2014/main" id="{DB693D3D-7F33-47A5-AF21-227DE5F4E4DC}"/>
              </a:ext>
            </a:extLst>
          </p:cNvPr>
          <p:cNvGrpSpPr/>
          <p:nvPr/>
        </p:nvGrpSpPr>
        <p:grpSpPr>
          <a:xfrm>
            <a:off x="3256346" y="3514225"/>
            <a:ext cx="198000" cy="198000"/>
            <a:chOff x="4637578" y="732456"/>
            <a:chExt cx="266095" cy="271350"/>
          </a:xfrm>
        </p:grpSpPr>
        <p:sp>
          <p:nvSpPr>
            <p:cNvPr id="68" name="Ellipse 67">
              <a:extLst>
                <a:ext uri="{FF2B5EF4-FFF2-40B4-BE49-F238E27FC236}">
                  <a16:creationId xmlns:a16="http://schemas.microsoft.com/office/drawing/2014/main" id="{0F80F760-06FD-470E-B959-F6F305A1E42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9" name="Textfeld 68">
              <a:extLst>
                <a:ext uri="{FF2B5EF4-FFF2-40B4-BE49-F238E27FC236}">
                  <a16:creationId xmlns:a16="http://schemas.microsoft.com/office/drawing/2014/main" id="{4C250AFC-A2C9-426C-BB9C-0AECA5E5EAA0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D0064D7E-7DBB-4A71-9B50-8D441614F25E}"/>
              </a:ext>
            </a:extLst>
          </p:cNvPr>
          <p:cNvGrpSpPr/>
          <p:nvPr/>
        </p:nvGrpSpPr>
        <p:grpSpPr>
          <a:xfrm>
            <a:off x="8462323" y="3773239"/>
            <a:ext cx="198000" cy="198000"/>
            <a:chOff x="4634378" y="738982"/>
            <a:chExt cx="266095" cy="271350"/>
          </a:xfrm>
        </p:grpSpPr>
        <p:sp>
          <p:nvSpPr>
            <p:cNvPr id="42" name="Ellipse 41">
              <a:extLst>
                <a:ext uri="{FF2B5EF4-FFF2-40B4-BE49-F238E27FC236}">
                  <a16:creationId xmlns:a16="http://schemas.microsoft.com/office/drawing/2014/main" id="{A108E1A1-836F-49CC-9481-76190E3F19C8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feld 42">
              <a:extLst>
                <a:ext uri="{FF2B5EF4-FFF2-40B4-BE49-F238E27FC236}">
                  <a16:creationId xmlns:a16="http://schemas.microsoft.com/office/drawing/2014/main" id="{B56824EC-D8C2-43CC-8E4C-554F95277B01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66230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3569402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5" tIns="45717" rIns="91435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437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574</Words>
  <Application>Microsoft Office PowerPoint</Application>
  <PresentationFormat>Bildschirmpräsentation (16:9)</PresentationFormat>
  <Paragraphs>164</Paragraphs>
  <Slides>11</Slides>
  <Notes>1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11</vt:i4>
      </vt:variant>
    </vt:vector>
  </HeadingPairs>
  <TitlesOfParts>
    <vt:vector size="15" baseType="lpstr">
      <vt:lpstr>Arial</vt:lpstr>
      <vt:lpstr>Calibri</vt:lpstr>
      <vt:lpstr>Wingdings</vt:lpstr>
      <vt:lpstr>SCH_PPT_Vorlage_16-9_230112</vt:lpstr>
      <vt:lpstr>PowerPoint-Präsentation</vt:lpstr>
      <vt:lpstr>VERO-S NSE-A3</vt:lpstr>
      <vt:lpstr>VERO-S NSE-A3</vt:lpstr>
      <vt:lpstr>VERO-S NSE-A3</vt:lpstr>
      <vt:lpstr>VERO-S NSE-A3</vt:lpstr>
      <vt:lpstr>VERO-S NSE-A3</vt:lpstr>
      <vt:lpstr>VERO-S NSE-A3</vt:lpstr>
      <vt:lpstr>VERO-S NSE-A3</vt:lpstr>
      <vt:lpstr>VERO-S NSE-A3</vt:lpstr>
      <vt:lpstr>VERO-S NSE-A3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Hensler, Sarah</cp:lastModifiedBy>
  <cp:revision>339</cp:revision>
  <cp:lastPrinted>2020-11-09T15:27:15Z</cp:lastPrinted>
  <dcterms:created xsi:type="dcterms:W3CDTF">2012-06-26T15:13:48Z</dcterms:created>
  <dcterms:modified xsi:type="dcterms:W3CDTF">2021-09-28T06:05:51Z</dcterms:modified>
</cp:coreProperties>
</file>