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9" r:id="rId2"/>
    <p:sldId id="701" r:id="rId3"/>
    <p:sldId id="685" r:id="rId4"/>
    <p:sldId id="686" r:id="rId5"/>
    <p:sldId id="687" r:id="rId6"/>
    <p:sldId id="688" r:id="rId7"/>
    <p:sldId id="689" r:id="rId8"/>
    <p:sldId id="690" r:id="rId9"/>
    <p:sldId id="692" r:id="rId10"/>
    <p:sldId id="694" r:id="rId11"/>
    <p:sldId id="695" r:id="rId12"/>
    <p:sldId id="696" r:id="rId13"/>
    <p:sldId id="697" r:id="rId14"/>
    <p:sldId id="698" r:id="rId15"/>
    <p:sldId id="683" r:id="rId16"/>
    <p:sldId id="699" r:id="rId17"/>
    <p:sldId id="700" r:id="rId18"/>
    <p:sldId id="279" r:id="rId19"/>
  </p:sldIdLst>
  <p:sldSz cx="9144000" cy="5143500" type="screen16x9"/>
  <p:notesSz cx="6858000" cy="9144000"/>
  <p:custDataLst>
    <p:tags r:id="rId22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CF6B2F34-0888-42F9-97D8-A2F1D3E1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C0C6662-C958-49A3-9C51-F65FC3A1E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43740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C6B6D8F1-92D4-46BC-AD2B-016DD2B29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A92CB0FA-39E8-4C29-9668-15F7C4818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C9F0E44-91AF-474E-A709-15D62A4ED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78867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B0B6165C-9037-49EB-8898-B49148A33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Titel, Verfasser, Datum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://www.zf-lenksysteme.de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zf-lenksysteme.de/index.php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22892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defTabSz="457200">
              <a:spcBef>
                <a:spcPct val="0"/>
              </a:spcBef>
              <a:defRPr/>
            </a:pPr>
            <a:r>
              <a:rPr lang="de-DE" sz="3200" b="1" dirty="0">
                <a:solidFill>
                  <a:schemeClr val="bg1"/>
                </a:solidFill>
              </a:rPr>
              <a:t>TENDO</a:t>
            </a:r>
            <a:r>
              <a:rPr lang="de-DE" sz="3200" b="1" i="1" baseline="30000" dirty="0">
                <a:solidFill>
                  <a:schemeClr val="bg1"/>
                </a:solidFill>
              </a:rPr>
              <a:t>TURN</a:t>
            </a:r>
            <a:r>
              <a:rPr lang="de-DE" sz="6000" i="1" baseline="30000" dirty="0"/>
              <a:t> </a:t>
            </a:r>
          </a:p>
          <a:p>
            <a:pPr marL="84138" defTabSz="457200">
              <a:spcBef>
                <a:spcPct val="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Hydraulic expansion clamping technology for turning / milling centers </a:t>
            </a:r>
            <a:endParaRPr lang="de-DE" dirty="0">
              <a:solidFill>
                <a:srgbClr val="FFFFFF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Customer application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48" y="3686552"/>
            <a:ext cx="4433680" cy="62411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Highest precision, excellent surface quality, low tool wear and minimal setup times are convincing arguments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859F193-AC62-45E5-8063-10346065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241" y="832833"/>
            <a:ext cx="1683099" cy="3477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783" y="1246189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zf-lenksysteme.de/images/logo.gif">
            <a:hlinkClick r:id="rId4"/>
            <a:extLst>
              <a:ext uri="{FF2B5EF4-FFF2-40B4-BE49-F238E27FC236}">
                <a16:creationId xmlns:a16="http://schemas.microsoft.com/office/drawing/2014/main" id="{459EFF6C-1D4D-4DD5-B8F7-B23A0A7E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783" y="2571749"/>
            <a:ext cx="1590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9" descr="ZF Drehen 1.JPG">
            <a:extLst>
              <a:ext uri="{FF2B5EF4-FFF2-40B4-BE49-F238E27FC236}">
                <a16:creationId xmlns:a16="http://schemas.microsoft.com/office/drawing/2014/main" id="{E8A46A89-01EE-4A27-BF66-DB7D9F4BDC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7" y="985611"/>
            <a:ext cx="396922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96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:\Bossert\TENDOturn\TENDOturn\Katalogbilder\tendoturn_dke_Schnittbild.jpg">
            <a:extLst>
              <a:ext uri="{FF2B5EF4-FFF2-40B4-BE49-F238E27FC236}">
                <a16:creationId xmlns:a16="http://schemas.microsoft.com/office/drawing/2014/main" id="{889E36F3-40E1-4DD4-BE94-A645D529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3" y="879196"/>
            <a:ext cx="3099194" cy="24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6A9DFD-46C9-4BA7-AE02-FEDF3DC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</a:t>
            </a:r>
            <a:r>
              <a:rPr lang="de-DE" dirty="0" err="1"/>
              <a:t>Lathes</a:t>
            </a:r>
            <a:r>
              <a:rPr lang="de-DE" dirty="0"/>
              <a:t> </a:t>
            </a:r>
            <a:r>
              <a:rPr lang="de-DE" dirty="0" err="1"/>
              <a:t>Clamping</a:t>
            </a:r>
            <a:r>
              <a:rPr lang="de-DE" dirty="0"/>
              <a:t> Insert DKE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6F622-3711-4C8A-8060-6CFD5F55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0" y="1112838"/>
            <a:ext cx="4302579" cy="327154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itchFamily="34" charset="0"/>
              </a:rPr>
              <a:t>Increase the productivity of your existing equipment by using the lathes clamping insert DKE.</a:t>
            </a:r>
          </a:p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1400" dirty="0" err="1">
                <a:latin typeface="Calibri" pitchFamily="34" charset="0"/>
              </a:rPr>
              <a:t>TENDOturn</a:t>
            </a:r>
            <a:r>
              <a:rPr lang="en-US" sz="1400" dirty="0">
                <a:latin typeface="Calibri" pitchFamily="34" charset="0"/>
              </a:rPr>
              <a:t> DKE does not rely on any specific interface and can be accommodated in any standard VDI boring bar holder to absorb vibrations that occur.</a:t>
            </a:r>
          </a:p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For standard VDI boring bar holders, </a:t>
            </a:r>
          </a:p>
          <a:p>
            <a:r>
              <a:rPr lang="en-US" sz="1400" dirty="0">
                <a:latin typeface="Calibri" pitchFamily="34" charset="0"/>
              </a:rPr>
              <a:t>no specific interface required, perfect vibration damping, all standard shank types can be clamped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9DB76-8189-4027-B5B3-679A61E5C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7" descr="M:\1_Assistenz_VL\Bilder und Filme\Werkzeughalter\3_Rillen-Logo_int.jpg">
            <a:extLst>
              <a:ext uri="{FF2B5EF4-FFF2-40B4-BE49-F238E27FC236}">
                <a16:creationId xmlns:a16="http://schemas.microsoft.com/office/drawing/2014/main" id="{F9DC9B6E-189E-4960-BACA-3E5ADF5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45" y="2992528"/>
            <a:ext cx="1668836" cy="13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84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Application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2" y="3681184"/>
            <a:ext cx="5317024" cy="624114"/>
          </a:xfrm>
        </p:spPr>
        <p:txBody>
          <a:bodyPr>
            <a:normAutofit/>
          </a:bodyPr>
          <a:lstStyle/>
          <a:p>
            <a:pPr algn="ctr"/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DKE</a:t>
            </a:r>
            <a:br>
              <a:rPr lang="de-DE" sz="1400" dirty="0">
                <a:latin typeface="Calibri" pitchFamily="34" charset="0"/>
              </a:rPr>
            </a:br>
            <a:r>
              <a:rPr lang="en-US" sz="1400" dirty="0">
                <a:latin typeface="Calibri" pitchFamily="34" charset="0"/>
              </a:rPr>
              <a:t>Use in VDI boring bar holder on compact double spindles</a:t>
            </a:r>
            <a:endParaRPr lang="de-DE" sz="14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10" name="Picture 5" descr="M:\Bossert\TENDOturn\TENDOturn\Katalogbilder\P1250015.JPG">
            <a:extLst>
              <a:ext uri="{FF2B5EF4-FFF2-40B4-BE49-F238E27FC236}">
                <a16:creationId xmlns:a16="http://schemas.microsoft.com/office/drawing/2014/main" id="{8FD831A7-B26C-40AE-8647-C29202F1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20" y="1024339"/>
            <a:ext cx="3858680" cy="26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6407D38B-E408-43E3-BBEC-92660C3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353" y="826040"/>
            <a:ext cx="1748327" cy="34792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197" y="1328082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09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M:\Bossert\TENDOturn\TENDOturn\Katalogbilder\tendoturn_dse_Schnittbild.jpg">
            <a:extLst>
              <a:ext uri="{FF2B5EF4-FFF2-40B4-BE49-F238E27FC236}">
                <a16:creationId xmlns:a16="http://schemas.microsoft.com/office/drawing/2014/main" id="{0EFEEAA8-EE92-4F9A-9E30-89444997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915048"/>
            <a:ext cx="3012917" cy="24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6A9DFD-46C9-4BA7-AE02-FEDF3DC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</a:t>
            </a:r>
            <a:r>
              <a:rPr lang="de-DE" dirty="0"/>
              <a:t>Double </a:t>
            </a:r>
            <a:r>
              <a:rPr lang="de-DE" dirty="0" err="1"/>
              <a:t>Clamping</a:t>
            </a:r>
            <a:r>
              <a:rPr lang="de-DE" dirty="0"/>
              <a:t> Insert DSE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6F622-3711-4C8A-8060-6CFD5F55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0" y="1112838"/>
            <a:ext cx="4302579" cy="327154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itchFamily="34" charset="0"/>
              </a:rPr>
              <a:t>Modular insert for driven tools, for perfect performance on existing equipment. </a:t>
            </a: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Maximum run-out quality and great vibration damping ensure optimal results. The uniform I.D. and O.D. clamping centers the insert providing maximum holding forces and correct and precise clamping of your tool.</a:t>
            </a: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All commercially available tool shank types can be clamped, no specific interface required ,</a:t>
            </a:r>
            <a:r>
              <a:rPr lang="de-DE" sz="1400" dirty="0" err="1">
                <a:latin typeface="Calibri" pitchFamily="34" charset="0"/>
              </a:rPr>
              <a:t>vibration</a:t>
            </a:r>
            <a:r>
              <a:rPr lang="de-DE" sz="1400" dirty="0">
                <a:latin typeface="Calibri" pitchFamily="34" charset="0"/>
              </a:rPr>
              <a:t> </a:t>
            </a:r>
            <a:r>
              <a:rPr lang="de-DE" sz="1400" dirty="0" err="1">
                <a:latin typeface="Calibri" pitchFamily="34" charset="0"/>
              </a:rPr>
              <a:t>damping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9DB76-8189-4027-B5B3-679A61E5C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7" descr="M:\1_Assistenz_VL\Bilder und Filme\Werkzeughalter\3_Rillen-Logo_int.jpg">
            <a:extLst>
              <a:ext uri="{FF2B5EF4-FFF2-40B4-BE49-F238E27FC236}">
                <a16:creationId xmlns:a16="http://schemas.microsoft.com/office/drawing/2014/main" id="{F9DC9B6E-189E-4960-BACA-3E5ADF5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45" y="2992528"/>
            <a:ext cx="1668836" cy="13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84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1755C7DE-2ED8-4FD5-B43E-93D7C213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94" y="735069"/>
            <a:ext cx="2181312" cy="35702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Application DSE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230" y="3681184"/>
            <a:ext cx="4242967" cy="752880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DSE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Clamped on driven toolholders with NC centering tool in vertical machining centers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197" y="1328082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:\Bossert\TENDOturn\TENDOturn\Katalogbilder\P1250040.JPG">
            <a:extLst>
              <a:ext uri="{FF2B5EF4-FFF2-40B4-BE49-F238E27FC236}">
                <a16:creationId xmlns:a16="http://schemas.microsoft.com/office/drawing/2014/main" id="{9A555F4D-F6BB-4AB2-A203-BB081A95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680" y="1024339"/>
            <a:ext cx="3856320" cy="25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59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E711A55-0122-49CE-AAC6-5AE7EB3D940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323605" y="1015343"/>
            <a:ext cx="3079255" cy="256242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F2E0A6A-75D0-4B3E-9095-7C3A0EF2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Application DSE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B5D221-21DD-4795-BA49-21A2AEBE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22" y="1015343"/>
            <a:ext cx="3079255" cy="2562427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7D0D02-295E-4258-9101-C2C0DFE1E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022" y="3635828"/>
            <a:ext cx="7021769" cy="689429"/>
          </a:xfrm>
        </p:spPr>
        <p:txBody>
          <a:bodyPr>
            <a:normAutofit/>
          </a:bodyPr>
          <a:lstStyle/>
          <a:p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DSE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Application example tool crown turret for CNC rotary transfer centers </a:t>
            </a:r>
            <a:endParaRPr lang="de-DE" sz="1400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169DF7D-4248-47A3-9487-D7BE1F360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44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045C79-6C4A-4AD3-BA7C-37816FFA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 DSE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DC620D-0EE5-4152-BAB7-26BDD7D2B2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393" y="1627873"/>
            <a:ext cx="2315936" cy="112802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itchFamily="34" charset="0"/>
              </a:rPr>
              <a:t>With </a:t>
            </a:r>
            <a:r>
              <a:rPr lang="en-US" sz="1400" dirty="0" err="1">
                <a:latin typeface="Calibri" pitchFamily="34" charset="0"/>
              </a:rPr>
              <a:t>TENDOturn</a:t>
            </a:r>
            <a:r>
              <a:rPr lang="en-US" sz="1400" dirty="0">
                <a:latin typeface="Calibri" pitchFamily="34" charset="0"/>
              </a:rPr>
              <a:t>, tools can be clamped absolutely securely and precisely in a matter of seconds</a:t>
            </a:r>
          </a:p>
          <a:p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A6BE6D4-6032-49ED-8380-C605CDE6B8A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392853" y="295499"/>
            <a:ext cx="2541597" cy="3792769"/>
          </a:xfrm>
          <a:prstGeom prst="rect">
            <a:avLst/>
          </a:prstGeom>
        </p:spPr>
      </p:pic>
      <p:pic>
        <p:nvPicPr>
          <p:cNvPr id="9" name="Grafik 11" descr="DSE_Rendering_Schnitt.jpg">
            <a:extLst>
              <a:ext uri="{FF2B5EF4-FFF2-40B4-BE49-F238E27FC236}">
                <a16:creationId xmlns:a16="http://schemas.microsoft.com/office/drawing/2014/main" id="{484730BF-99C5-4F03-A0F0-D8B3C12F46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343" y="1024338"/>
            <a:ext cx="3663496" cy="27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38AABE-1F54-4D23-A8BF-6278A2954B1F}"/>
              </a:ext>
            </a:extLst>
          </p:cNvPr>
          <p:cNvSpPr txBox="1"/>
          <p:nvPr/>
        </p:nvSpPr>
        <p:spPr>
          <a:xfrm>
            <a:off x="3672114" y="3771961"/>
            <a:ext cx="179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DSE - </a:t>
            </a:r>
            <a:r>
              <a:rPr lang="de-DE" sz="1400" dirty="0" err="1">
                <a:solidFill>
                  <a:srgbClr val="00446B"/>
                </a:solidFill>
                <a:latin typeface="Calibri" pitchFamily="34" charset="0"/>
              </a:rPr>
              <a:t>cross</a:t>
            </a:r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 </a:t>
            </a:r>
            <a:r>
              <a:rPr lang="de-DE" sz="1400" dirty="0" err="1">
                <a:solidFill>
                  <a:srgbClr val="00446B"/>
                </a:solidFill>
                <a:latin typeface="Calibri" pitchFamily="34" charset="0"/>
              </a:rPr>
              <a:t>section</a:t>
            </a:r>
            <a:endParaRPr lang="de-DE" sz="1400" dirty="0">
              <a:solidFill>
                <a:srgbClr val="00446B"/>
              </a:solidFill>
              <a:latin typeface="Calibri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483E8A7A-3EDC-44A9-A671-BE54715F9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22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3A27F-F371-444F-9A1C-2C6F7797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Aligning device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25C5C3-FAB7-46DA-844C-A647BEB7B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43350" cy="2854325"/>
          </a:xfrm>
        </p:spPr>
        <p:txBody>
          <a:bodyPr anchor="ctr"/>
          <a:lstStyle/>
          <a:p>
            <a:pPr marL="4651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Alignment device for setting the tip height / center height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Easy operation, for best results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Available for all three VDI interfaces </a:t>
            </a:r>
          </a:p>
          <a:p>
            <a:pPr marL="179388"/>
            <a:r>
              <a:rPr lang="en-US" sz="1400" dirty="0">
                <a:latin typeface="Calibri" pitchFamily="34" charset="0"/>
              </a:rPr>
              <a:t>	VDI 25 / VDI 30 / VDI 40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B975E4-ED24-494A-8E73-D903DF929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0" descr="M:\Bossert\TENDOturn\Spitzenhöhe\_TAU0315.JPG">
            <a:extLst>
              <a:ext uri="{FF2B5EF4-FFF2-40B4-BE49-F238E27FC236}">
                <a16:creationId xmlns:a16="http://schemas.microsoft.com/office/drawing/2014/main" id="{4CDB3AAD-A0DB-481E-AD97-93E4E758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1112837"/>
            <a:ext cx="472061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14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Product</a:t>
            </a:r>
            <a:r>
              <a:rPr lang="de-DE" sz="2800" dirty="0"/>
              <a:t> </a:t>
            </a:r>
            <a:r>
              <a:rPr lang="de-DE" sz="2800" dirty="0" err="1"/>
              <a:t>overview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272D4D-79DA-4E61-A322-002E1174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71" y="635094"/>
            <a:ext cx="6906079" cy="3758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90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BE29B-7862-4BB9-B1B4-9854EF3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</a:t>
            </a:r>
            <a:r>
              <a:rPr lang="de-DE" baseline="30000" dirty="0"/>
              <a:t>TURN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1CBFE9-B488-41EA-B788-49745E5C6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2553359"/>
            <a:ext cx="7886700" cy="1669845"/>
          </a:xfrm>
        </p:spPr>
        <p:txBody>
          <a:bodyPr>
            <a:normAutofit lnSpcReduction="10000"/>
          </a:bodyPr>
          <a:lstStyle/>
          <a:p>
            <a:r>
              <a:rPr lang="en-US" sz="1400" u="sng" dirty="0">
                <a:latin typeface="Calibri" pitchFamily="34" charset="0"/>
              </a:rPr>
              <a:t>Technical </a:t>
            </a:r>
            <a:r>
              <a:rPr lang="en-US" sz="1400" u="sng" dirty="0" err="1">
                <a:latin typeface="Calibri" pitchFamily="34" charset="0"/>
              </a:rPr>
              <a:t>Highligths</a:t>
            </a:r>
            <a:r>
              <a:rPr lang="en-US" sz="1400" u="sng" dirty="0">
                <a:latin typeface="Calibri" pitchFamily="34" charset="0"/>
              </a:rPr>
              <a:t>:</a:t>
            </a:r>
          </a:p>
          <a:p>
            <a:pPr>
              <a:lnSpc>
                <a:spcPct val="160000"/>
              </a:lnSpc>
            </a:pPr>
            <a:r>
              <a:rPr lang="en-US" sz="1400" dirty="0">
                <a:latin typeface="Calibri" pitchFamily="34" charset="0"/>
              </a:rPr>
              <a:t>- Vibration damping</a:t>
            </a:r>
          </a:p>
          <a:p>
            <a:r>
              <a:rPr lang="en-US" sz="1400" dirty="0">
                <a:latin typeface="Calibri" pitchFamily="34" charset="0"/>
              </a:rPr>
              <a:t>- Quick </a:t>
            </a:r>
            <a:r>
              <a:rPr lang="de-DE" sz="1400" dirty="0" err="1">
                <a:latin typeface="Calibri" pitchFamily="34" charset="0"/>
              </a:rPr>
              <a:t>preadjustment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- Easy handling and tool change in seconds</a:t>
            </a:r>
          </a:p>
          <a:p>
            <a:r>
              <a:rPr lang="en-US" sz="1400" dirty="0">
                <a:latin typeface="Calibri" pitchFamily="34" charset="0"/>
              </a:rPr>
              <a:t>- Compatible and universally applicable</a:t>
            </a:r>
          </a:p>
          <a:p>
            <a:r>
              <a:rPr lang="en-US" sz="1400" dirty="0">
                <a:latin typeface="Calibri" pitchFamily="34" charset="0"/>
              </a:rPr>
              <a:t>- Flexible clamping range due to intermediate sleeves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F9FDFD-5EF7-4D03-A1D9-49B354621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036" descr="M:\HILD\TENDOturn\Bilder\TENDO_turn_RGB.jpg">
            <a:extLst>
              <a:ext uri="{FF2B5EF4-FFF2-40B4-BE49-F238E27FC236}">
                <a16:creationId xmlns:a16="http://schemas.microsoft.com/office/drawing/2014/main" id="{3756D9D3-F822-43AA-9F0B-E03B605A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3002"/>
            <a:ext cx="33528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4" descr="M:\HILD\TENDOturn\TENDOturn_VDI_retuschiertR.jpg">
            <a:extLst>
              <a:ext uri="{FF2B5EF4-FFF2-40B4-BE49-F238E27FC236}">
                <a16:creationId xmlns:a16="http://schemas.microsoft.com/office/drawing/2014/main" id="{9C20F187-A39D-49B8-930E-4E50C1F0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719" y="1024339"/>
            <a:ext cx="3956504" cy="16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5" descr="M:\HILD\TENDOturn\TENDOturn_Doppelspann.jpg">
            <a:extLst>
              <a:ext uri="{FF2B5EF4-FFF2-40B4-BE49-F238E27FC236}">
                <a16:creationId xmlns:a16="http://schemas.microsoft.com/office/drawing/2014/main" id="{743FB5A0-4200-419B-9135-6008D5EB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8407" y="1655153"/>
            <a:ext cx="1169193" cy="25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01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81D39-80F6-4C02-BAB0-CB060629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</a:t>
            </a:r>
            <a:r>
              <a:rPr lang="en-US" baseline="30000" dirty="0"/>
              <a:t>TURN</a:t>
            </a:r>
            <a:r>
              <a:rPr lang="en-US" dirty="0"/>
              <a:t> </a:t>
            </a:r>
            <a:r>
              <a:rPr lang="de-DE" dirty="0"/>
              <a:t>optimal </a:t>
            </a:r>
            <a:r>
              <a:rPr lang="de-DE" dirty="0" err="1"/>
              <a:t>vibration</a:t>
            </a:r>
            <a:r>
              <a:rPr lang="de-DE" dirty="0"/>
              <a:t> </a:t>
            </a:r>
            <a:r>
              <a:rPr lang="de-DE" dirty="0" err="1"/>
              <a:t>damping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F1B434-4BD1-4CA2-AD13-00B54258E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24339"/>
            <a:ext cx="7886700" cy="3424289"/>
          </a:xfrm>
        </p:spPr>
        <p:txBody>
          <a:bodyPr>
            <a:normAutofit fontScale="77500" lnSpcReduction="20000"/>
          </a:bodyPr>
          <a:lstStyle/>
          <a:p>
            <a:pPr marL="179388">
              <a:spcBef>
                <a:spcPts val="0"/>
              </a:spcBef>
              <a:defRPr/>
            </a:pPr>
            <a:r>
              <a:rPr lang="en-US" dirty="0"/>
              <a:t>Due to the hydraulic system, </a:t>
            </a:r>
            <a:r>
              <a:rPr lang="en-US" dirty="0" err="1"/>
              <a:t>TENDOturn</a:t>
            </a:r>
            <a:r>
              <a:rPr lang="en-US" dirty="0"/>
              <a:t> has excellent vibration damping. </a:t>
            </a:r>
          </a:p>
          <a:p>
            <a:pPr marL="179388">
              <a:spcBef>
                <a:spcPts val="0"/>
              </a:spcBef>
              <a:defRPr/>
            </a:pPr>
            <a:r>
              <a:rPr lang="en-US" dirty="0"/>
              <a:t>Machining-induced vibrations are </a:t>
            </a:r>
            <a:r>
              <a:rPr lang="en-US" sz="2100" dirty="0"/>
              <a:t>perfectly damped with </a:t>
            </a:r>
            <a:r>
              <a:rPr lang="en-US" sz="2100" dirty="0" err="1"/>
              <a:t>TENDOturn</a:t>
            </a:r>
            <a:r>
              <a:rPr lang="en-US" sz="2100" dirty="0"/>
              <a:t>, thus micro-blowouts on the cutting edge are avoided and the </a:t>
            </a:r>
            <a:r>
              <a:rPr lang="de-DE" sz="2100" dirty="0" err="1"/>
              <a:t>tool</a:t>
            </a:r>
            <a:r>
              <a:rPr lang="de-DE" sz="2100" dirty="0"/>
              <a:t> </a:t>
            </a:r>
            <a:r>
              <a:rPr lang="de-DE" sz="2100" dirty="0" err="1"/>
              <a:t>service</a:t>
            </a:r>
            <a:r>
              <a:rPr lang="de-DE" sz="2100" dirty="0"/>
              <a:t> </a:t>
            </a:r>
            <a:r>
              <a:rPr lang="de-DE" sz="2100" dirty="0" err="1"/>
              <a:t>life</a:t>
            </a:r>
            <a:r>
              <a:rPr lang="de-DE" sz="2100" dirty="0"/>
              <a:t> </a:t>
            </a:r>
            <a:r>
              <a:rPr lang="de-DE" sz="2100" dirty="0" err="1"/>
              <a:t>result</a:t>
            </a:r>
            <a:r>
              <a:rPr lang="de-DE" sz="2100" dirty="0"/>
              <a:t> </a:t>
            </a:r>
            <a:r>
              <a:rPr lang="en-US" sz="2100" dirty="0"/>
              <a:t>is significantly </a:t>
            </a:r>
            <a:r>
              <a:rPr lang="en-US" dirty="0"/>
              <a:t>increased. </a:t>
            </a:r>
            <a:endParaRPr lang="de-DE" dirty="0"/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Thus, a significantly better surface quality is achieved. In addition, longer projection </a:t>
            </a:r>
            <a:r>
              <a:rPr lang="en-US" dirty="0"/>
              <a:t>lengths of </a:t>
            </a:r>
            <a:r>
              <a:rPr lang="de-DE" dirty="0" err="1"/>
              <a:t>turning</a:t>
            </a:r>
            <a:r>
              <a:rPr lang="de-DE" dirty="0"/>
              <a:t> </a:t>
            </a:r>
            <a:r>
              <a:rPr lang="de-DE" dirty="0" err="1"/>
              <a:t>fixture</a:t>
            </a:r>
            <a:r>
              <a:rPr lang="de-DE" dirty="0"/>
              <a:t> </a:t>
            </a:r>
            <a:r>
              <a:rPr lang="en-US" dirty="0"/>
              <a:t>and boring bars are possible.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11847A-52BF-4910-898D-A2F871FAC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B560FD8-85FB-4DBF-9EF4-BB8ADDEE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491" y="1714173"/>
            <a:ext cx="3154817" cy="20315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80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ED484-B6F2-43EB-8F9F-1D290B8C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</a:t>
            </a:r>
            <a:r>
              <a:rPr lang="en-US" baseline="30000" dirty="0"/>
              <a:t>TURN</a:t>
            </a:r>
            <a:r>
              <a:rPr lang="en-US" dirty="0"/>
              <a:t> Features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517BB-2189-4B44-BBB6-14152BBF61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024339"/>
            <a:ext cx="8673193" cy="3350305"/>
          </a:xfrm>
        </p:spPr>
        <p:txBody>
          <a:bodyPr>
            <a:normAutofit fontScale="25000" lnSpcReduction="20000"/>
          </a:bodyPr>
          <a:lstStyle/>
          <a:p>
            <a:pPr marL="268288" indent="-268288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5600" b="1" dirty="0">
                <a:latin typeface="Calibri" pitchFamily="34" charset="0"/>
              </a:rPr>
              <a:t>Fast presetting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Axial length adjustment screws enable convenient tool presetting.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Set-up times are drastically reduced and machine running time is significantly increased.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Calibri" pitchFamily="34" charset="0"/>
              </a:rPr>
              <a:t>Compact design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Optimal utilization of the machining area of a CNC lathe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Calibri" pitchFamily="34" charset="0"/>
              </a:rPr>
              <a:t>Compatible and universally applicable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</a:t>
            </a:r>
            <a:r>
              <a:rPr lang="en-US" sz="5600" dirty="0" err="1">
                <a:latin typeface="Calibri" pitchFamily="34" charset="0"/>
              </a:rPr>
              <a:t>TENDOturn</a:t>
            </a:r>
            <a:r>
              <a:rPr lang="en-US" sz="5600" dirty="0">
                <a:latin typeface="Calibri" pitchFamily="34" charset="0"/>
              </a:rPr>
              <a:t> can be combined with all common turrets or interfaces, existing equipment/ basic holder can be used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Calibri" pitchFamily="34" charset="0"/>
              </a:rPr>
              <a:t>Easy handling and tool change within seconds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With a hexagonal wrench, the tool is clamped quickly and securely in no time at all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Calibri" pitchFamily="34" charset="0"/>
              </a:rPr>
              <a:t>Flexible clamping range due to intermediate sleeves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Several clamping ranges can be covered by using intermediate sleeves</a:t>
            </a:r>
          </a:p>
          <a:p>
            <a:pPr marL="268288" indent="-268288"/>
            <a:r>
              <a:rPr lang="en-US" sz="5600" dirty="0">
                <a:latin typeface="Calibri" pitchFamily="34" charset="0"/>
              </a:rPr>
              <a:t>	Available for internal coolant supply and peripheral cooling 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0A6924-0C2E-478D-BD1D-BC3116165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8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7AA04-D076-4373-9C64-C94BE9D8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Practical example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E3785C-275C-4C29-A4EA-7266227D80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1678213"/>
          </a:xfrm>
        </p:spPr>
        <p:txBody>
          <a:bodyPr/>
          <a:lstStyle/>
          <a:p>
            <a:pPr algn="ctr"/>
            <a:endParaRPr lang="de-DE" sz="1400" dirty="0">
              <a:latin typeface="Calibri" pitchFamily="34" charset="0"/>
            </a:endParaRPr>
          </a:p>
          <a:p>
            <a:pPr algn="ctr"/>
            <a:r>
              <a:rPr lang="en-US" sz="1400" dirty="0">
                <a:latin typeface="Calibri" pitchFamily="34" charset="0"/>
              </a:rPr>
              <a:t>Making a M24 thread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on SK 50 toolholder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FB666C-3C5E-42A5-8AD4-8D30667AC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9" descr="M:\HILD\TENDOturn\Bilder\Rattermarken_Gewindescheiden_VDI-Halter_Ausschnitt.jpg">
            <a:extLst>
              <a:ext uri="{FF2B5EF4-FFF2-40B4-BE49-F238E27FC236}">
                <a16:creationId xmlns:a16="http://schemas.microsoft.com/office/drawing/2014/main" id="{C46C60A8-6ECF-4B1D-B498-75743C27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43" y="938358"/>
            <a:ext cx="1477655" cy="19711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M:\HILD\TENDOturn\Bilder\Rattermarken_Gewindescheiden_VDI-Einsatz_Ausschnitt.jpg">
            <a:extLst>
              <a:ext uri="{FF2B5EF4-FFF2-40B4-BE49-F238E27FC236}">
                <a16:creationId xmlns:a16="http://schemas.microsoft.com/office/drawing/2014/main" id="{919BC9F9-E405-4FF6-991B-764F3D97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488" y="938357"/>
            <a:ext cx="1477654" cy="19711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9" descr="M:\HILD\TENDOturn\Bilder\TENDO_turn_RGB.jpg">
            <a:extLst>
              <a:ext uri="{FF2B5EF4-FFF2-40B4-BE49-F238E27FC236}">
                <a16:creationId xmlns:a16="http://schemas.microsoft.com/office/drawing/2014/main" id="{B7E33644-12FA-4D81-81AC-78E42D4A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743" y="2418176"/>
            <a:ext cx="3352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4824C3A-4E59-4B12-8794-F4921E2F941B}"/>
              </a:ext>
            </a:extLst>
          </p:cNvPr>
          <p:cNvSpPr txBox="1"/>
          <p:nvPr/>
        </p:nvSpPr>
        <p:spPr>
          <a:xfrm>
            <a:off x="209550" y="2959513"/>
            <a:ext cx="29899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46B"/>
                </a:solidFill>
                <a:latin typeface="Calibri" pitchFamily="34" charset="0"/>
              </a:rPr>
              <a:t>VDI boring bar holder with </a:t>
            </a:r>
          </a:p>
          <a:p>
            <a:r>
              <a:rPr lang="en-US" sz="1400" b="1" dirty="0">
                <a:solidFill>
                  <a:srgbClr val="00446B"/>
                </a:solidFill>
                <a:latin typeface="Calibri" pitchFamily="34" charset="0"/>
              </a:rPr>
              <a:t>a threaded steel.</a:t>
            </a:r>
          </a:p>
          <a:p>
            <a:endParaRPr lang="en-US" sz="1400" b="1" dirty="0">
              <a:solidFill>
                <a:srgbClr val="00446B"/>
              </a:solidFill>
              <a:latin typeface="Calibri" pitchFamily="34" charset="0"/>
            </a:endParaRPr>
          </a:p>
          <a:p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Result:</a:t>
            </a:r>
          </a:p>
          <a:p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- Chatter marks clearly visible</a:t>
            </a:r>
          </a:p>
          <a:p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- </a:t>
            </a:r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Downtime </a:t>
            </a:r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approx. 100 parts</a:t>
            </a:r>
            <a:endParaRPr lang="de-DE" sz="1400" dirty="0">
              <a:solidFill>
                <a:srgbClr val="00446B"/>
              </a:solidFill>
              <a:latin typeface="Calibri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13D949-9A68-4442-9629-3CC8F4D3B46D}"/>
              </a:ext>
            </a:extLst>
          </p:cNvPr>
          <p:cNvSpPr txBox="1"/>
          <p:nvPr/>
        </p:nvSpPr>
        <p:spPr>
          <a:xfrm>
            <a:off x="6511273" y="2959512"/>
            <a:ext cx="24231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46B"/>
                </a:solidFill>
                <a:latin typeface="Calibri" pitchFamily="34" charset="0"/>
              </a:rPr>
              <a:t>SCHUNK DKE </a:t>
            </a:r>
          </a:p>
          <a:p>
            <a:r>
              <a:rPr lang="en-US" sz="1400" b="1" dirty="0">
                <a:solidFill>
                  <a:srgbClr val="00446B"/>
                </a:solidFill>
                <a:latin typeface="Calibri" pitchFamily="34" charset="0"/>
              </a:rPr>
              <a:t>clamp insert</a:t>
            </a:r>
          </a:p>
          <a:p>
            <a:endParaRPr lang="en-US" sz="1400" dirty="0">
              <a:solidFill>
                <a:srgbClr val="00446B"/>
              </a:solidFill>
              <a:latin typeface="Calibri" pitchFamily="34" charset="0"/>
            </a:endParaRPr>
          </a:p>
          <a:p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result:</a:t>
            </a:r>
          </a:p>
          <a:p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- perfect surface</a:t>
            </a:r>
          </a:p>
          <a:p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- </a:t>
            </a:r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Downtime </a:t>
            </a:r>
            <a:r>
              <a:rPr lang="en-US" sz="1400" dirty="0">
                <a:solidFill>
                  <a:srgbClr val="00446B"/>
                </a:solidFill>
                <a:latin typeface="Calibri" pitchFamily="34" charset="0"/>
              </a:rPr>
              <a:t>approx. 180 parts</a:t>
            </a:r>
          </a:p>
        </p:txBody>
      </p:sp>
    </p:spTree>
    <p:extLst>
      <p:ext uri="{BB962C8B-B14F-4D97-AF65-F5344CB8AC3E}">
        <p14:creationId xmlns:p14="http://schemas.microsoft.com/office/powerpoint/2010/main" val="423957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A9DFD-46C9-4BA7-AE02-FEDF3DC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</a:t>
            </a:r>
            <a:r>
              <a:rPr lang="de-DE" dirty="0" err="1"/>
              <a:t>with</a:t>
            </a:r>
            <a:r>
              <a:rPr lang="de-DE" dirty="0"/>
              <a:t> VDI interface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6F622-3711-4C8A-8060-6CFD5F55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0" y="1112838"/>
            <a:ext cx="4302579" cy="3271545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The compact solution for direct mounting in the turret of the lathe, naturally with hydraulic expansion technology from the market leader.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Suitable for internal coolant supply and additionally equipped with axial </a:t>
            </a:r>
            <a:r>
              <a:rPr lang="de-DE" sz="1400" dirty="0" err="1">
                <a:latin typeface="Calibri" pitchFamily="34" charset="0"/>
              </a:rPr>
              <a:t>length</a:t>
            </a:r>
            <a:r>
              <a:rPr lang="de-DE" sz="1400" dirty="0">
                <a:latin typeface="Calibri" pitchFamily="34" charset="0"/>
              </a:rPr>
              <a:t> </a:t>
            </a:r>
            <a:r>
              <a:rPr lang="de-DE" sz="1400" dirty="0" err="1">
                <a:latin typeface="Calibri" pitchFamily="34" charset="0"/>
              </a:rPr>
              <a:t>adjustment</a:t>
            </a:r>
            <a:r>
              <a:rPr lang="de-DE" sz="1400" dirty="0">
                <a:latin typeface="Calibri" pitchFamily="34" charset="0"/>
              </a:rPr>
              <a:t> </a:t>
            </a:r>
            <a:r>
              <a:rPr lang="de-DE" sz="1400" dirty="0" err="1">
                <a:latin typeface="Calibri" pitchFamily="34" charset="0"/>
              </a:rPr>
              <a:t>screw</a:t>
            </a:r>
            <a:r>
              <a:rPr lang="de-DE" sz="1400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for convenient tool presetting outside the machine.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Available with the interfacesVDI-25, VDI-30 or VDI-40.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All commercially available shank types can be clamped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400" dirty="0" err="1">
                <a:latin typeface="Calibri" pitchFamily="34" charset="0"/>
              </a:rPr>
              <a:t>Coolant-proof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9DB76-8189-4027-B5B3-679A61E5C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7" descr="M:\1_Assistenz_VL\Bilder und Filme\Werkzeughalter\3_Rillen-Logo_int.jpg">
            <a:extLst>
              <a:ext uri="{FF2B5EF4-FFF2-40B4-BE49-F238E27FC236}">
                <a16:creationId xmlns:a16="http://schemas.microsoft.com/office/drawing/2014/main" id="{F9DC9B6E-189E-4960-BACA-3E5ADF5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63" y="2992528"/>
            <a:ext cx="1668836" cy="13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M:\Bossert\TENDOturn\TENDOturn\Katalogbilder\VDi Schnittbild.jpg">
            <a:extLst>
              <a:ext uri="{FF2B5EF4-FFF2-40B4-BE49-F238E27FC236}">
                <a16:creationId xmlns:a16="http://schemas.microsoft.com/office/drawing/2014/main" id="{5632BBA7-BC16-4776-B3B5-FC79062A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846087"/>
            <a:ext cx="2892649" cy="219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59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Application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8319" y="3712935"/>
            <a:ext cx="4721937" cy="624114"/>
          </a:xfrm>
        </p:spPr>
        <p:txBody>
          <a:bodyPr>
            <a:normAutofit/>
          </a:bodyPr>
          <a:lstStyle/>
          <a:p>
            <a:pPr algn="ctr"/>
            <a:r>
              <a:rPr lang="de-DE" sz="1400" dirty="0">
                <a:latin typeface="Calibri" pitchFamily="34" charset="0"/>
              </a:rPr>
              <a:t>T</a:t>
            </a:r>
            <a:r>
              <a:rPr lang="en-US" sz="1400" dirty="0" err="1">
                <a:latin typeface="Calibri" pitchFamily="34" charset="0"/>
              </a:rPr>
              <a:t>ENDOturn</a:t>
            </a:r>
            <a:r>
              <a:rPr lang="en-US" sz="1400" dirty="0">
                <a:latin typeface="Calibri" pitchFamily="34" charset="0"/>
              </a:rPr>
              <a:t> VDI 40 Ø20 mm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Drilling application VHM twist drill with cooling channel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7" name="Picture 10" descr="M:\Bossert\TENDOturn\TENDOturn\260106\P1010029.JPG">
            <a:extLst>
              <a:ext uri="{FF2B5EF4-FFF2-40B4-BE49-F238E27FC236}">
                <a16:creationId xmlns:a16="http://schemas.microsoft.com/office/drawing/2014/main" id="{CF1BB0EA-90BE-45DB-84AC-8341E3EB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76" y="1024339"/>
            <a:ext cx="3945424" cy="26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859F193-AC62-45E5-8063-10346065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241" y="832833"/>
            <a:ext cx="1683099" cy="3477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197" y="1328082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81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Customer application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577" y="3712935"/>
            <a:ext cx="3945424" cy="624114"/>
          </a:xfrm>
        </p:spPr>
        <p:txBody>
          <a:bodyPr>
            <a:normAutofit/>
          </a:bodyPr>
          <a:lstStyle/>
          <a:p>
            <a:pPr algn="ctr"/>
            <a:r>
              <a:rPr lang="en-US" sz="1400" dirty="0" err="1">
                <a:latin typeface="Calibri" pitchFamily="34" charset="0"/>
              </a:rPr>
              <a:t>TENDOturn</a:t>
            </a:r>
            <a:r>
              <a:rPr lang="en-US" sz="1400" dirty="0">
                <a:latin typeface="Calibri" pitchFamily="34" charset="0"/>
              </a:rPr>
              <a:t> is used at ZF-</a:t>
            </a:r>
            <a:r>
              <a:rPr lang="en-US" sz="1400" dirty="0" err="1">
                <a:latin typeface="Calibri" pitchFamily="34" charset="0"/>
              </a:rPr>
              <a:t>Lenksysteme</a:t>
            </a:r>
            <a:r>
              <a:rPr lang="en-US" sz="1400" dirty="0">
                <a:latin typeface="Calibri" pitchFamily="34" charset="0"/>
              </a:rPr>
              <a:t> for drilling 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in the field of hard turning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859F193-AC62-45E5-8063-10346065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241" y="832833"/>
            <a:ext cx="1683099" cy="3477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783" y="1246189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8" descr="ZF Bohren.JPG">
            <a:extLst>
              <a:ext uri="{FF2B5EF4-FFF2-40B4-BE49-F238E27FC236}">
                <a16:creationId xmlns:a16="http://schemas.microsoft.com/office/drawing/2014/main" id="{0BCCC918-3B51-4EAC-ACA9-DD16EE997E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77" y="1000125"/>
            <a:ext cx="396922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zf-lenksysteme.de/images/logo.gif">
            <a:hlinkClick r:id="rId5"/>
            <a:extLst>
              <a:ext uri="{FF2B5EF4-FFF2-40B4-BE49-F238E27FC236}">
                <a16:creationId xmlns:a16="http://schemas.microsoft.com/office/drawing/2014/main" id="{459EFF6C-1D4D-4DD5-B8F7-B23A0A7E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9783" y="2571749"/>
            <a:ext cx="1590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729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CH_PPT_VORLAGE_16-9_230112" val="Yc1SrUJ7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664</Words>
  <Application>Microsoft Office PowerPoint</Application>
  <PresentationFormat>Bildschirmpräsentation (16:9)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SCH_PPT_Vorlage_16-9_230112</vt:lpstr>
      <vt:lpstr>PowerPoint-Präsentation</vt:lpstr>
      <vt:lpstr>Product overview</vt:lpstr>
      <vt:lpstr>TENDOTURN</vt:lpstr>
      <vt:lpstr>TENDOTURN optimal vibration damping</vt:lpstr>
      <vt:lpstr>TENDOTURN Features</vt:lpstr>
      <vt:lpstr>TENDOTURN Practical example</vt:lpstr>
      <vt:lpstr>TENDOTURN with VDI interface</vt:lpstr>
      <vt:lpstr>TENDOTURN Application VDI 40</vt:lpstr>
      <vt:lpstr>TENDOTURN Customer application VDI 40</vt:lpstr>
      <vt:lpstr>TENDOTURN Customer application VDI 40</vt:lpstr>
      <vt:lpstr>TENDOTURN Lathes Clamping Insert DKE</vt:lpstr>
      <vt:lpstr>TENDOTURN Application VDI 40</vt:lpstr>
      <vt:lpstr>TENDOTURN Double Clamping Insert DSE</vt:lpstr>
      <vt:lpstr>TENDOTURN Application DSE</vt:lpstr>
      <vt:lpstr>TENDOTURN  Application DSE</vt:lpstr>
      <vt:lpstr>TENDOTURN   DSE</vt:lpstr>
      <vt:lpstr>TENDOTURN Aligning device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170</cp:revision>
  <cp:lastPrinted>2014-06-25T16:59:27Z</cp:lastPrinted>
  <dcterms:created xsi:type="dcterms:W3CDTF">2012-06-26T15:13:48Z</dcterms:created>
  <dcterms:modified xsi:type="dcterms:W3CDTF">2021-05-05T12:49:21Z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