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99" r:id="rId2"/>
    <p:sldId id="421" r:id="rId3"/>
    <p:sldId id="413" r:id="rId4"/>
    <p:sldId id="423" r:id="rId5"/>
    <p:sldId id="427" r:id="rId6"/>
    <p:sldId id="428" r:id="rId7"/>
    <p:sldId id="429" r:id="rId8"/>
    <p:sldId id="435" r:id="rId9"/>
    <p:sldId id="436" r:id="rId10"/>
    <p:sldId id="430" r:id="rId11"/>
    <p:sldId id="437" r:id="rId12"/>
    <p:sldId id="438" r:id="rId13"/>
    <p:sldId id="439" r:id="rId14"/>
    <p:sldId id="441" r:id="rId15"/>
    <p:sldId id="440" r:id="rId16"/>
    <p:sldId id="442" r:id="rId17"/>
    <p:sldId id="443" r:id="rId18"/>
    <p:sldId id="425" r:id="rId19"/>
  </p:sldIdLst>
  <p:sldSz cx="9144000" cy="5143500" type="screen16x9"/>
  <p:notesSz cx="6797675" cy="9926638"/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59" userDrawn="1">
          <p15:clr>
            <a:srgbClr val="A4A3A4"/>
          </p15:clr>
        </p15:guide>
        <p15:guide id="2" orient="horz" pos="373" userDrawn="1">
          <p15:clr>
            <a:srgbClr val="A4A3A4"/>
          </p15:clr>
        </p15:guide>
        <p15:guide id="3" orient="horz" pos="590">
          <p15:clr>
            <a:srgbClr val="A4A3A4"/>
          </p15:clr>
        </p15:guide>
        <p15:guide id="4" pos="5465" userDrawn="1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12" userDrawn="1">
          <p15:clr>
            <a:srgbClr val="A4A3A4"/>
          </p15:clr>
        </p15:guide>
        <p15:guide id="7" pos="1610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3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46B"/>
    <a:srgbClr val="17385F"/>
    <a:srgbClr val="003D6A"/>
    <a:srgbClr val="74EFFC"/>
    <a:srgbClr val="009E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1" autoAdjust="0"/>
    <p:restoredTop sz="94591" autoAdjust="0"/>
  </p:normalViewPr>
  <p:slideViewPr>
    <p:cSldViewPr snapToGrid="0" snapToObjects="1">
      <p:cViewPr varScale="1">
        <p:scale>
          <a:sx n="143" d="100"/>
          <a:sy n="143" d="100"/>
        </p:scale>
        <p:origin x="306" y="108"/>
      </p:cViewPr>
      <p:guideLst>
        <p:guide orient="horz" pos="2459"/>
        <p:guide orient="horz" pos="373"/>
        <p:guide orient="horz" pos="590"/>
        <p:guide pos="5465"/>
        <p:guide pos="204"/>
        <p:guide pos="2812"/>
        <p:guide pos="1610"/>
        <p:guide pos="288"/>
        <p:guide pos="93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emea.ads.local\SCHUNK\DEPT\DEMGE\Vertrieb_Leitung\Strategische%20Vertriebsentwicklung\Aktuelle_Schulungsprojekte\Einsparpotential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Neu!$B$8</c:f>
              <c:strCache>
                <c:ptCount val="1"/>
                <c:pt idx="0">
                  <c:v>Rüstkosten mit VERO-S [€]</c:v>
                </c:pt>
              </c:strCache>
            </c:strRef>
          </c:tx>
          <c:spPr>
            <a:ln w="28575" cap="rnd">
              <a:solidFill>
                <a:srgbClr val="009EE3"/>
              </a:solidFill>
              <a:round/>
            </a:ln>
            <a:effectLst/>
          </c:spPr>
          <c:marker>
            <c:symbol val="x"/>
            <c:size val="5"/>
            <c:spPr>
              <a:solidFill>
                <a:srgbClr val="009EE3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Neu!$C$8:$F$8</c:f>
              <c:numCache>
                <c:formatCode>General</c:formatCode>
                <c:ptCount val="4"/>
                <c:pt idx="0">
                  <c:v>250</c:v>
                </c:pt>
                <c:pt idx="1">
                  <c:v>500</c:v>
                </c:pt>
                <c:pt idx="2">
                  <c:v>750</c:v>
                </c:pt>
                <c:pt idx="3">
                  <c:v>1000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71A-470E-989A-2D73423EA7C5}"/>
            </c:ext>
          </c:extLst>
        </c:ser>
        <c:ser>
          <c:idx val="1"/>
          <c:order val="1"/>
          <c:tx>
            <c:strRef>
              <c:f>Neu!$B$9</c:f>
              <c:strCache>
                <c:ptCount val="1"/>
                <c:pt idx="0">
                  <c:v>Rüstkosten ohne VERO-S [€]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x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Neu!$C$9:$F$9</c:f>
              <c:numCache>
                <c:formatCode>General</c:formatCode>
                <c:ptCount val="4"/>
                <c:pt idx="0">
                  <c:v>1250</c:v>
                </c:pt>
                <c:pt idx="1">
                  <c:v>2500</c:v>
                </c:pt>
                <c:pt idx="2">
                  <c:v>3750</c:v>
                </c:pt>
                <c:pt idx="3">
                  <c:v>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71A-470E-989A-2D73423EA7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8460904"/>
        <c:axId val="378461296"/>
      </c:lineChart>
      <c:catAx>
        <c:axId val="3784609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378461296"/>
        <c:crosses val="autoZero"/>
        <c:auto val="1"/>
        <c:lblAlgn val="ctr"/>
        <c:lblOffset val="100"/>
        <c:noMultiLvlLbl val="0"/>
      </c:catAx>
      <c:valAx>
        <c:axId val="378461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3784609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25.05.2021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25.05.2021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E218C4-41A8-684B-AF4F-B9D499E35F6B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1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6992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1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seite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896" y="1366745"/>
            <a:ext cx="3168000" cy="3777126"/>
          </a:xfrm>
          <a:prstGeom prst="rect">
            <a:avLst/>
          </a:prstGeom>
        </p:spPr>
      </p:pic>
      <p:pic>
        <p:nvPicPr>
          <p:cNvPr id="50" name="Grafik 49" hidden="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" y="0"/>
            <a:ext cx="9136605" cy="5143500"/>
          </a:xfrm>
          <a:prstGeom prst="rect">
            <a:avLst/>
          </a:prstGeom>
        </p:spPr>
      </p:pic>
      <p:pic>
        <p:nvPicPr>
          <p:cNvPr id="80" name="Grafik 79" hidden="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" y="280792"/>
            <a:ext cx="9143245" cy="902133"/>
          </a:xfrm>
          <a:prstGeom prst="rect">
            <a:avLst/>
          </a:prstGeom>
        </p:spPr>
      </p:pic>
      <p:sp>
        <p:nvSpPr>
          <p:cNvPr id="9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4" name="Grafik 3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52" y="3866334"/>
            <a:ext cx="823655" cy="915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356" y="3500370"/>
            <a:ext cx="825689" cy="1333285"/>
          </a:xfrm>
          <a:prstGeom prst="rect">
            <a:avLst/>
          </a:prstGeom>
        </p:spPr>
      </p:pic>
      <p:grpSp>
        <p:nvGrpSpPr>
          <p:cNvPr id="57" name="Gruppieren 56"/>
          <p:cNvGrpSpPr/>
          <p:nvPr userDrawn="1"/>
        </p:nvGrpSpPr>
        <p:grpSpPr>
          <a:xfrm>
            <a:off x="0" y="187341"/>
            <a:ext cx="9144000" cy="1055687"/>
            <a:chOff x="3175" y="4087813"/>
            <a:chExt cx="9144000" cy="1055687"/>
          </a:xfrm>
        </p:grpSpPr>
        <p:sp>
          <p:nvSpPr>
            <p:cNvPr id="60" name="AutoShape 3"/>
            <p:cNvSpPr>
              <a:spLocks noChangeAspect="1" noChangeArrowheads="1" noTextEdit="1"/>
            </p:cNvSpPr>
            <p:nvPr/>
          </p:nvSpPr>
          <p:spPr bwMode="auto">
            <a:xfrm>
              <a:off x="3175" y="4087813"/>
              <a:ext cx="9144000" cy="1055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pic>
          <p:nvPicPr>
            <p:cNvPr id="59" name="Grafik 5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96546" y="4626382"/>
              <a:ext cx="1346200" cy="89566"/>
            </a:xfrm>
            <a:prstGeom prst="rect">
              <a:avLst/>
            </a:prstGeom>
          </p:spPr>
        </p:pic>
      </p:grpSp>
      <p:pic>
        <p:nvPicPr>
          <p:cNvPr id="74" name="Bild 4"/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-3697" y="187341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40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Titel, Verfasser, Datum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5143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69926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55" r:id="rId5"/>
    <p:sldLayoutId id="2147483660" r:id="rId6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10.png"/><Relationship Id="rId5" Type="http://schemas.openxmlformats.org/officeDocument/2006/relationships/image" Target="../media/image7.emf"/><Relationship Id="rId4" Type="http://schemas.openxmlformats.org/officeDocument/2006/relationships/image" Target="../media/image9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jpg"/><Relationship Id="rId3" Type="http://schemas.openxmlformats.org/officeDocument/2006/relationships/image" Target="../media/image12.jpeg"/><Relationship Id="rId7" Type="http://schemas.openxmlformats.org/officeDocument/2006/relationships/image" Target="../media/image16.jpg"/><Relationship Id="rId12" Type="http://schemas.openxmlformats.org/officeDocument/2006/relationships/image" Target="../media/image21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9.jp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0.jpeg"/><Relationship Id="rId5" Type="http://schemas.microsoft.com/office/2007/relationships/hdphoto" Target="../media/hdphoto1.wdp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7" Type="http://schemas.openxmlformats.org/officeDocument/2006/relationships/image" Target="../media/image48.pn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g"/><Relationship Id="rId3" Type="http://schemas.openxmlformats.org/officeDocument/2006/relationships/image" Target="../media/image53.jpg"/><Relationship Id="rId7" Type="http://schemas.openxmlformats.org/officeDocument/2006/relationships/image" Target="../media/image57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6.jpg"/><Relationship Id="rId5" Type="http://schemas.openxmlformats.org/officeDocument/2006/relationships/image" Target="../media/image55.jpg"/><Relationship Id="rId4" Type="http://schemas.openxmlformats.org/officeDocument/2006/relationships/image" Target="../media/image54.jpg"/><Relationship Id="rId9" Type="http://schemas.openxmlformats.org/officeDocument/2006/relationships/image" Target="../media/image59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Haushaltsgerät, Computer, Frau, Laptop enthält.&#10;&#10;Automatisch generierte Beschreibung">
            <a:extLst>
              <a:ext uri="{FF2B5EF4-FFF2-40B4-BE49-F238E27FC236}">
                <a16:creationId xmlns:a16="http://schemas.microsoft.com/office/drawing/2014/main" id="{80D225CB-F252-4FB9-A51D-957862A031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4428744"/>
          </a:xfrm>
          <a:prstGeom prst="rect">
            <a:avLst/>
          </a:prstGeom>
        </p:spPr>
      </p:pic>
      <p:sp>
        <p:nvSpPr>
          <p:cNvPr id="50" name="Rechteck 49"/>
          <p:cNvSpPr/>
          <p:nvPr/>
        </p:nvSpPr>
        <p:spPr>
          <a:xfrm>
            <a:off x="0" y="3346073"/>
            <a:ext cx="9144000" cy="1081147"/>
          </a:xfrm>
          <a:prstGeom prst="rect">
            <a:avLst/>
          </a:prstGeom>
          <a:solidFill>
            <a:srgbClr val="003D6A">
              <a:alpha val="6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9" name="Titel 1"/>
          <p:cNvSpPr txBox="1">
            <a:spLocks/>
          </p:cNvSpPr>
          <p:nvPr/>
        </p:nvSpPr>
        <p:spPr>
          <a:xfrm>
            <a:off x="230149" y="3441577"/>
            <a:ext cx="8858637" cy="839334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VERO-S WDM-5X</a:t>
            </a:r>
          </a:p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Das manuelle Spannsystem für die Werkstück-Direktspannung</a:t>
            </a:r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2"/>
            <a:ext cx="1346200" cy="89566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6"/>
          <a:srcRect l="38113" b="2500"/>
          <a:stretch/>
        </p:blipFill>
        <p:spPr>
          <a:xfrm>
            <a:off x="471268" y="4714856"/>
            <a:ext cx="207512" cy="222904"/>
          </a:xfrm>
          <a:prstGeom prst="rect">
            <a:avLst/>
          </a:prstGeom>
        </p:spPr>
      </p:pic>
      <p:pic>
        <p:nvPicPr>
          <p:cNvPr id="7" name="Bild 4">
            <a:extLst>
              <a:ext uri="{FF2B5EF4-FFF2-40B4-BE49-F238E27FC236}">
                <a16:creationId xmlns:a16="http://schemas.microsoft.com/office/drawing/2014/main" id="{FF2BE00B-75A5-427F-855A-AFBD37CAD0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92152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C8C2744F-A820-4409-A4AD-27F64B6D9D9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3979158"/>
            <a:ext cx="3086100" cy="274637"/>
          </a:xfrm>
        </p:spPr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B54D781B-960E-4A9F-9056-404110BFF2A3}"/>
              </a:ext>
            </a:extLst>
          </p:cNvPr>
          <p:cNvSpPr txBox="1"/>
          <p:nvPr/>
        </p:nvSpPr>
        <p:spPr>
          <a:xfrm>
            <a:off x="209550" y="40541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 </a:t>
            </a:r>
          </a:p>
        </p:txBody>
      </p:sp>
      <p:pic>
        <p:nvPicPr>
          <p:cNvPr id="61" name="Grafik 2">
            <a:extLst>
              <a:ext uri="{FF2B5EF4-FFF2-40B4-BE49-F238E27FC236}">
                <a16:creationId xmlns:a16="http://schemas.microsoft.com/office/drawing/2014/main" id="{EBAD150C-DFE9-411E-9E5C-B3B135F821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26" y="1726981"/>
            <a:ext cx="714960" cy="7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Rechteck 3">
            <a:extLst>
              <a:ext uri="{FF2B5EF4-FFF2-40B4-BE49-F238E27FC236}">
                <a16:creationId xmlns:a16="http://schemas.microsoft.com/office/drawing/2014/main" id="{FB930005-E4B1-4AAB-9549-F7E14CABBD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515" y="2527145"/>
            <a:ext cx="117472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Spannbacken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63" name="Grafik 4">
            <a:extLst>
              <a:ext uri="{FF2B5EF4-FFF2-40B4-BE49-F238E27FC236}">
                <a16:creationId xmlns:a16="http://schemas.microsoft.com/office/drawing/2014/main" id="{8A5A5DC9-A6D9-4AEB-9A95-6CB208E4D0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611" y="1738479"/>
            <a:ext cx="681830" cy="631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Grafik 6">
            <a:extLst>
              <a:ext uri="{FF2B5EF4-FFF2-40B4-BE49-F238E27FC236}">
                <a16:creationId xmlns:a16="http://schemas.microsoft.com/office/drawing/2014/main" id="{19232A1C-ECB0-4907-A322-19A5F10049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734" y="1641989"/>
            <a:ext cx="283865" cy="81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Rechteck 51">
            <a:extLst>
              <a:ext uri="{FF2B5EF4-FFF2-40B4-BE49-F238E27FC236}">
                <a16:creationId xmlns:a16="http://schemas.microsoft.com/office/drawing/2014/main" id="{4A5BF7AE-E46E-4664-9FCD-F97E52C419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381" y="2419423"/>
            <a:ext cx="13546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Werkzeughalter</a:t>
            </a:r>
          </a:p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Systeme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66" name="Rechteck 53">
            <a:extLst>
              <a:ext uri="{FF2B5EF4-FFF2-40B4-BE49-F238E27FC236}">
                <a16:creationId xmlns:a16="http://schemas.microsoft.com/office/drawing/2014/main" id="{807D63E0-38A5-4280-845C-BA03BDF15E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9084" y="2419423"/>
            <a:ext cx="16900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Hydro-</a:t>
            </a:r>
          </a:p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Dehnspanntechnik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67" name="Grafik 8">
            <a:extLst>
              <a:ext uri="{FF2B5EF4-FFF2-40B4-BE49-F238E27FC236}">
                <a16:creationId xmlns:a16="http://schemas.microsoft.com/office/drawing/2014/main" id="{FF9ED918-D79F-4394-9BEE-EF63709357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406" y="1772234"/>
            <a:ext cx="947227" cy="563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Rechteck 67">
            <a:extLst>
              <a:ext uri="{FF2B5EF4-FFF2-40B4-BE49-F238E27FC236}">
                <a16:creationId xmlns:a16="http://schemas.microsoft.com/office/drawing/2014/main" id="{CDF8918A-783E-400F-AE19-BE799E2A6443}"/>
              </a:ext>
            </a:extLst>
          </p:cNvPr>
          <p:cNvSpPr/>
          <p:nvPr/>
        </p:nvSpPr>
        <p:spPr>
          <a:xfrm>
            <a:off x="3845466" y="2419423"/>
            <a:ext cx="1255473" cy="523220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Stationäre</a:t>
            </a:r>
          </a:p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Spannsysteme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69" name="Rechteck 51">
            <a:extLst>
              <a:ext uri="{FF2B5EF4-FFF2-40B4-BE49-F238E27FC236}">
                <a16:creationId xmlns:a16="http://schemas.microsoft.com/office/drawing/2014/main" id="{5152868C-9514-4AC6-A329-E1ED104645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6065" y="2527145"/>
            <a:ext cx="9989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Drehfutter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70" name="Grafik 69">
            <a:extLst>
              <a:ext uri="{FF2B5EF4-FFF2-40B4-BE49-F238E27FC236}">
                <a16:creationId xmlns:a16="http://schemas.microsoft.com/office/drawing/2014/main" id="{09573D71-C32F-452A-98A5-FA956D7978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60474" y="1673145"/>
            <a:ext cx="739476" cy="744290"/>
          </a:xfrm>
          <a:prstGeom prst="rect">
            <a:avLst/>
          </a:prstGeom>
          <a:ln>
            <a:noFill/>
          </a:ln>
        </p:spPr>
      </p:pic>
      <p:sp>
        <p:nvSpPr>
          <p:cNvPr id="71" name="Rechteck 51">
            <a:extLst>
              <a:ext uri="{FF2B5EF4-FFF2-40B4-BE49-F238E27FC236}">
                <a16:creationId xmlns:a16="http://schemas.microsoft.com/office/drawing/2014/main" id="{30930AF0-DEA8-4F9D-B369-81599F1F56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6242" y="884556"/>
            <a:ext cx="130366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B0F0"/>
                </a:solidFill>
                <a:latin typeface="+mj-lt"/>
              </a:rPr>
              <a:t>Spanntechnik</a:t>
            </a:r>
            <a:endParaRPr lang="de-DE" altLang="de-DE" sz="1400" dirty="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72" name="Rechteck 51">
            <a:extLst>
              <a:ext uri="{FF2B5EF4-FFF2-40B4-BE49-F238E27FC236}">
                <a16:creationId xmlns:a16="http://schemas.microsoft.com/office/drawing/2014/main" id="{B4781216-BE81-46B4-A205-5E11859232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985" y="884556"/>
            <a:ext cx="138903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Greifsysteme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73" name="Rechteck 72">
            <a:extLst>
              <a:ext uri="{FF2B5EF4-FFF2-40B4-BE49-F238E27FC236}">
                <a16:creationId xmlns:a16="http://schemas.microsoft.com/office/drawing/2014/main" id="{36A72D2B-D2BD-4EC9-95F3-F1383AF6D334}"/>
              </a:ext>
            </a:extLst>
          </p:cNvPr>
          <p:cNvSpPr/>
          <p:nvPr/>
        </p:nvSpPr>
        <p:spPr>
          <a:xfrm>
            <a:off x="375960" y="1560126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4" name="Rechteck 73">
            <a:extLst>
              <a:ext uri="{FF2B5EF4-FFF2-40B4-BE49-F238E27FC236}">
                <a16:creationId xmlns:a16="http://schemas.microsoft.com/office/drawing/2014/main" id="{AC8C2935-E680-45E7-B7C3-C72228ADD4FC}"/>
              </a:ext>
            </a:extLst>
          </p:cNvPr>
          <p:cNvSpPr/>
          <p:nvPr/>
        </p:nvSpPr>
        <p:spPr>
          <a:xfrm>
            <a:off x="2164660" y="1552107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5" name="Rechteck 74">
            <a:extLst>
              <a:ext uri="{FF2B5EF4-FFF2-40B4-BE49-F238E27FC236}">
                <a16:creationId xmlns:a16="http://schemas.microsoft.com/office/drawing/2014/main" id="{6F08C1FF-1A19-4A3C-ADB7-7347528BE4C2}"/>
              </a:ext>
            </a:extLst>
          </p:cNvPr>
          <p:cNvSpPr/>
          <p:nvPr/>
        </p:nvSpPr>
        <p:spPr>
          <a:xfrm>
            <a:off x="3953360" y="1528044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6" name="Rechteck 75">
            <a:extLst>
              <a:ext uri="{FF2B5EF4-FFF2-40B4-BE49-F238E27FC236}">
                <a16:creationId xmlns:a16="http://schemas.microsoft.com/office/drawing/2014/main" id="{DA621A45-EC0F-4FDE-92DD-AAB3EEA1C0E1}"/>
              </a:ext>
            </a:extLst>
          </p:cNvPr>
          <p:cNvSpPr/>
          <p:nvPr/>
        </p:nvSpPr>
        <p:spPr>
          <a:xfrm>
            <a:off x="5742060" y="1544086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7" name="Rechteck 76">
            <a:extLst>
              <a:ext uri="{FF2B5EF4-FFF2-40B4-BE49-F238E27FC236}">
                <a16:creationId xmlns:a16="http://schemas.microsoft.com/office/drawing/2014/main" id="{470A0FCE-73DB-4442-9D48-33DB3CBBC54E}"/>
              </a:ext>
            </a:extLst>
          </p:cNvPr>
          <p:cNvSpPr/>
          <p:nvPr/>
        </p:nvSpPr>
        <p:spPr>
          <a:xfrm>
            <a:off x="7530759" y="1536065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cxnSp>
        <p:nvCxnSpPr>
          <p:cNvPr id="78" name="Gerader Verbinder 77">
            <a:extLst>
              <a:ext uri="{FF2B5EF4-FFF2-40B4-BE49-F238E27FC236}">
                <a16:creationId xmlns:a16="http://schemas.microsoft.com/office/drawing/2014/main" id="{7CD45492-2F28-4512-B63E-6D8D7506C9DE}"/>
              </a:ext>
            </a:extLst>
          </p:cNvPr>
          <p:cNvCxnSpPr/>
          <p:nvPr/>
        </p:nvCxnSpPr>
        <p:spPr>
          <a:xfrm>
            <a:off x="877354" y="139358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Gerader Verbinder 78">
            <a:extLst>
              <a:ext uri="{FF2B5EF4-FFF2-40B4-BE49-F238E27FC236}">
                <a16:creationId xmlns:a16="http://schemas.microsoft.com/office/drawing/2014/main" id="{38210588-3790-4487-8039-D1DA49A3694A}"/>
              </a:ext>
            </a:extLst>
          </p:cNvPr>
          <p:cNvCxnSpPr/>
          <p:nvPr/>
        </p:nvCxnSpPr>
        <p:spPr>
          <a:xfrm>
            <a:off x="8040771" y="1392113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Gerader Verbinder 79">
            <a:extLst>
              <a:ext uri="{FF2B5EF4-FFF2-40B4-BE49-F238E27FC236}">
                <a16:creationId xmlns:a16="http://schemas.microsoft.com/office/drawing/2014/main" id="{44190E75-4F2E-4B0E-86FA-A7630AFFD949}"/>
              </a:ext>
            </a:extLst>
          </p:cNvPr>
          <p:cNvCxnSpPr/>
          <p:nvPr/>
        </p:nvCxnSpPr>
        <p:spPr>
          <a:xfrm>
            <a:off x="6243544" y="1385962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Gerader Verbinder 80">
            <a:extLst>
              <a:ext uri="{FF2B5EF4-FFF2-40B4-BE49-F238E27FC236}">
                <a16:creationId xmlns:a16="http://schemas.microsoft.com/office/drawing/2014/main" id="{DFB82647-74FB-4425-BBBA-B2B40E7779F8}"/>
              </a:ext>
            </a:extLst>
          </p:cNvPr>
          <p:cNvCxnSpPr/>
          <p:nvPr/>
        </p:nvCxnSpPr>
        <p:spPr>
          <a:xfrm>
            <a:off x="4458498" y="1133434"/>
            <a:ext cx="0" cy="396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Gerader Verbinder 81">
            <a:extLst>
              <a:ext uri="{FF2B5EF4-FFF2-40B4-BE49-F238E27FC236}">
                <a16:creationId xmlns:a16="http://schemas.microsoft.com/office/drawing/2014/main" id="{C46BF45F-A9B4-4C8C-92ED-AA9475EE2636}"/>
              </a:ext>
            </a:extLst>
          </p:cNvPr>
          <p:cNvCxnSpPr/>
          <p:nvPr/>
        </p:nvCxnSpPr>
        <p:spPr>
          <a:xfrm>
            <a:off x="2664478" y="1397990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" name="Gerader Verbinder 82">
            <a:extLst>
              <a:ext uri="{FF2B5EF4-FFF2-40B4-BE49-F238E27FC236}">
                <a16:creationId xmlns:a16="http://schemas.microsoft.com/office/drawing/2014/main" id="{DB572353-E3AA-42CB-99C6-B1204C37E965}"/>
              </a:ext>
            </a:extLst>
          </p:cNvPr>
          <p:cNvCxnSpPr/>
          <p:nvPr/>
        </p:nvCxnSpPr>
        <p:spPr>
          <a:xfrm>
            <a:off x="875915" y="1386312"/>
            <a:ext cx="716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Gerader Verbinder 83">
            <a:extLst>
              <a:ext uri="{FF2B5EF4-FFF2-40B4-BE49-F238E27FC236}">
                <a16:creationId xmlns:a16="http://schemas.microsoft.com/office/drawing/2014/main" id="{25870B79-7BFE-4189-8DAB-95FEDFF5BEC1}"/>
              </a:ext>
            </a:extLst>
          </p:cNvPr>
          <p:cNvCxnSpPr/>
          <p:nvPr/>
        </p:nvCxnSpPr>
        <p:spPr>
          <a:xfrm>
            <a:off x="2799467" y="491254"/>
            <a:ext cx="0" cy="248887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Gerader Verbinder 84">
            <a:extLst>
              <a:ext uri="{FF2B5EF4-FFF2-40B4-BE49-F238E27FC236}">
                <a16:creationId xmlns:a16="http://schemas.microsoft.com/office/drawing/2014/main" id="{61321375-87CB-4C68-9227-C920F5222441}"/>
              </a:ext>
            </a:extLst>
          </p:cNvPr>
          <p:cNvCxnSpPr/>
          <p:nvPr/>
        </p:nvCxnSpPr>
        <p:spPr>
          <a:xfrm>
            <a:off x="1439969" y="743734"/>
            <a:ext cx="302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6" name="Gerader Verbinder 85">
            <a:extLst>
              <a:ext uri="{FF2B5EF4-FFF2-40B4-BE49-F238E27FC236}">
                <a16:creationId xmlns:a16="http://schemas.microsoft.com/office/drawing/2014/main" id="{8004A407-3C58-4E46-9AA5-AF8F7D00DDBE}"/>
              </a:ext>
            </a:extLst>
          </p:cNvPr>
          <p:cNvCxnSpPr/>
          <p:nvPr/>
        </p:nvCxnSpPr>
        <p:spPr>
          <a:xfrm>
            <a:off x="1443044" y="745508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Gerader Verbinder 86">
            <a:extLst>
              <a:ext uri="{FF2B5EF4-FFF2-40B4-BE49-F238E27FC236}">
                <a16:creationId xmlns:a16="http://schemas.microsoft.com/office/drawing/2014/main" id="{AB2C483E-0C92-481C-8A16-26C9B02B5575}"/>
              </a:ext>
            </a:extLst>
          </p:cNvPr>
          <p:cNvCxnSpPr/>
          <p:nvPr/>
        </p:nvCxnSpPr>
        <p:spPr>
          <a:xfrm>
            <a:off x="4464743" y="746027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8" name="Grafik 87">
            <a:extLst>
              <a:ext uri="{FF2B5EF4-FFF2-40B4-BE49-F238E27FC236}">
                <a16:creationId xmlns:a16="http://schemas.microsoft.com/office/drawing/2014/main" id="{F4AAF57E-77D5-4212-B5A4-121EA28C6E1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651" y="93503"/>
            <a:ext cx="1797050" cy="489727"/>
          </a:xfrm>
          <a:prstGeom prst="rect">
            <a:avLst/>
          </a:prstGeom>
        </p:spPr>
      </p:pic>
      <p:pic>
        <p:nvPicPr>
          <p:cNvPr id="89" name="Grafik 10">
            <a:extLst>
              <a:ext uri="{FF2B5EF4-FFF2-40B4-BE49-F238E27FC236}">
                <a16:creationId xmlns:a16="http://schemas.microsoft.com/office/drawing/2014/main" id="{553C8471-B018-49DE-8494-25718905E64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671" y="3352028"/>
            <a:ext cx="818667" cy="592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Grafik 11">
            <a:extLst>
              <a:ext uri="{FF2B5EF4-FFF2-40B4-BE49-F238E27FC236}">
                <a16:creationId xmlns:a16="http://schemas.microsoft.com/office/drawing/2014/main" id="{BE1BCA27-B0CB-4A6B-B66C-8D94C3DA34C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01" y="3333137"/>
            <a:ext cx="764612" cy="57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Grafik 12">
            <a:extLst>
              <a:ext uri="{FF2B5EF4-FFF2-40B4-BE49-F238E27FC236}">
                <a16:creationId xmlns:a16="http://schemas.microsoft.com/office/drawing/2014/main" id="{71027B04-32E6-4BF3-BD01-A323F28E414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583" y="3254187"/>
            <a:ext cx="597767" cy="677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Grafik 13">
            <a:extLst>
              <a:ext uri="{FF2B5EF4-FFF2-40B4-BE49-F238E27FC236}">
                <a16:creationId xmlns:a16="http://schemas.microsoft.com/office/drawing/2014/main" id="{8876ACB6-BF54-42F4-B483-A4E6417F989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834" y="3358113"/>
            <a:ext cx="862741" cy="503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Grafik 15">
            <a:extLst>
              <a:ext uri="{FF2B5EF4-FFF2-40B4-BE49-F238E27FC236}">
                <a16:creationId xmlns:a16="http://schemas.microsoft.com/office/drawing/2014/main" id="{5690FA00-71F7-4D9B-B685-ABB8125E4F8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992" y="3366187"/>
            <a:ext cx="924416" cy="37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4" name="Rechteck 93">
            <a:extLst>
              <a:ext uri="{FF2B5EF4-FFF2-40B4-BE49-F238E27FC236}">
                <a16:creationId xmlns:a16="http://schemas.microsoft.com/office/drawing/2014/main" id="{AC29F63E-8832-42DC-90F9-4652D38FD9B1}"/>
              </a:ext>
            </a:extLst>
          </p:cNvPr>
          <p:cNvSpPr/>
          <p:nvPr/>
        </p:nvSpPr>
        <p:spPr>
          <a:xfrm>
            <a:off x="1794241" y="3130980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5" name="Rechteck 94">
            <a:extLst>
              <a:ext uri="{FF2B5EF4-FFF2-40B4-BE49-F238E27FC236}">
                <a16:creationId xmlns:a16="http://schemas.microsoft.com/office/drawing/2014/main" id="{EBD17BCA-0FB5-4AAB-A329-0AEF4052CC08}"/>
              </a:ext>
            </a:extLst>
          </p:cNvPr>
          <p:cNvSpPr/>
          <p:nvPr/>
        </p:nvSpPr>
        <p:spPr>
          <a:xfrm>
            <a:off x="3224145" y="3125374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6" name="Rechteck 95">
            <a:extLst>
              <a:ext uri="{FF2B5EF4-FFF2-40B4-BE49-F238E27FC236}">
                <a16:creationId xmlns:a16="http://schemas.microsoft.com/office/drawing/2014/main" id="{C91ABF41-A2F8-4D2C-B6C5-939D5C21958F}"/>
              </a:ext>
            </a:extLst>
          </p:cNvPr>
          <p:cNvSpPr/>
          <p:nvPr/>
        </p:nvSpPr>
        <p:spPr>
          <a:xfrm>
            <a:off x="4654049" y="3129112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7" name="Rechteck 96">
            <a:extLst>
              <a:ext uri="{FF2B5EF4-FFF2-40B4-BE49-F238E27FC236}">
                <a16:creationId xmlns:a16="http://schemas.microsoft.com/office/drawing/2014/main" id="{9F9C413C-BCDE-4250-ADAB-9941F2E38903}"/>
              </a:ext>
            </a:extLst>
          </p:cNvPr>
          <p:cNvSpPr/>
          <p:nvPr/>
        </p:nvSpPr>
        <p:spPr>
          <a:xfrm>
            <a:off x="6083953" y="312724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8" name="Rechteck 97">
            <a:extLst>
              <a:ext uri="{FF2B5EF4-FFF2-40B4-BE49-F238E27FC236}">
                <a16:creationId xmlns:a16="http://schemas.microsoft.com/office/drawing/2014/main" id="{82C5CF37-A447-43A2-A2A1-447A2DFD0B0E}"/>
              </a:ext>
            </a:extLst>
          </p:cNvPr>
          <p:cNvSpPr/>
          <p:nvPr/>
        </p:nvSpPr>
        <p:spPr>
          <a:xfrm>
            <a:off x="7513856" y="3121636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99" name="Rechteck 98">
            <a:extLst>
              <a:ext uri="{FF2B5EF4-FFF2-40B4-BE49-F238E27FC236}">
                <a16:creationId xmlns:a16="http://schemas.microsoft.com/office/drawing/2014/main" id="{E68D169C-A4A4-4180-8146-E1736C31D3F9}"/>
              </a:ext>
            </a:extLst>
          </p:cNvPr>
          <p:cNvSpPr/>
          <p:nvPr/>
        </p:nvSpPr>
        <p:spPr>
          <a:xfrm>
            <a:off x="364337" y="3123505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cxnSp>
        <p:nvCxnSpPr>
          <p:cNvPr id="100" name="Gerader Verbinder 99">
            <a:extLst>
              <a:ext uri="{FF2B5EF4-FFF2-40B4-BE49-F238E27FC236}">
                <a16:creationId xmlns:a16="http://schemas.microsoft.com/office/drawing/2014/main" id="{3F6E0A6C-DE6F-4E42-8B6C-2813196BA1F7}"/>
              </a:ext>
            </a:extLst>
          </p:cNvPr>
          <p:cNvCxnSpPr/>
          <p:nvPr/>
        </p:nvCxnSpPr>
        <p:spPr>
          <a:xfrm>
            <a:off x="871387" y="2966947"/>
            <a:ext cx="7146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Gerader Verbinder 100">
            <a:extLst>
              <a:ext uri="{FF2B5EF4-FFF2-40B4-BE49-F238E27FC236}">
                <a16:creationId xmlns:a16="http://schemas.microsoft.com/office/drawing/2014/main" id="{FC6BA908-3CDB-4EB3-84F2-539DC602B850}"/>
              </a:ext>
            </a:extLst>
          </p:cNvPr>
          <p:cNvCxnSpPr/>
          <p:nvPr/>
        </p:nvCxnSpPr>
        <p:spPr>
          <a:xfrm>
            <a:off x="872059" y="2966889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Gerader Verbinder 101">
            <a:extLst>
              <a:ext uri="{FF2B5EF4-FFF2-40B4-BE49-F238E27FC236}">
                <a16:creationId xmlns:a16="http://schemas.microsoft.com/office/drawing/2014/main" id="{31601DA5-49E7-4FEE-9CA9-E9AB2826FBA2}"/>
              </a:ext>
            </a:extLst>
          </p:cNvPr>
          <p:cNvCxnSpPr/>
          <p:nvPr/>
        </p:nvCxnSpPr>
        <p:spPr>
          <a:xfrm>
            <a:off x="6582113" y="296718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Gerader Verbinder 102">
            <a:extLst>
              <a:ext uri="{FF2B5EF4-FFF2-40B4-BE49-F238E27FC236}">
                <a16:creationId xmlns:a16="http://schemas.microsoft.com/office/drawing/2014/main" id="{E772676E-BFE8-4A07-B0FD-EF41EE5D4BAE}"/>
              </a:ext>
            </a:extLst>
          </p:cNvPr>
          <p:cNvCxnSpPr/>
          <p:nvPr/>
        </p:nvCxnSpPr>
        <p:spPr>
          <a:xfrm>
            <a:off x="5154579" y="296544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Gerader Verbinder 103">
            <a:extLst>
              <a:ext uri="{FF2B5EF4-FFF2-40B4-BE49-F238E27FC236}">
                <a16:creationId xmlns:a16="http://schemas.microsoft.com/office/drawing/2014/main" id="{1AAFCDFB-FC3C-4762-A522-86BDA9140CC9}"/>
              </a:ext>
            </a:extLst>
          </p:cNvPr>
          <p:cNvCxnSpPr/>
          <p:nvPr/>
        </p:nvCxnSpPr>
        <p:spPr>
          <a:xfrm>
            <a:off x="8017166" y="2965139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Gerader Verbinder 104">
            <a:extLst>
              <a:ext uri="{FF2B5EF4-FFF2-40B4-BE49-F238E27FC236}">
                <a16:creationId xmlns:a16="http://schemas.microsoft.com/office/drawing/2014/main" id="{9AE63905-F7D5-43DF-AEEB-59EB407473DB}"/>
              </a:ext>
            </a:extLst>
          </p:cNvPr>
          <p:cNvCxnSpPr/>
          <p:nvPr/>
        </p:nvCxnSpPr>
        <p:spPr>
          <a:xfrm>
            <a:off x="3727208" y="296718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Gerader Verbinder 105">
            <a:extLst>
              <a:ext uri="{FF2B5EF4-FFF2-40B4-BE49-F238E27FC236}">
                <a16:creationId xmlns:a16="http://schemas.microsoft.com/office/drawing/2014/main" id="{663BCFE0-7560-4F9A-8DF3-BF713C195199}"/>
              </a:ext>
            </a:extLst>
          </p:cNvPr>
          <p:cNvCxnSpPr/>
          <p:nvPr/>
        </p:nvCxnSpPr>
        <p:spPr>
          <a:xfrm>
            <a:off x="2296376" y="2965432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Gerader Verbinder 106">
            <a:extLst>
              <a:ext uri="{FF2B5EF4-FFF2-40B4-BE49-F238E27FC236}">
                <a16:creationId xmlns:a16="http://schemas.microsoft.com/office/drawing/2014/main" id="{EAFED05C-331B-40B5-840B-838253D055C3}"/>
              </a:ext>
            </a:extLst>
          </p:cNvPr>
          <p:cNvCxnSpPr>
            <a:cxnSpLocks/>
          </p:cNvCxnSpPr>
          <p:nvPr/>
        </p:nvCxnSpPr>
        <p:spPr>
          <a:xfrm>
            <a:off x="4458368" y="2863320"/>
            <a:ext cx="0" cy="107722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9" name="Grafik 108">
            <a:extLst>
              <a:ext uri="{FF2B5EF4-FFF2-40B4-BE49-F238E27FC236}">
                <a16:creationId xmlns:a16="http://schemas.microsoft.com/office/drawing/2014/main" id="{05B03140-57FF-4574-B64D-247C343FEF75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6" t="9254" r="27398" b="5761"/>
          <a:stretch/>
        </p:blipFill>
        <p:spPr>
          <a:xfrm>
            <a:off x="498926" y="3152929"/>
            <a:ext cx="810606" cy="825802"/>
          </a:xfrm>
          <a:prstGeom prst="rect">
            <a:avLst/>
          </a:prstGeom>
          <a:ln w="6350">
            <a:noFill/>
          </a:ln>
        </p:spPr>
      </p:pic>
      <p:sp>
        <p:nvSpPr>
          <p:cNvPr id="110" name="Rechteck 109">
            <a:extLst>
              <a:ext uri="{FF2B5EF4-FFF2-40B4-BE49-F238E27FC236}">
                <a16:creationId xmlns:a16="http://schemas.microsoft.com/office/drawing/2014/main" id="{23C1510D-4208-48A2-84E9-9D9DFC3963D3}"/>
              </a:ext>
            </a:extLst>
          </p:cNvPr>
          <p:cNvSpPr/>
          <p:nvPr/>
        </p:nvSpPr>
        <p:spPr>
          <a:xfrm>
            <a:off x="511082" y="4024716"/>
            <a:ext cx="739178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VERO-S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111" name="Rechteck 110">
            <a:extLst>
              <a:ext uri="{FF2B5EF4-FFF2-40B4-BE49-F238E27FC236}">
                <a16:creationId xmlns:a16="http://schemas.microsoft.com/office/drawing/2014/main" id="{5E4B57AA-589E-46CB-A256-3DE2A733481A}"/>
              </a:ext>
            </a:extLst>
          </p:cNvPr>
          <p:cNvSpPr/>
          <p:nvPr/>
        </p:nvSpPr>
        <p:spPr>
          <a:xfrm>
            <a:off x="1929341" y="4024716"/>
            <a:ext cx="78329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KONTEC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12" name="Rechteck 111">
            <a:extLst>
              <a:ext uri="{FF2B5EF4-FFF2-40B4-BE49-F238E27FC236}">
                <a16:creationId xmlns:a16="http://schemas.microsoft.com/office/drawing/2014/main" id="{A854FCE5-9AC3-45E8-8904-7EAD1B0B7A94}"/>
              </a:ext>
            </a:extLst>
          </p:cNvPr>
          <p:cNvSpPr/>
          <p:nvPr/>
        </p:nvSpPr>
        <p:spPr>
          <a:xfrm>
            <a:off x="3394490" y="4024716"/>
            <a:ext cx="845424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TANDEM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13" name="Rechteck 112">
            <a:extLst>
              <a:ext uri="{FF2B5EF4-FFF2-40B4-BE49-F238E27FC236}">
                <a16:creationId xmlns:a16="http://schemas.microsoft.com/office/drawing/2014/main" id="{6343B191-FF15-489E-94F4-27B9786A3014}"/>
              </a:ext>
            </a:extLst>
          </p:cNvPr>
          <p:cNvSpPr/>
          <p:nvPr/>
        </p:nvSpPr>
        <p:spPr>
          <a:xfrm>
            <a:off x="4876816" y="4024716"/>
            <a:ext cx="584840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ROTA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14" name="Rechteck 113">
            <a:extLst>
              <a:ext uri="{FF2B5EF4-FFF2-40B4-BE49-F238E27FC236}">
                <a16:creationId xmlns:a16="http://schemas.microsoft.com/office/drawing/2014/main" id="{2C28F5BA-6F3B-47A8-903C-184739668593}"/>
              </a:ext>
            </a:extLst>
          </p:cNvPr>
          <p:cNvSpPr/>
          <p:nvPr/>
        </p:nvSpPr>
        <p:spPr>
          <a:xfrm>
            <a:off x="6181385" y="4024716"/>
            <a:ext cx="887807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MAGNOS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15" name="Rechteck 114">
            <a:extLst>
              <a:ext uri="{FF2B5EF4-FFF2-40B4-BE49-F238E27FC236}">
                <a16:creationId xmlns:a16="http://schemas.microsoft.com/office/drawing/2014/main" id="{ADC131B9-153A-4E90-8DB7-EA617B57A555}"/>
              </a:ext>
            </a:extLst>
          </p:cNvPr>
          <p:cNvSpPr/>
          <p:nvPr/>
        </p:nvSpPr>
        <p:spPr>
          <a:xfrm>
            <a:off x="7653231" y="4024716"/>
            <a:ext cx="79060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PLANOS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60" name="Fußzeilenplatzhalter 3">
            <a:extLst>
              <a:ext uri="{FF2B5EF4-FFF2-40B4-BE49-F238E27FC236}">
                <a16:creationId xmlns:a16="http://schemas.microsoft.com/office/drawing/2014/main" id="{88984683-2A25-4B36-9C95-FA0E8356E8CC}"/>
              </a:ext>
            </a:extLst>
          </p:cNvPr>
          <p:cNvSpPr txBox="1">
            <a:spLocks/>
          </p:cNvSpPr>
          <p:nvPr/>
        </p:nvSpPr>
        <p:spPr>
          <a:xfrm>
            <a:off x="819150" y="473868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457171" rtl="0" eaLnBrk="1" latinLnBrk="0" hangingPunct="1">
              <a:defRPr sz="11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171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41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12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683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54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24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195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366" algn="l" defTabSz="457171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VERO-S WDM-5X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448712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D41C93B-46C2-49C5-82F9-329BABCD9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Ausgangssituation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C8C2744F-A820-4409-A4AD-27F64B6D9D9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39507AC1-5C28-413D-AA8A-0A3B585C52F9}"/>
              </a:ext>
            </a:extLst>
          </p:cNvPr>
          <p:cNvGrpSpPr/>
          <p:nvPr/>
        </p:nvGrpSpPr>
        <p:grpSpPr>
          <a:xfrm>
            <a:off x="365336" y="1043489"/>
            <a:ext cx="2413383" cy="1201913"/>
            <a:chOff x="-274348" y="1296415"/>
            <a:chExt cx="2717377" cy="1461800"/>
          </a:xfrm>
        </p:grpSpPr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FC525964-B35E-437B-9FB7-EE81D478F8A5}"/>
                </a:ext>
              </a:extLst>
            </p:cNvPr>
            <p:cNvSpPr/>
            <p:nvPr/>
          </p:nvSpPr>
          <p:spPr bwMode="auto">
            <a:xfrm>
              <a:off x="747665" y="1350052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1" name="Gruppieren 127">
              <a:extLst>
                <a:ext uri="{FF2B5EF4-FFF2-40B4-BE49-F238E27FC236}">
                  <a16:creationId xmlns:a16="http://schemas.microsoft.com/office/drawing/2014/main" id="{61AC425E-3B9F-4F0F-9E92-C75BCC5C20A8}"/>
                </a:ext>
              </a:extLst>
            </p:cNvPr>
            <p:cNvGrpSpPr/>
            <p:nvPr/>
          </p:nvGrpSpPr>
          <p:grpSpPr>
            <a:xfrm>
              <a:off x="-274348" y="1296415"/>
              <a:ext cx="2688015" cy="1461800"/>
              <a:chOff x="-93326" y="708363"/>
              <a:chExt cx="2688015" cy="1461800"/>
            </a:xfrm>
          </p:grpSpPr>
          <p:grpSp>
            <p:nvGrpSpPr>
              <p:cNvPr id="13" name="Gruppieren 43">
                <a:extLst>
                  <a:ext uri="{FF2B5EF4-FFF2-40B4-BE49-F238E27FC236}">
                    <a16:creationId xmlns:a16="http://schemas.microsoft.com/office/drawing/2014/main" id="{05AC6AC7-B3A7-44EE-BDEE-C065E43E283D}"/>
                  </a:ext>
                </a:extLst>
              </p:cNvPr>
              <p:cNvGrpSpPr/>
              <p:nvPr/>
            </p:nvGrpSpPr>
            <p:grpSpPr>
              <a:xfrm>
                <a:off x="881062" y="708363"/>
                <a:ext cx="1713627" cy="1461800"/>
                <a:chOff x="823912" y="720343"/>
                <a:chExt cx="1713627" cy="1632906"/>
              </a:xfrm>
            </p:grpSpPr>
            <p:cxnSp>
              <p:nvCxnSpPr>
                <p:cNvPr id="15" name="Gerade Verbindung 15">
                  <a:extLst>
                    <a:ext uri="{FF2B5EF4-FFF2-40B4-BE49-F238E27FC236}">
                      <a16:creationId xmlns:a16="http://schemas.microsoft.com/office/drawing/2014/main" id="{F719120A-461F-40B6-AC8E-9305146E9A40}"/>
                    </a:ext>
                  </a:extLst>
                </p:cNvPr>
                <p:cNvCxnSpPr/>
                <p:nvPr/>
              </p:nvCxnSpPr>
              <p:spPr bwMode="auto">
                <a:xfrm rot="16200000" flipH="1">
                  <a:off x="176022" y="1368233"/>
                  <a:ext cx="1300544" cy="4763"/>
                </a:xfrm>
                <a:prstGeom prst="line">
                  <a:avLst/>
                </a:prstGeom>
                <a:ln w="19050">
                  <a:solidFill>
                    <a:srgbClr val="003D6A"/>
                  </a:solidFill>
                  <a:headEnd type="stealth" w="med" len="med"/>
                  <a:tailEnd type="none" w="med" len="med"/>
                </a:ln>
                <a:effectLst/>
              </p:spPr>
              <p:style>
                <a:lnRef idx="2">
                  <a:schemeClr val="accent6"/>
                </a:lnRef>
                <a:fillRef idx="0">
                  <a:schemeClr val="accent6"/>
                </a:fillRef>
                <a:effectRef idx="1">
                  <a:schemeClr val="accent6"/>
                </a:effectRef>
                <a:fontRef idx="minor">
                  <a:schemeClr val="tx1"/>
                </a:fontRef>
              </p:style>
            </p:cxnSp>
            <p:sp>
              <p:nvSpPr>
                <p:cNvPr id="16" name="Textfeld 15">
                  <a:extLst>
                    <a:ext uri="{FF2B5EF4-FFF2-40B4-BE49-F238E27FC236}">
                      <a16:creationId xmlns:a16="http://schemas.microsoft.com/office/drawing/2014/main" id="{F959F705-FA41-468C-A3E0-23E433F8F55F}"/>
                    </a:ext>
                  </a:extLst>
                </p:cNvPr>
                <p:cNvSpPr txBox="1"/>
                <p:nvPr/>
              </p:nvSpPr>
              <p:spPr>
                <a:xfrm>
                  <a:off x="2037450" y="2013577"/>
                  <a:ext cx="500089" cy="33967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Zeit</a:t>
                  </a:r>
                </a:p>
              </p:txBody>
            </p:sp>
            <p:sp>
              <p:nvSpPr>
                <p:cNvPr id="17" name="Freihandform 67">
                  <a:extLst>
                    <a:ext uri="{FF2B5EF4-FFF2-40B4-BE49-F238E27FC236}">
                      <a16:creationId xmlns:a16="http://schemas.microsoft.com/office/drawing/2014/main" id="{37883004-6A0E-4A4A-8E82-EB4264AD2D53}"/>
                    </a:ext>
                  </a:extLst>
                </p:cNvPr>
                <p:cNvSpPr/>
                <p:nvPr/>
              </p:nvSpPr>
              <p:spPr bwMode="auto">
                <a:xfrm>
                  <a:off x="971550" y="982416"/>
                  <a:ext cx="1462088" cy="846384"/>
                </a:xfrm>
                <a:custGeom>
                  <a:avLst/>
                  <a:gdLst>
                    <a:gd name="connsiteX0" fmla="*/ 0 w 1247775"/>
                    <a:gd name="connsiteY0" fmla="*/ 942975 h 942975"/>
                    <a:gd name="connsiteX1" fmla="*/ 114300 w 1247775"/>
                    <a:gd name="connsiteY1" fmla="*/ 790575 h 942975"/>
                    <a:gd name="connsiteX2" fmla="*/ 371475 w 1247775"/>
                    <a:gd name="connsiteY2" fmla="*/ 733425 h 942975"/>
                    <a:gd name="connsiteX3" fmla="*/ 533400 w 1247775"/>
                    <a:gd name="connsiteY3" fmla="*/ 600075 h 942975"/>
                    <a:gd name="connsiteX4" fmla="*/ 742950 w 1247775"/>
                    <a:gd name="connsiteY4" fmla="*/ 590550 h 942975"/>
                    <a:gd name="connsiteX5" fmla="*/ 952500 w 1247775"/>
                    <a:gd name="connsiteY5" fmla="*/ 428625 h 942975"/>
                    <a:gd name="connsiteX6" fmla="*/ 1247775 w 1247775"/>
                    <a:gd name="connsiteY6" fmla="*/ 0 h 942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47775" h="942975">
                      <a:moveTo>
                        <a:pt x="0" y="942975"/>
                      </a:moveTo>
                      <a:cubicBezTo>
                        <a:pt x="26194" y="884237"/>
                        <a:pt x="52388" y="825500"/>
                        <a:pt x="114300" y="790575"/>
                      </a:cubicBezTo>
                      <a:cubicBezTo>
                        <a:pt x="176213" y="755650"/>
                        <a:pt x="301625" y="765175"/>
                        <a:pt x="371475" y="733425"/>
                      </a:cubicBezTo>
                      <a:cubicBezTo>
                        <a:pt x="441325" y="701675"/>
                        <a:pt x="471488" y="623887"/>
                        <a:pt x="533400" y="600075"/>
                      </a:cubicBezTo>
                      <a:cubicBezTo>
                        <a:pt x="595312" y="576263"/>
                        <a:pt x="673100" y="619125"/>
                        <a:pt x="742950" y="590550"/>
                      </a:cubicBezTo>
                      <a:cubicBezTo>
                        <a:pt x="812800" y="561975"/>
                        <a:pt x="868363" y="527050"/>
                        <a:pt x="952500" y="428625"/>
                      </a:cubicBezTo>
                      <a:cubicBezTo>
                        <a:pt x="1036638" y="330200"/>
                        <a:pt x="1247775" y="0"/>
                        <a:pt x="1247775" y="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14" name="Textfeld 13">
                <a:extLst>
                  <a:ext uri="{FF2B5EF4-FFF2-40B4-BE49-F238E27FC236}">
                    <a16:creationId xmlns:a16="http://schemas.microsoft.com/office/drawing/2014/main" id="{FBECAC33-250D-4B0D-B7D6-BA3FABEBC465}"/>
                  </a:ext>
                </a:extLst>
              </p:cNvPr>
              <p:cNvSpPr txBox="1"/>
              <p:nvPr/>
            </p:nvSpPr>
            <p:spPr>
              <a:xfrm>
                <a:off x="-93326" y="715963"/>
                <a:ext cx="1003030" cy="3743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400" dirty="0">
                    <a:solidFill>
                      <a:srgbClr val="003D6A"/>
                    </a:solidFill>
                  </a:rPr>
                  <a:t>Varianten</a:t>
                </a:r>
              </a:p>
            </p:txBody>
          </p:sp>
        </p:grpSp>
        <p:cxnSp>
          <p:nvCxnSpPr>
            <p:cNvPr id="12" name="Gerade Verbindung 89">
              <a:extLst>
                <a:ext uri="{FF2B5EF4-FFF2-40B4-BE49-F238E27FC236}">
                  <a16:creationId xmlns:a16="http://schemas.microsoft.com/office/drawing/2014/main" id="{DD04AE1C-169D-4A25-8EE9-BBC72D17F0D8}"/>
                </a:ext>
              </a:extLst>
            </p:cNvPr>
            <p:cNvCxnSpPr/>
            <p:nvPr/>
          </p:nvCxnSpPr>
          <p:spPr bwMode="auto">
            <a:xfrm>
              <a:off x="700040" y="2454136"/>
              <a:ext cx="1742989" cy="0"/>
            </a:xfrm>
            <a:prstGeom prst="line">
              <a:avLst/>
            </a:prstGeom>
            <a:ln w="19050">
              <a:solidFill>
                <a:srgbClr val="003D6A"/>
              </a:solidFill>
              <a:headEnd type="none" w="med" len="med"/>
              <a:tailEnd type="stealth" w="med" len="med"/>
            </a:ln>
            <a:effectLst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8" name="Gruppieren 21">
            <a:extLst>
              <a:ext uri="{FF2B5EF4-FFF2-40B4-BE49-F238E27FC236}">
                <a16:creationId xmlns:a16="http://schemas.microsoft.com/office/drawing/2014/main" id="{FC25C9F8-5CCE-4DCC-AA6E-75AE8A279D2F}"/>
              </a:ext>
            </a:extLst>
          </p:cNvPr>
          <p:cNvGrpSpPr/>
          <p:nvPr/>
        </p:nvGrpSpPr>
        <p:grpSpPr>
          <a:xfrm>
            <a:off x="3427634" y="1040648"/>
            <a:ext cx="2215354" cy="1202205"/>
            <a:chOff x="3355082" y="696913"/>
            <a:chExt cx="2321816" cy="1505988"/>
          </a:xfrm>
        </p:grpSpPr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D612C4BD-CF3F-4808-B2C5-543C779DCABB}"/>
                </a:ext>
              </a:extLst>
            </p:cNvPr>
            <p:cNvSpPr/>
            <p:nvPr/>
          </p:nvSpPr>
          <p:spPr bwMode="auto">
            <a:xfrm>
              <a:off x="4076699" y="762000"/>
              <a:ext cx="1600199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20" name="Gruppieren 126">
              <a:extLst>
                <a:ext uri="{FF2B5EF4-FFF2-40B4-BE49-F238E27FC236}">
                  <a16:creationId xmlns:a16="http://schemas.microsoft.com/office/drawing/2014/main" id="{0D09D360-BDC0-41F8-B574-D862A5F88274}"/>
                </a:ext>
              </a:extLst>
            </p:cNvPr>
            <p:cNvGrpSpPr/>
            <p:nvPr/>
          </p:nvGrpSpPr>
          <p:grpSpPr>
            <a:xfrm>
              <a:off x="3355082" y="696913"/>
              <a:ext cx="2291624" cy="1505988"/>
              <a:chOff x="3116957" y="696913"/>
              <a:chExt cx="2291624" cy="1505988"/>
            </a:xfrm>
          </p:grpSpPr>
          <p:grpSp>
            <p:nvGrpSpPr>
              <p:cNvPr id="21" name="Gruppieren 60">
                <a:extLst>
                  <a:ext uri="{FF2B5EF4-FFF2-40B4-BE49-F238E27FC236}">
                    <a16:creationId xmlns:a16="http://schemas.microsoft.com/office/drawing/2014/main" id="{E0E10CFF-CEA2-4B0F-9088-2E10D310D31C}"/>
                  </a:ext>
                </a:extLst>
              </p:cNvPr>
              <p:cNvGrpSpPr/>
              <p:nvPr/>
            </p:nvGrpSpPr>
            <p:grpSpPr>
              <a:xfrm>
                <a:off x="3786188" y="696913"/>
                <a:ext cx="1622393" cy="1505988"/>
                <a:chOff x="2995613" y="696913"/>
                <a:chExt cx="1622393" cy="1682267"/>
              </a:xfrm>
            </p:grpSpPr>
            <p:grpSp>
              <p:nvGrpSpPr>
                <p:cNvPr id="23" name="Gruppieren 44">
                  <a:extLst>
                    <a:ext uri="{FF2B5EF4-FFF2-40B4-BE49-F238E27FC236}">
                      <a16:creationId xmlns:a16="http://schemas.microsoft.com/office/drawing/2014/main" id="{FA13097F-B3D8-4761-B094-C59A9E552BB8}"/>
                    </a:ext>
                  </a:extLst>
                </p:cNvPr>
                <p:cNvGrpSpPr/>
                <p:nvPr/>
              </p:nvGrpSpPr>
              <p:grpSpPr>
                <a:xfrm>
                  <a:off x="2995613" y="696913"/>
                  <a:ext cx="1622393" cy="1682267"/>
                  <a:chOff x="823913" y="696913"/>
                  <a:chExt cx="1622393" cy="1682267"/>
                </a:xfrm>
              </p:grpSpPr>
              <p:grpSp>
                <p:nvGrpSpPr>
                  <p:cNvPr id="25" name="Gruppieren 20">
                    <a:extLst>
                      <a:ext uri="{FF2B5EF4-FFF2-40B4-BE49-F238E27FC236}">
                        <a16:creationId xmlns:a16="http://schemas.microsoft.com/office/drawing/2014/main" id="{A1675F54-C77D-48D0-AB2C-6A1094DAD718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622393" cy="1323975"/>
                    <a:chOff x="1509712" y="1028697"/>
                    <a:chExt cx="1622393" cy="1438278"/>
                  </a:xfrm>
                </p:grpSpPr>
                <p:cxnSp>
                  <p:nvCxnSpPr>
                    <p:cNvPr id="27" name="Gerade Verbindung 26">
                      <a:extLst>
                        <a:ext uri="{FF2B5EF4-FFF2-40B4-BE49-F238E27FC236}">
                          <a16:creationId xmlns:a16="http://schemas.microsoft.com/office/drawing/2014/main" id="{9DD96A50-8745-45A3-A865-C7F5333A03C7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8" name="Gerade Verbindung 27">
                      <a:extLst>
                        <a:ext uri="{FF2B5EF4-FFF2-40B4-BE49-F238E27FC236}">
                          <a16:creationId xmlns:a16="http://schemas.microsoft.com/office/drawing/2014/main" id="{567961D3-21AF-4B76-92B4-5D631490841D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62239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26" name="Textfeld 25">
                    <a:extLst>
                      <a:ext uri="{FF2B5EF4-FFF2-40B4-BE49-F238E27FC236}">
                        <a16:creationId xmlns:a16="http://schemas.microsoft.com/office/drawing/2014/main" id="{47C75066-9C6E-446C-9D12-205D6A953EDC}"/>
                      </a:ext>
                    </a:extLst>
                  </p:cNvPr>
                  <p:cNvSpPr txBox="1"/>
                  <p:nvPr/>
                </p:nvSpPr>
                <p:spPr>
                  <a:xfrm>
                    <a:off x="1941190" y="2035376"/>
                    <a:ext cx="465705" cy="34380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24" name="Freihandform 83">
                  <a:extLst>
                    <a:ext uri="{FF2B5EF4-FFF2-40B4-BE49-F238E27FC236}">
                      <a16:creationId xmlns:a16="http://schemas.microsoft.com/office/drawing/2014/main" id="{AA369BD9-C1A3-48FD-B1AA-D49FA2935B97}"/>
                    </a:ext>
                  </a:extLst>
                </p:cNvPr>
                <p:cNvSpPr/>
                <p:nvPr/>
              </p:nvSpPr>
              <p:spPr bwMode="auto">
                <a:xfrm>
                  <a:off x="3124200" y="1019174"/>
                  <a:ext cx="1476375" cy="819151"/>
                </a:xfrm>
                <a:custGeom>
                  <a:avLst/>
                  <a:gdLst>
                    <a:gd name="connsiteX0" fmla="*/ 0 w 1190625"/>
                    <a:gd name="connsiteY0" fmla="*/ 0 h 590550"/>
                    <a:gd name="connsiteX1" fmla="*/ 123825 w 1190625"/>
                    <a:gd name="connsiteY1" fmla="*/ 28575 h 590550"/>
                    <a:gd name="connsiteX2" fmla="*/ 219075 w 1190625"/>
                    <a:gd name="connsiteY2" fmla="*/ 161925 h 590550"/>
                    <a:gd name="connsiteX3" fmla="*/ 523875 w 1190625"/>
                    <a:gd name="connsiteY3" fmla="*/ 209550 h 590550"/>
                    <a:gd name="connsiteX4" fmla="*/ 733425 w 1190625"/>
                    <a:gd name="connsiteY4" fmla="*/ 352425 h 590550"/>
                    <a:gd name="connsiteX5" fmla="*/ 990600 w 1190625"/>
                    <a:gd name="connsiteY5" fmla="*/ 390525 h 590550"/>
                    <a:gd name="connsiteX6" fmla="*/ 1190625 w 1190625"/>
                    <a:gd name="connsiteY6" fmla="*/ 590550 h 590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90625" h="590550">
                      <a:moveTo>
                        <a:pt x="0" y="0"/>
                      </a:moveTo>
                      <a:cubicBezTo>
                        <a:pt x="43656" y="793"/>
                        <a:pt x="87312" y="1587"/>
                        <a:pt x="123825" y="28575"/>
                      </a:cubicBezTo>
                      <a:cubicBezTo>
                        <a:pt x="160338" y="55563"/>
                        <a:pt x="152400" y="131763"/>
                        <a:pt x="219075" y="161925"/>
                      </a:cubicBezTo>
                      <a:cubicBezTo>
                        <a:pt x="285750" y="192087"/>
                        <a:pt x="438150" y="177800"/>
                        <a:pt x="523875" y="209550"/>
                      </a:cubicBezTo>
                      <a:cubicBezTo>
                        <a:pt x="609600" y="241300"/>
                        <a:pt x="655638" y="322263"/>
                        <a:pt x="733425" y="352425"/>
                      </a:cubicBezTo>
                      <a:cubicBezTo>
                        <a:pt x="811213" y="382588"/>
                        <a:pt x="914400" y="350838"/>
                        <a:pt x="990600" y="390525"/>
                      </a:cubicBezTo>
                      <a:cubicBezTo>
                        <a:pt x="1066800" y="430212"/>
                        <a:pt x="1157288" y="557213"/>
                        <a:pt x="1190625" y="59055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22" name="Textfeld 21">
                <a:extLst>
                  <a:ext uri="{FF2B5EF4-FFF2-40B4-BE49-F238E27FC236}">
                    <a16:creationId xmlns:a16="http://schemas.microsoft.com/office/drawing/2014/main" id="{F44370A8-362A-443C-83BA-369A398D3116}"/>
                  </a:ext>
                </a:extLst>
              </p:cNvPr>
              <p:cNvSpPr txBox="1"/>
              <p:nvPr/>
            </p:nvSpPr>
            <p:spPr>
              <a:xfrm>
                <a:off x="3116957" y="730003"/>
                <a:ext cx="663951" cy="6554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de-DE" sz="1400" dirty="0">
                    <a:solidFill>
                      <a:srgbClr val="003D6A"/>
                    </a:solidFill>
                  </a:rPr>
                  <a:t>Stück-</a:t>
                </a:r>
              </a:p>
              <a:p>
                <a:pPr algn="ctr"/>
                <a:r>
                  <a:rPr lang="de-DE" sz="1400" dirty="0">
                    <a:solidFill>
                      <a:srgbClr val="003D6A"/>
                    </a:solidFill>
                  </a:rPr>
                  <a:t>zahl</a:t>
                </a:r>
              </a:p>
            </p:txBody>
          </p:sp>
        </p:grpSp>
      </p:grpSp>
      <p:grpSp>
        <p:nvGrpSpPr>
          <p:cNvPr id="29" name="Gruppieren 65">
            <a:extLst>
              <a:ext uri="{FF2B5EF4-FFF2-40B4-BE49-F238E27FC236}">
                <a16:creationId xmlns:a16="http://schemas.microsoft.com/office/drawing/2014/main" id="{5DA3BB30-D45C-426E-9B78-1B9889793842}"/>
              </a:ext>
            </a:extLst>
          </p:cNvPr>
          <p:cNvGrpSpPr/>
          <p:nvPr/>
        </p:nvGrpSpPr>
        <p:grpSpPr>
          <a:xfrm>
            <a:off x="422780" y="2627725"/>
            <a:ext cx="2400863" cy="1202205"/>
            <a:chOff x="6080981" y="696913"/>
            <a:chExt cx="2491519" cy="1505985"/>
          </a:xfrm>
        </p:grpSpPr>
        <p:sp>
          <p:nvSpPr>
            <p:cNvPr id="30" name="Rechteck 29">
              <a:extLst>
                <a:ext uri="{FF2B5EF4-FFF2-40B4-BE49-F238E27FC236}">
                  <a16:creationId xmlns:a16="http://schemas.microsoft.com/office/drawing/2014/main" id="{C74F2BBF-C01C-4150-8055-73D3FAEF6266}"/>
                </a:ext>
              </a:extLst>
            </p:cNvPr>
            <p:cNvSpPr/>
            <p:nvPr/>
          </p:nvSpPr>
          <p:spPr bwMode="auto">
            <a:xfrm>
              <a:off x="6972300" y="771525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31" name="Gruppieren 125">
              <a:extLst>
                <a:ext uri="{FF2B5EF4-FFF2-40B4-BE49-F238E27FC236}">
                  <a16:creationId xmlns:a16="http://schemas.microsoft.com/office/drawing/2014/main" id="{ACF3C76E-6CCE-4A11-A017-C0F14EA5128B}"/>
                </a:ext>
              </a:extLst>
            </p:cNvPr>
            <p:cNvGrpSpPr/>
            <p:nvPr/>
          </p:nvGrpSpPr>
          <p:grpSpPr>
            <a:xfrm>
              <a:off x="6080981" y="696913"/>
              <a:ext cx="2445385" cy="1505985"/>
              <a:chOff x="5738081" y="696913"/>
              <a:chExt cx="2445385" cy="1505985"/>
            </a:xfrm>
          </p:grpSpPr>
          <p:grpSp>
            <p:nvGrpSpPr>
              <p:cNvPr id="32" name="Gruppieren 31">
                <a:extLst>
                  <a:ext uri="{FF2B5EF4-FFF2-40B4-BE49-F238E27FC236}">
                    <a16:creationId xmlns:a16="http://schemas.microsoft.com/office/drawing/2014/main" id="{2A992208-2565-463D-AD93-7B2CC1ADF9E2}"/>
                  </a:ext>
                </a:extLst>
              </p:cNvPr>
              <p:cNvGrpSpPr/>
              <p:nvPr/>
            </p:nvGrpSpPr>
            <p:grpSpPr>
              <a:xfrm>
                <a:off x="6577013" y="696913"/>
                <a:ext cx="1606453" cy="1505985"/>
                <a:chOff x="6129338" y="696913"/>
                <a:chExt cx="1606453" cy="1682264"/>
              </a:xfrm>
            </p:grpSpPr>
            <p:grpSp>
              <p:nvGrpSpPr>
                <p:cNvPr id="34" name="Gruppieren 53">
                  <a:extLst>
                    <a:ext uri="{FF2B5EF4-FFF2-40B4-BE49-F238E27FC236}">
                      <a16:creationId xmlns:a16="http://schemas.microsoft.com/office/drawing/2014/main" id="{48975887-8366-4AA6-A777-10938BE9D9E4}"/>
                    </a:ext>
                  </a:extLst>
                </p:cNvPr>
                <p:cNvGrpSpPr/>
                <p:nvPr/>
              </p:nvGrpSpPr>
              <p:grpSpPr>
                <a:xfrm>
                  <a:off x="6129338" y="696913"/>
                  <a:ext cx="1606453" cy="1682264"/>
                  <a:chOff x="823913" y="696913"/>
                  <a:chExt cx="1606453" cy="1682264"/>
                </a:xfrm>
              </p:grpSpPr>
              <p:grpSp>
                <p:nvGrpSpPr>
                  <p:cNvPr id="36" name="Gruppieren 20">
                    <a:extLst>
                      <a:ext uri="{FF2B5EF4-FFF2-40B4-BE49-F238E27FC236}">
                        <a16:creationId xmlns:a16="http://schemas.microsoft.com/office/drawing/2014/main" id="{D9298C51-A71A-4436-A0FD-9C6420A663CF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606453" cy="1323975"/>
                    <a:chOff x="1509712" y="1028697"/>
                    <a:chExt cx="1606453" cy="1438278"/>
                  </a:xfrm>
                </p:grpSpPr>
                <p:cxnSp>
                  <p:nvCxnSpPr>
                    <p:cNvPr id="38" name="Gerade Verbindung 70">
                      <a:extLst>
                        <a:ext uri="{FF2B5EF4-FFF2-40B4-BE49-F238E27FC236}">
                          <a16:creationId xmlns:a16="http://schemas.microsoft.com/office/drawing/2014/main" id="{E1E0D056-B18E-4194-90CE-306060DCB724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9" name="Gerade Verbindung 71">
                      <a:extLst>
                        <a:ext uri="{FF2B5EF4-FFF2-40B4-BE49-F238E27FC236}">
                          <a16:creationId xmlns:a16="http://schemas.microsoft.com/office/drawing/2014/main" id="{D587891C-A47B-4CC7-9438-1725F3D41B18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60645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37" name="Textfeld 36">
                    <a:extLst>
                      <a:ext uri="{FF2B5EF4-FFF2-40B4-BE49-F238E27FC236}">
                        <a16:creationId xmlns:a16="http://schemas.microsoft.com/office/drawing/2014/main" id="{517874C7-92B9-4FF7-BD50-F74AC854FF81}"/>
                      </a:ext>
                    </a:extLst>
                  </p:cNvPr>
                  <p:cNvSpPr txBox="1"/>
                  <p:nvPr/>
                </p:nvSpPr>
                <p:spPr>
                  <a:xfrm>
                    <a:off x="1927651" y="2035374"/>
                    <a:ext cx="465705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cxnSp>
              <p:nvCxnSpPr>
                <p:cNvPr id="35" name="Gerade Verbindung 67">
                  <a:extLst>
                    <a:ext uri="{FF2B5EF4-FFF2-40B4-BE49-F238E27FC236}">
                      <a16:creationId xmlns:a16="http://schemas.microsoft.com/office/drawing/2014/main" id="{AA05E323-D754-49C1-B0DF-BAF45A28C322}"/>
                    </a:ext>
                  </a:extLst>
                </p:cNvPr>
                <p:cNvCxnSpPr/>
                <p:nvPr/>
              </p:nvCxnSpPr>
              <p:spPr bwMode="auto">
                <a:xfrm>
                  <a:off x="6235196" y="1095375"/>
                  <a:ext cx="1362075" cy="523875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3" name="Textfeld 32">
                <a:extLst>
                  <a:ext uri="{FF2B5EF4-FFF2-40B4-BE49-F238E27FC236}">
                    <a16:creationId xmlns:a16="http://schemas.microsoft.com/office/drawing/2014/main" id="{7FB34668-4509-40F9-8E3A-6C53092A4C8E}"/>
                  </a:ext>
                </a:extLst>
              </p:cNvPr>
              <p:cNvSpPr txBox="1"/>
              <p:nvPr/>
            </p:nvSpPr>
            <p:spPr>
              <a:xfrm>
                <a:off x="5738081" y="719093"/>
                <a:ext cx="848136" cy="9253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de-DE" sz="1400" dirty="0">
                    <a:solidFill>
                      <a:srgbClr val="003D6A"/>
                    </a:solidFill>
                  </a:rPr>
                  <a:t>Produkt-</a:t>
                </a:r>
              </a:p>
              <a:p>
                <a:pPr algn="ctr"/>
                <a:r>
                  <a:rPr lang="de-DE" sz="1400" dirty="0" err="1">
                    <a:solidFill>
                      <a:srgbClr val="003D6A"/>
                    </a:solidFill>
                  </a:rPr>
                  <a:t>lebens</a:t>
                </a:r>
                <a:r>
                  <a:rPr lang="de-DE" sz="1400" dirty="0">
                    <a:solidFill>
                      <a:srgbClr val="003D6A"/>
                    </a:solidFill>
                  </a:rPr>
                  <a:t>-</a:t>
                </a:r>
              </a:p>
              <a:p>
                <a:pPr algn="ctr"/>
                <a:r>
                  <a:rPr lang="de-DE" sz="1400" dirty="0" err="1">
                    <a:solidFill>
                      <a:srgbClr val="003D6A"/>
                    </a:solidFill>
                  </a:rPr>
                  <a:t>zyklus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</p:grpSp>
      <p:grpSp>
        <p:nvGrpSpPr>
          <p:cNvPr id="40" name="Gruppieren 43">
            <a:extLst>
              <a:ext uri="{FF2B5EF4-FFF2-40B4-BE49-F238E27FC236}">
                <a16:creationId xmlns:a16="http://schemas.microsoft.com/office/drawing/2014/main" id="{FC9033CE-00F0-430A-95E5-040CD8B2A154}"/>
              </a:ext>
            </a:extLst>
          </p:cNvPr>
          <p:cNvGrpSpPr/>
          <p:nvPr/>
        </p:nvGrpSpPr>
        <p:grpSpPr>
          <a:xfrm>
            <a:off x="3169488" y="2626890"/>
            <a:ext cx="2454087" cy="1202400"/>
            <a:chOff x="1228766" y="3845342"/>
            <a:chExt cx="2682880" cy="1505092"/>
          </a:xfrm>
        </p:grpSpPr>
        <p:sp>
          <p:nvSpPr>
            <p:cNvPr id="41" name="Rechteck 40">
              <a:extLst>
                <a:ext uri="{FF2B5EF4-FFF2-40B4-BE49-F238E27FC236}">
                  <a16:creationId xmlns:a16="http://schemas.microsoft.com/office/drawing/2014/main" id="{0C031E21-5123-445C-8476-A271C593620B}"/>
                </a:ext>
              </a:extLst>
            </p:cNvPr>
            <p:cNvSpPr/>
            <p:nvPr/>
          </p:nvSpPr>
          <p:spPr bwMode="auto">
            <a:xfrm>
              <a:off x="2257425" y="39243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42" name="Gruppieren 227">
              <a:extLst>
                <a:ext uri="{FF2B5EF4-FFF2-40B4-BE49-F238E27FC236}">
                  <a16:creationId xmlns:a16="http://schemas.microsoft.com/office/drawing/2014/main" id="{F6B95A71-D518-421D-8C6C-5E1155553B80}"/>
                </a:ext>
              </a:extLst>
            </p:cNvPr>
            <p:cNvGrpSpPr/>
            <p:nvPr/>
          </p:nvGrpSpPr>
          <p:grpSpPr>
            <a:xfrm>
              <a:off x="1228766" y="3845342"/>
              <a:ext cx="2682880" cy="1505092"/>
              <a:chOff x="1228766" y="3845342"/>
              <a:chExt cx="2682880" cy="1505092"/>
            </a:xfrm>
          </p:grpSpPr>
          <p:grpSp>
            <p:nvGrpSpPr>
              <p:cNvPr id="43" name="Gruppieren 146">
                <a:extLst>
                  <a:ext uri="{FF2B5EF4-FFF2-40B4-BE49-F238E27FC236}">
                    <a16:creationId xmlns:a16="http://schemas.microsoft.com/office/drawing/2014/main" id="{64CF6C4E-5D72-44DC-9BA1-9DB4D63BB655}"/>
                  </a:ext>
                </a:extLst>
              </p:cNvPr>
              <p:cNvGrpSpPr/>
              <p:nvPr/>
            </p:nvGrpSpPr>
            <p:grpSpPr>
              <a:xfrm>
                <a:off x="1228766" y="3845342"/>
                <a:ext cx="2682880" cy="1505092"/>
                <a:chOff x="-109497" y="687388"/>
                <a:chExt cx="2682880" cy="1505092"/>
              </a:xfrm>
            </p:grpSpPr>
            <p:grpSp>
              <p:nvGrpSpPr>
                <p:cNvPr id="45" name="Gruppieren 43">
                  <a:extLst>
                    <a:ext uri="{FF2B5EF4-FFF2-40B4-BE49-F238E27FC236}">
                      <a16:creationId xmlns:a16="http://schemas.microsoft.com/office/drawing/2014/main" id="{2294446D-8311-4373-AC63-B2FC77E3BCF7}"/>
                    </a:ext>
                  </a:extLst>
                </p:cNvPr>
                <p:cNvGrpSpPr/>
                <p:nvPr/>
              </p:nvGrpSpPr>
              <p:grpSpPr>
                <a:xfrm>
                  <a:off x="881063" y="687388"/>
                  <a:ext cx="1692320" cy="1505092"/>
                  <a:chOff x="823913" y="696913"/>
                  <a:chExt cx="1692320" cy="1681263"/>
                </a:xfrm>
              </p:grpSpPr>
              <p:grpSp>
                <p:nvGrpSpPr>
                  <p:cNvPr id="47" name="Gruppieren 20">
                    <a:extLst>
                      <a:ext uri="{FF2B5EF4-FFF2-40B4-BE49-F238E27FC236}">
                        <a16:creationId xmlns:a16="http://schemas.microsoft.com/office/drawing/2014/main" id="{452B8166-248E-48A3-8535-870CEF39B5F0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692320" cy="1323975"/>
                    <a:chOff x="1509712" y="1028697"/>
                    <a:chExt cx="1692320" cy="1438278"/>
                  </a:xfrm>
                </p:grpSpPr>
                <p:cxnSp>
                  <p:nvCxnSpPr>
                    <p:cNvPr id="49" name="Gerade Verbindung 48">
                      <a:extLst>
                        <a:ext uri="{FF2B5EF4-FFF2-40B4-BE49-F238E27FC236}">
                          <a16:creationId xmlns:a16="http://schemas.microsoft.com/office/drawing/2014/main" id="{312F96B4-9A2A-4A06-AF91-A6D160FDC91A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50" name="Gerade Verbindung 49">
                      <a:extLst>
                        <a:ext uri="{FF2B5EF4-FFF2-40B4-BE49-F238E27FC236}">
                          <a16:creationId xmlns:a16="http://schemas.microsoft.com/office/drawing/2014/main" id="{AB341502-B33B-40D3-B860-85B482B55CF0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692320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48" name="Textfeld 47">
                    <a:extLst>
                      <a:ext uri="{FF2B5EF4-FFF2-40B4-BE49-F238E27FC236}">
                        <a16:creationId xmlns:a16="http://schemas.microsoft.com/office/drawing/2014/main" id="{0314FFCC-2D0B-4A22-B494-E0BA3073A9E9}"/>
                      </a:ext>
                    </a:extLst>
                  </p:cNvPr>
                  <p:cNvSpPr txBox="1"/>
                  <p:nvPr/>
                </p:nvSpPr>
                <p:spPr>
                  <a:xfrm>
                    <a:off x="2010011" y="2034373"/>
                    <a:ext cx="457689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46" name="Textfeld 45">
                  <a:extLst>
                    <a:ext uri="{FF2B5EF4-FFF2-40B4-BE49-F238E27FC236}">
                      <a16:creationId xmlns:a16="http://schemas.microsoft.com/office/drawing/2014/main" id="{6154B118-C14A-4727-B0D7-470495CEE1B5}"/>
                    </a:ext>
                  </a:extLst>
                </p:cNvPr>
                <p:cNvSpPr txBox="1"/>
                <p:nvPr/>
              </p:nvSpPr>
              <p:spPr>
                <a:xfrm>
                  <a:off x="-109497" y="713891"/>
                  <a:ext cx="1015301" cy="3852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de-DE" sz="1400" dirty="0">
                      <a:solidFill>
                        <a:srgbClr val="003D6A"/>
                      </a:solidFill>
                    </a:rPr>
                    <a:t>Nachfrage</a:t>
                  </a:r>
                </a:p>
              </p:txBody>
            </p:sp>
          </p:grpSp>
          <p:sp>
            <p:nvSpPr>
              <p:cNvPr id="44" name="Freihandform 103">
                <a:extLst>
                  <a:ext uri="{FF2B5EF4-FFF2-40B4-BE49-F238E27FC236}">
                    <a16:creationId xmlns:a16="http://schemas.microsoft.com/office/drawing/2014/main" id="{1DA4134B-CDD5-4D7D-B919-AD1459F00C88}"/>
                  </a:ext>
                </a:extLst>
              </p:cNvPr>
              <p:cNvSpPr/>
              <p:nvPr/>
            </p:nvSpPr>
            <p:spPr bwMode="auto">
              <a:xfrm>
                <a:off x="2276475" y="4216400"/>
                <a:ext cx="1371600" cy="584200"/>
              </a:xfrm>
              <a:custGeom>
                <a:avLst/>
                <a:gdLst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95375 w 1276350"/>
                  <a:gd name="connsiteY7" fmla="*/ 141287 h 579437"/>
                  <a:gd name="connsiteX8" fmla="*/ 1276350 w 1276350"/>
                  <a:gd name="connsiteY8" fmla="*/ 65087 h 579437"/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86751 w 1276350"/>
                  <a:gd name="connsiteY7" fmla="*/ 179387 h 579437"/>
                  <a:gd name="connsiteX8" fmla="*/ 1276350 w 1276350"/>
                  <a:gd name="connsiteY8" fmla="*/ 65087 h 579437"/>
                  <a:gd name="connsiteX0" fmla="*/ 0 w 1241854"/>
                  <a:gd name="connsiteY0" fmla="*/ 579437 h 579437"/>
                  <a:gd name="connsiteX1" fmla="*/ 247650 w 1241854"/>
                  <a:gd name="connsiteY1" fmla="*/ 360362 h 579437"/>
                  <a:gd name="connsiteX2" fmla="*/ 438150 w 1241854"/>
                  <a:gd name="connsiteY2" fmla="*/ 360362 h 579437"/>
                  <a:gd name="connsiteX3" fmla="*/ 590550 w 1241854"/>
                  <a:gd name="connsiteY3" fmla="*/ 169862 h 579437"/>
                  <a:gd name="connsiteX4" fmla="*/ 723900 w 1241854"/>
                  <a:gd name="connsiteY4" fmla="*/ 293687 h 579437"/>
                  <a:gd name="connsiteX5" fmla="*/ 828675 w 1241854"/>
                  <a:gd name="connsiteY5" fmla="*/ 36512 h 579437"/>
                  <a:gd name="connsiteX6" fmla="*/ 971550 w 1241854"/>
                  <a:gd name="connsiteY6" fmla="*/ 512762 h 579437"/>
                  <a:gd name="connsiteX7" fmla="*/ 1086751 w 1241854"/>
                  <a:gd name="connsiteY7" fmla="*/ 179387 h 579437"/>
                  <a:gd name="connsiteX8" fmla="*/ 1241854 w 1241854"/>
                  <a:gd name="connsiteY8" fmla="*/ 112712 h 579437"/>
                  <a:gd name="connsiteX0" fmla="*/ 0 w 1241854"/>
                  <a:gd name="connsiteY0" fmla="*/ 584200 h 584200"/>
                  <a:gd name="connsiteX1" fmla="*/ 247650 w 1241854"/>
                  <a:gd name="connsiteY1" fmla="*/ 365125 h 584200"/>
                  <a:gd name="connsiteX2" fmla="*/ 438150 w 1241854"/>
                  <a:gd name="connsiteY2" fmla="*/ 365125 h 584200"/>
                  <a:gd name="connsiteX3" fmla="*/ 590550 w 1241854"/>
                  <a:gd name="connsiteY3" fmla="*/ 174625 h 584200"/>
                  <a:gd name="connsiteX4" fmla="*/ 723900 w 1241854"/>
                  <a:gd name="connsiteY4" fmla="*/ 298450 h 584200"/>
                  <a:gd name="connsiteX5" fmla="*/ 828675 w 1241854"/>
                  <a:gd name="connsiteY5" fmla="*/ 41275 h 584200"/>
                  <a:gd name="connsiteX6" fmla="*/ 980174 w 1241854"/>
                  <a:gd name="connsiteY6" fmla="*/ 546100 h 584200"/>
                  <a:gd name="connsiteX7" fmla="*/ 1086751 w 1241854"/>
                  <a:gd name="connsiteY7" fmla="*/ 184150 h 584200"/>
                  <a:gd name="connsiteX8" fmla="*/ 1241854 w 1241854"/>
                  <a:gd name="connsiteY8" fmla="*/ 117475 h 584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41854" h="584200">
                    <a:moveTo>
                      <a:pt x="0" y="584200"/>
                    </a:moveTo>
                    <a:cubicBezTo>
                      <a:pt x="87312" y="492918"/>
                      <a:pt x="174625" y="401637"/>
                      <a:pt x="247650" y="365125"/>
                    </a:cubicBezTo>
                    <a:cubicBezTo>
                      <a:pt x="320675" y="328613"/>
                      <a:pt x="381000" y="396875"/>
                      <a:pt x="438150" y="365125"/>
                    </a:cubicBezTo>
                    <a:cubicBezTo>
                      <a:pt x="495300" y="333375"/>
                      <a:pt x="542925" y="185737"/>
                      <a:pt x="590550" y="174625"/>
                    </a:cubicBezTo>
                    <a:cubicBezTo>
                      <a:pt x="638175" y="163513"/>
                      <a:pt x="684213" y="320675"/>
                      <a:pt x="723900" y="298450"/>
                    </a:cubicBezTo>
                    <a:cubicBezTo>
                      <a:pt x="763587" y="276225"/>
                      <a:pt x="785963" y="0"/>
                      <a:pt x="828675" y="41275"/>
                    </a:cubicBezTo>
                    <a:cubicBezTo>
                      <a:pt x="871387" y="82550"/>
                      <a:pt x="937161" y="522288"/>
                      <a:pt x="980174" y="546100"/>
                    </a:cubicBezTo>
                    <a:cubicBezTo>
                      <a:pt x="1023187" y="569912"/>
                      <a:pt x="1043138" y="255587"/>
                      <a:pt x="1086751" y="184150"/>
                    </a:cubicBezTo>
                    <a:cubicBezTo>
                      <a:pt x="1130364" y="112713"/>
                      <a:pt x="1176766" y="118269"/>
                      <a:pt x="1241854" y="117475"/>
                    </a:cubicBezTo>
                  </a:path>
                </a:pathLst>
              </a:cu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58261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de-DE" sz="1100" b="0" i="0" u="none" strike="noStrike" cap="none" normalizeH="0" baseline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Arial" charset="0"/>
                </a:endParaRPr>
              </a:p>
            </p:txBody>
          </p:sp>
        </p:grpSp>
      </p:grpSp>
      <p:grpSp>
        <p:nvGrpSpPr>
          <p:cNvPr id="51" name="Gruppieren 54">
            <a:extLst>
              <a:ext uri="{FF2B5EF4-FFF2-40B4-BE49-F238E27FC236}">
                <a16:creationId xmlns:a16="http://schemas.microsoft.com/office/drawing/2014/main" id="{06EAD070-4271-406D-8AF6-ED68F6596CAC}"/>
              </a:ext>
            </a:extLst>
          </p:cNvPr>
          <p:cNvGrpSpPr/>
          <p:nvPr/>
        </p:nvGrpSpPr>
        <p:grpSpPr>
          <a:xfrm>
            <a:off x="6175574" y="2616565"/>
            <a:ext cx="2598732" cy="1202400"/>
            <a:chOff x="4498334" y="3826292"/>
            <a:chExt cx="2891344" cy="1498607"/>
          </a:xfrm>
        </p:grpSpPr>
        <p:sp>
          <p:nvSpPr>
            <p:cNvPr id="52" name="Rechteck 51">
              <a:extLst>
                <a:ext uri="{FF2B5EF4-FFF2-40B4-BE49-F238E27FC236}">
                  <a16:creationId xmlns:a16="http://schemas.microsoft.com/office/drawing/2014/main" id="{5B08F467-03B6-4B17-BC22-98BF96D9E1EC}"/>
                </a:ext>
              </a:extLst>
            </p:cNvPr>
            <p:cNvSpPr/>
            <p:nvPr/>
          </p:nvSpPr>
          <p:spPr bwMode="auto">
            <a:xfrm>
              <a:off x="5724525" y="390525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53" name="Gruppieren 226">
              <a:extLst>
                <a:ext uri="{FF2B5EF4-FFF2-40B4-BE49-F238E27FC236}">
                  <a16:creationId xmlns:a16="http://schemas.microsoft.com/office/drawing/2014/main" id="{92549B72-5031-439C-8927-CEBA6924243E}"/>
                </a:ext>
              </a:extLst>
            </p:cNvPr>
            <p:cNvGrpSpPr/>
            <p:nvPr/>
          </p:nvGrpSpPr>
          <p:grpSpPr>
            <a:xfrm>
              <a:off x="4498334" y="3826292"/>
              <a:ext cx="2891344" cy="1498607"/>
              <a:chOff x="4507859" y="3645317"/>
              <a:chExt cx="2891344" cy="1498607"/>
            </a:xfrm>
          </p:grpSpPr>
          <p:grpSp>
            <p:nvGrpSpPr>
              <p:cNvPr id="54" name="Gruppieren 146">
                <a:extLst>
                  <a:ext uri="{FF2B5EF4-FFF2-40B4-BE49-F238E27FC236}">
                    <a16:creationId xmlns:a16="http://schemas.microsoft.com/office/drawing/2014/main" id="{D973ADD9-0105-4980-BB0E-329B2FF404F4}"/>
                  </a:ext>
                </a:extLst>
              </p:cNvPr>
              <p:cNvGrpSpPr/>
              <p:nvPr/>
            </p:nvGrpSpPr>
            <p:grpSpPr>
              <a:xfrm>
                <a:off x="4507859" y="3645317"/>
                <a:ext cx="2891344" cy="1498607"/>
                <a:chOff x="-287979" y="687388"/>
                <a:chExt cx="2891344" cy="1498607"/>
              </a:xfrm>
            </p:grpSpPr>
            <p:grpSp>
              <p:nvGrpSpPr>
                <p:cNvPr id="56" name="Gruppieren 43">
                  <a:extLst>
                    <a:ext uri="{FF2B5EF4-FFF2-40B4-BE49-F238E27FC236}">
                      <a16:creationId xmlns:a16="http://schemas.microsoft.com/office/drawing/2014/main" id="{A818E34F-37E7-4F32-995A-67CC2FEFEDCA}"/>
                    </a:ext>
                  </a:extLst>
                </p:cNvPr>
                <p:cNvGrpSpPr/>
                <p:nvPr/>
              </p:nvGrpSpPr>
              <p:grpSpPr>
                <a:xfrm>
                  <a:off x="881063" y="687388"/>
                  <a:ext cx="1722302" cy="1498607"/>
                  <a:chOff x="823913" y="696913"/>
                  <a:chExt cx="1722302" cy="1674020"/>
                </a:xfrm>
              </p:grpSpPr>
              <p:grpSp>
                <p:nvGrpSpPr>
                  <p:cNvPr id="58" name="Gruppieren 20">
                    <a:extLst>
                      <a:ext uri="{FF2B5EF4-FFF2-40B4-BE49-F238E27FC236}">
                        <a16:creationId xmlns:a16="http://schemas.microsoft.com/office/drawing/2014/main" id="{63FB2963-FA0C-42E9-A7C7-0941AA65FC5B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722302" cy="1323975"/>
                    <a:chOff x="1509712" y="1028697"/>
                    <a:chExt cx="1722302" cy="1438278"/>
                  </a:xfrm>
                </p:grpSpPr>
                <p:cxnSp>
                  <p:nvCxnSpPr>
                    <p:cNvPr id="60" name="Gerade Verbindung 59">
                      <a:extLst>
                        <a:ext uri="{FF2B5EF4-FFF2-40B4-BE49-F238E27FC236}">
                          <a16:creationId xmlns:a16="http://schemas.microsoft.com/office/drawing/2014/main" id="{DDC2F0F7-6D18-476D-A27A-68084CB5C9B9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61" name="Gerade Verbindung 60">
                      <a:extLst>
                        <a:ext uri="{FF2B5EF4-FFF2-40B4-BE49-F238E27FC236}">
                          <a16:creationId xmlns:a16="http://schemas.microsoft.com/office/drawing/2014/main" id="{2FC3A959-CBAC-4107-B4F1-E9D50A1DC85A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722302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59" name="Textfeld 58">
                    <a:extLst>
                      <a:ext uri="{FF2B5EF4-FFF2-40B4-BE49-F238E27FC236}">
                        <a16:creationId xmlns:a16="http://schemas.microsoft.com/office/drawing/2014/main" id="{395D33FE-79A7-4048-B7DB-459ED328DFA5}"/>
                      </a:ext>
                    </a:extLst>
                  </p:cNvPr>
                  <p:cNvSpPr txBox="1"/>
                  <p:nvPr/>
                </p:nvSpPr>
                <p:spPr>
                  <a:xfrm>
                    <a:off x="2030636" y="2027130"/>
                    <a:ext cx="465705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57" name="Textfeld 56">
                  <a:extLst>
                    <a:ext uri="{FF2B5EF4-FFF2-40B4-BE49-F238E27FC236}">
                      <a16:creationId xmlns:a16="http://schemas.microsoft.com/office/drawing/2014/main" id="{2519867A-3FD9-40FD-A3E4-FFF3D3F7A525}"/>
                    </a:ext>
                  </a:extLst>
                </p:cNvPr>
                <p:cNvSpPr txBox="1"/>
                <p:nvPr/>
              </p:nvSpPr>
              <p:spPr>
                <a:xfrm>
                  <a:off x="-287979" y="719303"/>
                  <a:ext cx="1227619" cy="65211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de-DE" sz="1400" dirty="0">
                      <a:solidFill>
                        <a:srgbClr val="003D6A"/>
                      </a:solidFill>
                    </a:rPr>
                    <a:t>Globaler</a:t>
                  </a:r>
                </a:p>
                <a:p>
                  <a:pPr algn="ctr"/>
                  <a:r>
                    <a:rPr lang="de-DE" sz="1400" dirty="0">
                      <a:solidFill>
                        <a:srgbClr val="003D6A"/>
                      </a:solidFill>
                    </a:rPr>
                    <a:t>Wettbewerb</a:t>
                  </a:r>
                </a:p>
              </p:txBody>
            </p:sp>
          </p:grpSp>
          <p:cxnSp>
            <p:nvCxnSpPr>
              <p:cNvPr id="55" name="Gerade Verbindung 54">
                <a:extLst>
                  <a:ext uri="{FF2B5EF4-FFF2-40B4-BE49-F238E27FC236}">
                    <a16:creationId xmlns:a16="http://schemas.microsoft.com/office/drawing/2014/main" id="{B83B1D4D-7B7C-4AA4-BFD9-DB075C590A68}"/>
                  </a:ext>
                </a:extLst>
              </p:cNvPr>
              <p:cNvCxnSpPr/>
              <p:nvPr/>
            </p:nvCxnSpPr>
            <p:spPr bwMode="auto">
              <a:xfrm flipV="1">
                <a:off x="5848350" y="3987703"/>
                <a:ext cx="1343025" cy="352425"/>
              </a:xfrm>
              <a:prstGeom prst="line">
                <a:avLst/>
              </a:pr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2" name="Gruppieren 241">
            <a:extLst>
              <a:ext uri="{FF2B5EF4-FFF2-40B4-BE49-F238E27FC236}">
                <a16:creationId xmlns:a16="http://schemas.microsoft.com/office/drawing/2014/main" id="{6739D395-D804-4ED1-AB02-91C6C759C605}"/>
              </a:ext>
            </a:extLst>
          </p:cNvPr>
          <p:cNvGrpSpPr/>
          <p:nvPr/>
        </p:nvGrpSpPr>
        <p:grpSpPr>
          <a:xfrm>
            <a:off x="6157026" y="1044361"/>
            <a:ext cx="2729474" cy="1202400"/>
            <a:chOff x="4566676" y="2324100"/>
            <a:chExt cx="2729474" cy="1404368"/>
          </a:xfrm>
        </p:grpSpPr>
        <p:sp>
          <p:nvSpPr>
            <p:cNvPr id="63" name="Rechteck 62">
              <a:extLst>
                <a:ext uri="{FF2B5EF4-FFF2-40B4-BE49-F238E27FC236}">
                  <a16:creationId xmlns:a16="http://schemas.microsoft.com/office/drawing/2014/main" id="{110ED34D-3331-4E70-80FB-AB8206E9AA2B}"/>
                </a:ext>
              </a:extLst>
            </p:cNvPr>
            <p:cNvSpPr/>
            <p:nvPr/>
          </p:nvSpPr>
          <p:spPr bwMode="auto">
            <a:xfrm>
              <a:off x="5695950" y="23241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64" name="Gruppieren 146">
              <a:extLst>
                <a:ext uri="{FF2B5EF4-FFF2-40B4-BE49-F238E27FC236}">
                  <a16:creationId xmlns:a16="http://schemas.microsoft.com/office/drawing/2014/main" id="{3466492E-25AC-4A5F-B9E8-4BFA581BE83B}"/>
                </a:ext>
              </a:extLst>
            </p:cNvPr>
            <p:cNvGrpSpPr/>
            <p:nvPr/>
          </p:nvGrpSpPr>
          <p:grpSpPr>
            <a:xfrm>
              <a:off x="4566676" y="2371776"/>
              <a:ext cx="2629650" cy="1356692"/>
              <a:chOff x="-200587" y="811398"/>
              <a:chExt cx="2629650" cy="1356692"/>
            </a:xfrm>
          </p:grpSpPr>
          <p:grpSp>
            <p:nvGrpSpPr>
              <p:cNvPr id="65" name="Gruppieren 43">
                <a:extLst>
                  <a:ext uri="{FF2B5EF4-FFF2-40B4-BE49-F238E27FC236}">
                    <a16:creationId xmlns:a16="http://schemas.microsoft.com/office/drawing/2014/main" id="{482A8E6C-7EB1-47B1-ABC7-7749BBAF2D3A}"/>
                  </a:ext>
                </a:extLst>
              </p:cNvPr>
              <p:cNvGrpSpPr/>
              <p:nvPr/>
            </p:nvGrpSpPr>
            <p:grpSpPr>
              <a:xfrm>
                <a:off x="881062" y="811398"/>
                <a:ext cx="1548001" cy="1356692"/>
                <a:chOff x="823912" y="835439"/>
                <a:chExt cx="1548001" cy="1515493"/>
              </a:xfrm>
            </p:grpSpPr>
            <p:grpSp>
              <p:nvGrpSpPr>
                <p:cNvPr id="67" name="Gruppieren 20">
                  <a:extLst>
                    <a:ext uri="{FF2B5EF4-FFF2-40B4-BE49-F238E27FC236}">
                      <a16:creationId xmlns:a16="http://schemas.microsoft.com/office/drawing/2014/main" id="{1F2AB401-4585-4E7C-AB44-C270B234FC7D}"/>
                    </a:ext>
                  </a:extLst>
                </p:cNvPr>
                <p:cNvGrpSpPr/>
                <p:nvPr/>
              </p:nvGrpSpPr>
              <p:grpSpPr>
                <a:xfrm>
                  <a:off x="823912" y="835439"/>
                  <a:ext cx="1548001" cy="1185448"/>
                  <a:chOff x="1509711" y="1179183"/>
                  <a:chExt cx="1548001" cy="1287792"/>
                </a:xfrm>
              </p:grpSpPr>
              <p:cxnSp>
                <p:nvCxnSpPr>
                  <p:cNvPr id="69" name="Gerade Verbindung 37">
                    <a:extLst>
                      <a:ext uri="{FF2B5EF4-FFF2-40B4-BE49-F238E27FC236}">
                        <a16:creationId xmlns:a16="http://schemas.microsoft.com/office/drawing/2014/main" id="{7BA4B7A3-A693-4099-B024-4ED7DD13F952}"/>
                      </a:ext>
                    </a:extLst>
                  </p:cNvPr>
                  <p:cNvCxnSpPr/>
                  <p:nvPr/>
                </p:nvCxnSpPr>
                <p:spPr bwMode="auto">
                  <a:xfrm rot="16200000" flipH="1">
                    <a:off x="868197" y="1820697"/>
                    <a:ext cx="1287792" cy="4763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stealth" w="med" len="med"/>
                    <a:tailEnd type="none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0" name="Gerade Verbindung 38">
                    <a:extLst>
                      <a:ext uri="{FF2B5EF4-FFF2-40B4-BE49-F238E27FC236}">
                        <a16:creationId xmlns:a16="http://schemas.microsoft.com/office/drawing/2014/main" id="{4283A190-36A7-418B-9926-32E272367ADF}"/>
                      </a:ext>
                    </a:extLst>
                  </p:cNvPr>
                  <p:cNvCxnSpPr/>
                  <p:nvPr/>
                </p:nvCxnSpPr>
                <p:spPr bwMode="auto">
                  <a:xfrm>
                    <a:off x="1509712" y="2466975"/>
                    <a:ext cx="1548000" cy="0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none" w="med" len="med"/>
                    <a:tailEnd type="stealth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68" name="Textfeld 67">
                  <a:extLst>
                    <a:ext uri="{FF2B5EF4-FFF2-40B4-BE49-F238E27FC236}">
                      <a16:creationId xmlns:a16="http://schemas.microsoft.com/office/drawing/2014/main" id="{6FE09C92-45CA-4799-BE33-1742528354FF}"/>
                    </a:ext>
                  </a:extLst>
                </p:cNvPr>
                <p:cNvSpPr txBox="1"/>
                <p:nvPr/>
              </p:nvSpPr>
              <p:spPr>
                <a:xfrm>
                  <a:off x="1893637" y="2007130"/>
                  <a:ext cx="457689" cy="34380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Zeit</a:t>
                  </a:r>
                </a:p>
              </p:txBody>
            </p:sp>
          </p:grpSp>
          <p:sp>
            <p:nvSpPr>
              <p:cNvPr id="66" name="Textfeld 65">
                <a:extLst>
                  <a:ext uri="{FF2B5EF4-FFF2-40B4-BE49-F238E27FC236}">
                    <a16:creationId xmlns:a16="http://schemas.microsoft.com/office/drawing/2014/main" id="{F7D69A23-4B73-409F-AF1B-51D8827AB60A}"/>
                  </a:ext>
                </a:extLst>
              </p:cNvPr>
              <p:cNvSpPr txBox="1"/>
              <p:nvPr/>
            </p:nvSpPr>
            <p:spPr>
              <a:xfrm>
                <a:off x="-200587" y="828869"/>
                <a:ext cx="1058944" cy="6111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de-DE" sz="1400" dirty="0">
                    <a:solidFill>
                      <a:srgbClr val="003D6A"/>
                    </a:solidFill>
                  </a:rPr>
                  <a:t>Benötigte</a:t>
                </a:r>
              </a:p>
              <a:p>
                <a:pPr algn="ctr"/>
                <a:r>
                  <a:rPr lang="de-DE" sz="1400" dirty="0">
                    <a:solidFill>
                      <a:srgbClr val="003D6A"/>
                    </a:solidFill>
                  </a:rPr>
                  <a:t>Genauigkeit</a:t>
                </a:r>
              </a:p>
            </p:txBody>
          </p:sp>
        </p:grpSp>
      </p:grpSp>
      <p:cxnSp>
        <p:nvCxnSpPr>
          <p:cNvPr id="71" name="Gerade Verbindung 54">
            <a:extLst>
              <a:ext uri="{FF2B5EF4-FFF2-40B4-BE49-F238E27FC236}">
                <a16:creationId xmlns:a16="http://schemas.microsoft.com/office/drawing/2014/main" id="{998DFEAA-7F8D-41EB-9C6C-5988EBAC09B0}"/>
              </a:ext>
            </a:extLst>
          </p:cNvPr>
          <p:cNvCxnSpPr/>
          <p:nvPr/>
        </p:nvCxnSpPr>
        <p:spPr bwMode="auto">
          <a:xfrm flipV="1">
            <a:off x="7365657" y="1322591"/>
            <a:ext cx="1207107" cy="280434"/>
          </a:xfrm>
          <a:prstGeom prst="line">
            <a:avLst/>
          </a:prstGeom>
          <a:ln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2" name="Textfeld 71">
            <a:extLst>
              <a:ext uri="{FF2B5EF4-FFF2-40B4-BE49-F238E27FC236}">
                <a16:creationId xmlns:a16="http://schemas.microsoft.com/office/drawing/2014/main" id="{B424C1B9-EB2C-4AE4-BAC7-08984E14F124}"/>
              </a:ext>
            </a:extLst>
          </p:cNvPr>
          <p:cNvSpPr txBox="1"/>
          <p:nvPr/>
        </p:nvSpPr>
        <p:spPr>
          <a:xfrm>
            <a:off x="2372475" y="4821029"/>
            <a:ext cx="4522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3D6A"/>
                </a:solidFill>
              </a:rPr>
              <a:t>Zunehmende Bedeutung des Umrüstvorgangs</a:t>
            </a:r>
          </a:p>
        </p:txBody>
      </p:sp>
      <p:sp>
        <p:nvSpPr>
          <p:cNvPr id="73" name="Rechteck 72">
            <a:extLst>
              <a:ext uri="{FF2B5EF4-FFF2-40B4-BE49-F238E27FC236}">
                <a16:creationId xmlns:a16="http://schemas.microsoft.com/office/drawing/2014/main" id="{AB293B9E-FE9C-483F-A740-8B230ABEAA23}"/>
              </a:ext>
            </a:extLst>
          </p:cNvPr>
          <p:cNvSpPr/>
          <p:nvPr/>
        </p:nvSpPr>
        <p:spPr>
          <a:xfrm>
            <a:off x="213702" y="245569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4" name="Rechteck 73">
            <a:extLst>
              <a:ext uri="{FF2B5EF4-FFF2-40B4-BE49-F238E27FC236}">
                <a16:creationId xmlns:a16="http://schemas.microsoft.com/office/drawing/2014/main" id="{7B4E40CE-6BD4-4430-A667-6119CB60B583}"/>
              </a:ext>
            </a:extLst>
          </p:cNvPr>
          <p:cNvSpPr/>
          <p:nvPr/>
        </p:nvSpPr>
        <p:spPr>
          <a:xfrm>
            <a:off x="3186166" y="87861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5" name="Rechteck 74">
            <a:extLst>
              <a:ext uri="{FF2B5EF4-FFF2-40B4-BE49-F238E27FC236}">
                <a16:creationId xmlns:a16="http://schemas.microsoft.com/office/drawing/2014/main" id="{C27EA642-B64F-49FD-9250-239B692CDFEA}"/>
              </a:ext>
            </a:extLst>
          </p:cNvPr>
          <p:cNvSpPr/>
          <p:nvPr/>
        </p:nvSpPr>
        <p:spPr>
          <a:xfrm>
            <a:off x="216267" y="875172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6" name="Rechteck 75">
            <a:extLst>
              <a:ext uri="{FF2B5EF4-FFF2-40B4-BE49-F238E27FC236}">
                <a16:creationId xmlns:a16="http://schemas.microsoft.com/office/drawing/2014/main" id="{0FDDC869-BE12-4B64-9692-65ABC2A97156}"/>
              </a:ext>
            </a:extLst>
          </p:cNvPr>
          <p:cNvSpPr/>
          <p:nvPr/>
        </p:nvSpPr>
        <p:spPr>
          <a:xfrm>
            <a:off x="6158630" y="245569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7" name="Rechteck 76">
            <a:extLst>
              <a:ext uri="{FF2B5EF4-FFF2-40B4-BE49-F238E27FC236}">
                <a16:creationId xmlns:a16="http://schemas.microsoft.com/office/drawing/2014/main" id="{19C235E5-6C57-4497-887B-BF22189FBF0B}"/>
              </a:ext>
            </a:extLst>
          </p:cNvPr>
          <p:cNvSpPr/>
          <p:nvPr/>
        </p:nvSpPr>
        <p:spPr>
          <a:xfrm>
            <a:off x="3186166" y="245569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8" name="Rechteck 77">
            <a:extLst>
              <a:ext uri="{FF2B5EF4-FFF2-40B4-BE49-F238E27FC236}">
                <a16:creationId xmlns:a16="http://schemas.microsoft.com/office/drawing/2014/main" id="{A93AC216-F491-44EF-AE8F-D44CC3E4AAC5}"/>
              </a:ext>
            </a:extLst>
          </p:cNvPr>
          <p:cNvSpPr/>
          <p:nvPr/>
        </p:nvSpPr>
        <p:spPr>
          <a:xfrm>
            <a:off x="6152135" y="878613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5" name="Pfeil: nach rechts 4">
            <a:extLst>
              <a:ext uri="{FF2B5EF4-FFF2-40B4-BE49-F238E27FC236}">
                <a16:creationId xmlns:a16="http://schemas.microsoft.com/office/drawing/2014/main" id="{BAC10F21-37A3-4D7A-82DF-2CC686EC477C}"/>
              </a:ext>
            </a:extLst>
          </p:cNvPr>
          <p:cNvSpPr/>
          <p:nvPr/>
        </p:nvSpPr>
        <p:spPr>
          <a:xfrm>
            <a:off x="235362" y="4045498"/>
            <a:ext cx="760156" cy="274637"/>
          </a:xfrm>
          <a:prstGeom prst="rightArrow">
            <a:avLst/>
          </a:prstGeom>
          <a:solidFill>
            <a:srgbClr val="00446B"/>
          </a:solidFill>
          <a:ln>
            <a:solidFill>
              <a:srgbClr val="00446B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9" name="Textfeld 78">
            <a:extLst>
              <a:ext uri="{FF2B5EF4-FFF2-40B4-BE49-F238E27FC236}">
                <a16:creationId xmlns:a16="http://schemas.microsoft.com/office/drawing/2014/main" id="{97962AD9-B225-436C-81B6-6919E09EB6F8}"/>
              </a:ext>
            </a:extLst>
          </p:cNvPr>
          <p:cNvSpPr txBox="1"/>
          <p:nvPr/>
        </p:nvSpPr>
        <p:spPr>
          <a:xfrm>
            <a:off x="993504" y="3995115"/>
            <a:ext cx="4522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3D6A"/>
                </a:solidFill>
              </a:rPr>
              <a:t>Zunehmende Bedeutung des Umrüstvorgangs</a:t>
            </a:r>
          </a:p>
        </p:txBody>
      </p:sp>
    </p:spTree>
    <p:extLst>
      <p:ext uri="{BB962C8B-B14F-4D97-AF65-F5344CB8AC3E}">
        <p14:creationId xmlns:p14="http://schemas.microsoft.com/office/powerpoint/2010/main" val="2772912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5FB37D-199C-405E-854E-99DB0852E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Einsparpotential Rüsten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6C5B8C3C-254B-4449-8C21-FC252A0BC4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graphicFrame>
        <p:nvGraphicFramePr>
          <p:cNvPr id="35" name="Diagramm 34">
            <a:extLst>
              <a:ext uri="{FF2B5EF4-FFF2-40B4-BE49-F238E27FC236}">
                <a16:creationId xmlns:a16="http://schemas.microsoft.com/office/drawing/2014/main" id="{C303B19B-F8CE-4EDE-B7CD-5837508F589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13151618"/>
              </p:ext>
            </p:extLst>
          </p:nvPr>
        </p:nvGraphicFramePr>
        <p:xfrm>
          <a:off x="1231490" y="936625"/>
          <a:ext cx="5663381" cy="32666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8" name="Rechteck 37">
            <a:extLst>
              <a:ext uri="{FF2B5EF4-FFF2-40B4-BE49-F238E27FC236}">
                <a16:creationId xmlns:a16="http://schemas.microsoft.com/office/drawing/2014/main" id="{F1DDB674-29EF-48CD-A2FE-4B35440A061F}"/>
              </a:ext>
            </a:extLst>
          </p:cNvPr>
          <p:cNvSpPr/>
          <p:nvPr/>
        </p:nvSpPr>
        <p:spPr>
          <a:xfrm>
            <a:off x="905733" y="936625"/>
            <a:ext cx="7025075" cy="3392027"/>
          </a:xfrm>
          <a:prstGeom prst="rect">
            <a:avLst/>
          </a:prstGeom>
          <a:noFill/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9" name="Rechtwinkliges Dreieck 38">
            <a:extLst>
              <a:ext uri="{FF2B5EF4-FFF2-40B4-BE49-F238E27FC236}">
                <a16:creationId xmlns:a16="http://schemas.microsoft.com/office/drawing/2014/main" id="{C184A681-30B5-48D2-9A42-9C9E97BF60C8}"/>
              </a:ext>
            </a:extLst>
          </p:cNvPr>
          <p:cNvSpPr/>
          <p:nvPr/>
        </p:nvSpPr>
        <p:spPr>
          <a:xfrm rot="21247969" flipH="1">
            <a:off x="1140807" y="1845289"/>
            <a:ext cx="5115669" cy="1737796"/>
          </a:xfrm>
          <a:prstGeom prst="rtTriangle">
            <a:avLst/>
          </a:prstGeom>
          <a:solidFill>
            <a:schemeClr val="accent1">
              <a:lumMod val="20000"/>
              <a:lumOff val="80000"/>
              <a:alpha val="53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0" name="Rechteck 39">
            <a:extLst>
              <a:ext uri="{FF2B5EF4-FFF2-40B4-BE49-F238E27FC236}">
                <a16:creationId xmlns:a16="http://schemas.microsoft.com/office/drawing/2014/main" id="{6FB0AB99-7F52-46EE-8BAA-848F954E2609}"/>
              </a:ext>
            </a:extLst>
          </p:cNvPr>
          <p:cNvSpPr/>
          <p:nvPr/>
        </p:nvSpPr>
        <p:spPr>
          <a:xfrm>
            <a:off x="6169897" y="1474846"/>
            <a:ext cx="781436" cy="19520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1" name="Rechteck 40">
            <a:extLst>
              <a:ext uri="{FF2B5EF4-FFF2-40B4-BE49-F238E27FC236}">
                <a16:creationId xmlns:a16="http://schemas.microsoft.com/office/drawing/2014/main" id="{D9CBC712-6C38-4DC7-9C82-209B90F63B2A}"/>
              </a:ext>
            </a:extLst>
          </p:cNvPr>
          <p:cNvSpPr/>
          <p:nvPr/>
        </p:nvSpPr>
        <p:spPr>
          <a:xfrm>
            <a:off x="1227941" y="3595870"/>
            <a:ext cx="499612" cy="32751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2" name="Rechteck 41">
            <a:extLst>
              <a:ext uri="{FF2B5EF4-FFF2-40B4-BE49-F238E27FC236}">
                <a16:creationId xmlns:a16="http://schemas.microsoft.com/office/drawing/2014/main" id="{917C63AC-EE42-48F6-8DEC-4D0C3355B2E8}"/>
              </a:ext>
            </a:extLst>
          </p:cNvPr>
          <p:cNvSpPr/>
          <p:nvPr/>
        </p:nvSpPr>
        <p:spPr>
          <a:xfrm>
            <a:off x="1725559" y="2993924"/>
            <a:ext cx="682765" cy="84337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4" name="Textfeld 43">
            <a:extLst>
              <a:ext uri="{FF2B5EF4-FFF2-40B4-BE49-F238E27FC236}">
                <a16:creationId xmlns:a16="http://schemas.microsoft.com/office/drawing/2014/main" id="{5D81A813-DED0-4D33-80AB-728BF05DB61B}"/>
              </a:ext>
            </a:extLst>
          </p:cNvPr>
          <p:cNvSpPr txBox="1"/>
          <p:nvPr/>
        </p:nvSpPr>
        <p:spPr>
          <a:xfrm rot="16200000">
            <a:off x="149700" y="2292957"/>
            <a:ext cx="19388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200" dirty="0">
                <a:solidFill>
                  <a:srgbClr val="003D6A"/>
                </a:solidFill>
              </a:rPr>
              <a:t>Rüstkosten [€]</a:t>
            </a:r>
          </a:p>
        </p:txBody>
      </p:sp>
      <p:sp>
        <p:nvSpPr>
          <p:cNvPr id="45" name="Textfeld 44">
            <a:extLst>
              <a:ext uri="{FF2B5EF4-FFF2-40B4-BE49-F238E27FC236}">
                <a16:creationId xmlns:a16="http://schemas.microsoft.com/office/drawing/2014/main" id="{DC13A840-AE22-4A01-8E6C-035EE91F3F04}"/>
              </a:ext>
            </a:extLst>
          </p:cNvPr>
          <p:cNvSpPr txBox="1"/>
          <p:nvPr/>
        </p:nvSpPr>
        <p:spPr>
          <a:xfrm>
            <a:off x="6639063" y="1415852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Rüstkosten </a:t>
            </a:r>
          </a:p>
          <a:p>
            <a:r>
              <a:rPr lang="de-DE" sz="1400" b="1" dirty="0">
                <a:solidFill>
                  <a:srgbClr val="C00000"/>
                </a:solidFill>
              </a:rPr>
              <a:t>ohne VERO-S</a:t>
            </a:r>
          </a:p>
        </p:txBody>
      </p:sp>
      <p:sp>
        <p:nvSpPr>
          <p:cNvPr id="46" name="Textfeld 45">
            <a:extLst>
              <a:ext uri="{FF2B5EF4-FFF2-40B4-BE49-F238E27FC236}">
                <a16:creationId xmlns:a16="http://schemas.microsoft.com/office/drawing/2014/main" id="{197B2FAC-A408-4A0B-8954-63C03EF93A12}"/>
              </a:ext>
            </a:extLst>
          </p:cNvPr>
          <p:cNvSpPr txBox="1"/>
          <p:nvPr/>
        </p:nvSpPr>
        <p:spPr>
          <a:xfrm>
            <a:off x="6643831" y="2963606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Rüstkosten </a:t>
            </a:r>
          </a:p>
          <a:p>
            <a:r>
              <a:rPr lang="de-DE" sz="1400" b="1" dirty="0">
                <a:solidFill>
                  <a:srgbClr val="009EE3"/>
                </a:solidFill>
              </a:rPr>
              <a:t>mit VERO-S</a:t>
            </a:r>
          </a:p>
        </p:txBody>
      </p:sp>
      <p:sp>
        <p:nvSpPr>
          <p:cNvPr id="49" name="Textfeld 48">
            <a:extLst>
              <a:ext uri="{FF2B5EF4-FFF2-40B4-BE49-F238E27FC236}">
                <a16:creationId xmlns:a16="http://schemas.microsoft.com/office/drawing/2014/main" id="{DC5982F6-2DC6-4FBE-BA6D-3FB0159BC0B9}"/>
              </a:ext>
            </a:extLst>
          </p:cNvPr>
          <p:cNvSpPr txBox="1"/>
          <p:nvPr/>
        </p:nvSpPr>
        <p:spPr>
          <a:xfrm>
            <a:off x="3497805" y="4074050"/>
            <a:ext cx="19388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200" dirty="0">
                <a:solidFill>
                  <a:srgbClr val="003D6A"/>
                </a:solidFill>
              </a:rPr>
              <a:t>Anzahl Rüstvorgänge</a:t>
            </a:r>
          </a:p>
        </p:txBody>
      </p:sp>
      <p:sp>
        <p:nvSpPr>
          <p:cNvPr id="50" name="Rechteck 49">
            <a:extLst>
              <a:ext uri="{FF2B5EF4-FFF2-40B4-BE49-F238E27FC236}">
                <a16:creationId xmlns:a16="http://schemas.microsoft.com/office/drawing/2014/main" id="{90CA376E-DD39-4F00-B81D-6BFE3783518B}"/>
              </a:ext>
            </a:extLst>
          </p:cNvPr>
          <p:cNvSpPr/>
          <p:nvPr/>
        </p:nvSpPr>
        <p:spPr>
          <a:xfrm>
            <a:off x="951923" y="3643477"/>
            <a:ext cx="594775" cy="32751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51" name="Gerader Verbinder 50">
            <a:extLst>
              <a:ext uri="{FF2B5EF4-FFF2-40B4-BE49-F238E27FC236}">
                <a16:creationId xmlns:a16="http://schemas.microsoft.com/office/drawing/2014/main" id="{233AEC97-E1AD-47A4-B9C5-01ED5CEC36FB}"/>
              </a:ext>
            </a:extLst>
          </p:cNvPr>
          <p:cNvCxnSpPr/>
          <p:nvPr/>
        </p:nvCxnSpPr>
        <p:spPr>
          <a:xfrm>
            <a:off x="1769294" y="3831967"/>
            <a:ext cx="5616000" cy="0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Textfeld 51">
            <a:extLst>
              <a:ext uri="{FF2B5EF4-FFF2-40B4-BE49-F238E27FC236}">
                <a16:creationId xmlns:a16="http://schemas.microsoft.com/office/drawing/2014/main" id="{BB19BA54-E847-4E29-9971-D0925CB2A3C2}"/>
              </a:ext>
            </a:extLst>
          </p:cNvPr>
          <p:cNvSpPr txBox="1"/>
          <p:nvPr/>
        </p:nvSpPr>
        <p:spPr>
          <a:xfrm>
            <a:off x="1363951" y="3703230"/>
            <a:ext cx="68871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100" dirty="0">
                <a:solidFill>
                  <a:srgbClr val="003D6A"/>
                </a:solidFill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1428712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5545BF9-B4A8-47C1-8ABC-3F053DB05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SCHUNK Dienstleistungen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316CBF3-8CAB-480A-B0A6-C42692406D8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3127323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0"/>
              </a:spcBef>
            </a:pPr>
            <a:r>
              <a:rPr lang="de-DE" sz="1700" b="1" dirty="0"/>
              <a:t>Engineering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500" dirty="0"/>
              <a:t>Auslegung von Sonderplatten passend auf das jeweilige Fertigungssystem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500" dirty="0"/>
              <a:t>Entwicklung von Sonderlösungen zusammen mit Kunden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500" dirty="0"/>
              <a:t>FEM Analysen bei kritischen Bauteilen</a:t>
            </a:r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endParaRPr lang="de-DE" sz="1400" b="1" dirty="0"/>
          </a:p>
          <a:p>
            <a:pPr>
              <a:spcBef>
                <a:spcPts val="0"/>
              </a:spcBef>
            </a:pPr>
            <a:r>
              <a:rPr lang="de-DE" sz="1700" b="1" dirty="0"/>
              <a:t>Versuchswesen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500" dirty="0"/>
              <a:t>Dauerversuche mit allen Neuentwicklungen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500" dirty="0"/>
              <a:t>Verschleißuntersuchungen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500" dirty="0"/>
              <a:t>Genauigkeitsmessungen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de-DE" sz="1400" b="1" dirty="0"/>
          </a:p>
          <a:p>
            <a:pPr>
              <a:spcBef>
                <a:spcPts val="0"/>
              </a:spcBef>
            </a:pPr>
            <a:r>
              <a:rPr lang="de-DE" sz="1700" b="1" dirty="0"/>
              <a:t>Service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500" dirty="0"/>
              <a:t>Inbetriebnahme von Kundenlösungen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500" dirty="0"/>
              <a:t>Inspektion und Wartung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500" dirty="0"/>
              <a:t>Instandsetzung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de-DE" sz="500" b="1" dirty="0"/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endParaRPr lang="de-DE" sz="1400" b="1" dirty="0"/>
          </a:p>
          <a:p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30BA46D6-6473-4850-8928-01B601C33D5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E8B2EF1D-914B-48F5-909C-D14131414B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31"/>
          <a:stretch/>
        </p:blipFill>
        <p:spPr>
          <a:xfrm>
            <a:off x="6746633" y="3198918"/>
            <a:ext cx="1372836" cy="102650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B938F233-066E-4345-9095-C41D13851E0B}"/>
              </a:ext>
            </a:extLst>
          </p:cNvPr>
          <p:cNvGrpSpPr/>
          <p:nvPr/>
        </p:nvGrpSpPr>
        <p:grpSpPr>
          <a:xfrm>
            <a:off x="6723222" y="1000623"/>
            <a:ext cx="1309970" cy="952015"/>
            <a:chOff x="6980264" y="1679001"/>
            <a:chExt cx="1221634" cy="1126854"/>
          </a:xfrm>
        </p:grpSpPr>
        <p:pic>
          <p:nvPicPr>
            <p:cNvPr id="7" name="Grafik 6">
              <a:extLst>
                <a:ext uri="{FF2B5EF4-FFF2-40B4-BE49-F238E27FC236}">
                  <a16:creationId xmlns:a16="http://schemas.microsoft.com/office/drawing/2014/main" id="{64771339-8E9F-4B98-9844-E8FBA35C40B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00" r="28246"/>
            <a:stretch/>
          </p:blipFill>
          <p:spPr>
            <a:xfrm>
              <a:off x="7488757" y="1679001"/>
              <a:ext cx="713141" cy="1126854"/>
            </a:xfrm>
            <a:prstGeom prst="rect">
              <a:avLst/>
            </a:prstGeom>
          </p:spPr>
        </p:pic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DED8E0C8-A995-423D-8FB8-09198C42BC5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9320"/>
            <a:stretch/>
          </p:blipFill>
          <p:spPr>
            <a:xfrm>
              <a:off x="6980264" y="1750427"/>
              <a:ext cx="386179" cy="984002"/>
            </a:xfrm>
            <a:prstGeom prst="rect">
              <a:avLst/>
            </a:prstGeom>
          </p:spPr>
        </p:pic>
        <p:pic>
          <p:nvPicPr>
            <p:cNvPr id="9" name="Grafik 8">
              <a:extLst>
                <a:ext uri="{FF2B5EF4-FFF2-40B4-BE49-F238E27FC236}">
                  <a16:creationId xmlns:a16="http://schemas.microsoft.com/office/drawing/2014/main" id="{75539E63-508C-434B-82BF-4B490A0A06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602" t="71328" r="1358" b="8589"/>
            <a:stretch/>
          </p:blipFill>
          <p:spPr>
            <a:xfrm>
              <a:off x="6998034" y="2508145"/>
              <a:ext cx="257424" cy="226284"/>
            </a:xfrm>
            <a:prstGeom prst="rect">
              <a:avLst/>
            </a:prstGeom>
          </p:spPr>
        </p:pic>
      </p:grpSp>
      <p:pic>
        <p:nvPicPr>
          <p:cNvPr id="10" name="Grafik 9">
            <a:extLst>
              <a:ext uri="{FF2B5EF4-FFF2-40B4-BE49-F238E27FC236}">
                <a16:creationId xmlns:a16="http://schemas.microsoft.com/office/drawing/2014/main" id="{3FEFB124-1809-4B9E-A281-EA095DC901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" r="8667"/>
          <a:stretch/>
        </p:blipFill>
        <p:spPr>
          <a:xfrm>
            <a:off x="6750889" y="2082758"/>
            <a:ext cx="1368580" cy="1027665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8090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563383F-5834-48A5-9374-EB4DC6E01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Übersicht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A7ECB64F-7610-44FC-8E17-1D67FF45C79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779E7505-3AE6-48B0-8073-616747E6D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433"/>
          <a:stretch/>
        </p:blipFill>
        <p:spPr>
          <a:xfrm>
            <a:off x="323850" y="1437523"/>
            <a:ext cx="1686492" cy="1229657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543C1FD1-FC3C-45CA-8FD5-6B045987D0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63" r="3075"/>
          <a:stretch/>
        </p:blipFill>
        <p:spPr>
          <a:xfrm>
            <a:off x="3259717" y="1430148"/>
            <a:ext cx="1689088" cy="1229657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Grafik 6">
            <a:hlinkClick r:id="" action="ppaction://noaction"/>
            <a:extLst>
              <a:ext uri="{FF2B5EF4-FFF2-40B4-BE49-F238E27FC236}">
                <a16:creationId xmlns:a16="http://schemas.microsoft.com/office/drawing/2014/main" id="{24D03233-DDB7-4D45-9AA5-FEFCF6C7DF0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8669"/>
          <a:stretch/>
        </p:blipFill>
        <p:spPr>
          <a:xfrm>
            <a:off x="6154921" y="1422552"/>
            <a:ext cx="1689087" cy="1229134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Grafik 7">
            <a:hlinkClick r:id="" action="ppaction://noaction"/>
            <a:extLst>
              <a:ext uri="{FF2B5EF4-FFF2-40B4-BE49-F238E27FC236}">
                <a16:creationId xmlns:a16="http://schemas.microsoft.com/office/drawing/2014/main" id="{7FCBBCEA-46BE-43BE-B1E8-DB451D760E8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" r="4849"/>
          <a:stretch/>
        </p:blipFill>
        <p:spPr>
          <a:xfrm>
            <a:off x="323850" y="3021194"/>
            <a:ext cx="1686492" cy="123311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Grafik 8">
            <a:hlinkClick r:id="" action="ppaction://noaction"/>
            <a:extLst>
              <a:ext uri="{FF2B5EF4-FFF2-40B4-BE49-F238E27FC236}">
                <a16:creationId xmlns:a16="http://schemas.microsoft.com/office/drawing/2014/main" id="{7F1A5D1E-C4F2-4141-A60B-C91951E7117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902" r="1899"/>
          <a:stretch/>
        </p:blipFill>
        <p:spPr>
          <a:xfrm>
            <a:off x="3255478" y="3025170"/>
            <a:ext cx="1689087" cy="1229134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Grafik 9">
            <a:hlinkClick r:id="" action="ppaction://noaction"/>
            <a:extLst>
              <a:ext uri="{FF2B5EF4-FFF2-40B4-BE49-F238E27FC236}">
                <a16:creationId xmlns:a16="http://schemas.microsoft.com/office/drawing/2014/main" id="{F3CC2A20-DDD9-44DD-95BA-0F24BD6C58A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187"/>
          <a:stretch/>
        </p:blipFill>
        <p:spPr>
          <a:xfrm>
            <a:off x="6154921" y="3021194"/>
            <a:ext cx="1690640" cy="1229134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Rechteck 10">
            <a:hlinkClick r:id="rId8" action="ppaction://hlinksldjump"/>
            <a:extLst>
              <a:ext uri="{FF2B5EF4-FFF2-40B4-BE49-F238E27FC236}">
                <a16:creationId xmlns:a16="http://schemas.microsoft.com/office/drawing/2014/main" id="{CE5E9AC7-CC7A-4DD9-8093-81D2B6F246F4}"/>
              </a:ext>
            </a:extLst>
          </p:cNvPr>
          <p:cNvSpPr/>
          <p:nvPr/>
        </p:nvSpPr>
        <p:spPr>
          <a:xfrm>
            <a:off x="70485" y="1131174"/>
            <a:ext cx="2221853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200" b="1" dirty="0">
                <a:solidFill>
                  <a:srgbClr val="003D6A"/>
                </a:solidFill>
              </a:rPr>
              <a:t>Allgemeine Fräsanwendung</a:t>
            </a:r>
            <a:endParaRPr lang="de-DE" sz="1200" dirty="0">
              <a:solidFill>
                <a:srgbClr val="003D6A"/>
              </a:solidFill>
            </a:endParaRPr>
          </a:p>
        </p:txBody>
      </p:sp>
      <p:sp>
        <p:nvSpPr>
          <p:cNvPr id="13" name="Rechteck 12">
            <a:hlinkClick r:id="rId8" action="ppaction://hlinksldjump"/>
            <a:extLst>
              <a:ext uri="{FF2B5EF4-FFF2-40B4-BE49-F238E27FC236}">
                <a16:creationId xmlns:a16="http://schemas.microsoft.com/office/drawing/2014/main" id="{35A8BE44-3CE3-4C5D-A5DD-A1C9E79EE113}"/>
              </a:ext>
            </a:extLst>
          </p:cNvPr>
          <p:cNvSpPr/>
          <p:nvPr/>
        </p:nvSpPr>
        <p:spPr>
          <a:xfrm>
            <a:off x="2923086" y="1146460"/>
            <a:ext cx="2440808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200" b="1" dirty="0">
                <a:solidFill>
                  <a:srgbClr val="003D6A"/>
                </a:solidFill>
                <a:latin typeface="+mj-lt"/>
              </a:rPr>
              <a:t>Werkstück – Direktspannung</a:t>
            </a:r>
            <a:endParaRPr lang="de-DE" sz="12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4" name="Rechteck 13">
            <a:hlinkClick r:id="" action="ppaction://noaction"/>
            <a:extLst>
              <a:ext uri="{FF2B5EF4-FFF2-40B4-BE49-F238E27FC236}">
                <a16:creationId xmlns:a16="http://schemas.microsoft.com/office/drawing/2014/main" id="{60D07FF2-4313-4876-B477-42E15A2E180F}"/>
              </a:ext>
            </a:extLst>
          </p:cNvPr>
          <p:cNvSpPr/>
          <p:nvPr/>
        </p:nvSpPr>
        <p:spPr>
          <a:xfrm>
            <a:off x="5849485" y="1143530"/>
            <a:ext cx="2226218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200" b="1" dirty="0" err="1">
                <a:solidFill>
                  <a:srgbClr val="003D6A"/>
                </a:solidFill>
                <a:latin typeface="+mj-lt"/>
              </a:rPr>
              <a:t>Fräs</a:t>
            </a:r>
            <a:r>
              <a:rPr lang="de-DE" sz="1200" b="1" dirty="0">
                <a:solidFill>
                  <a:srgbClr val="003D6A"/>
                </a:solidFill>
                <a:latin typeface="+mj-lt"/>
              </a:rPr>
              <a:t> - Dreh </a:t>
            </a:r>
            <a:r>
              <a:rPr lang="de-DE" sz="1200" b="1" dirty="0">
                <a:solidFill>
                  <a:srgbClr val="003D6A"/>
                </a:solidFill>
              </a:rPr>
              <a:t>–</a:t>
            </a:r>
            <a:r>
              <a:rPr lang="de-DE" sz="1200" b="1" dirty="0">
                <a:solidFill>
                  <a:srgbClr val="003D6A"/>
                </a:solidFill>
                <a:latin typeface="+mj-lt"/>
              </a:rPr>
              <a:t> Anwendung</a:t>
            </a:r>
            <a:endParaRPr lang="de-DE" sz="12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5" name="Rechteck 14">
            <a:hlinkClick r:id="" action="ppaction://noaction"/>
            <a:extLst>
              <a:ext uri="{FF2B5EF4-FFF2-40B4-BE49-F238E27FC236}">
                <a16:creationId xmlns:a16="http://schemas.microsoft.com/office/drawing/2014/main" id="{7FCE6C1F-D66F-4849-BDE7-EB481DE771F8}"/>
              </a:ext>
            </a:extLst>
          </p:cNvPr>
          <p:cNvSpPr/>
          <p:nvPr/>
        </p:nvSpPr>
        <p:spPr>
          <a:xfrm>
            <a:off x="-98808" y="2736486"/>
            <a:ext cx="2221853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200" b="1" dirty="0">
                <a:solidFill>
                  <a:srgbClr val="003D6A"/>
                </a:solidFill>
                <a:latin typeface="+mj-lt"/>
              </a:rPr>
              <a:t>Leichtere Zerspanung</a:t>
            </a:r>
            <a:endParaRPr lang="de-DE" sz="12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6" name="Rechteck 15">
            <a:hlinkClick r:id="" action="ppaction://noaction"/>
            <a:extLst>
              <a:ext uri="{FF2B5EF4-FFF2-40B4-BE49-F238E27FC236}">
                <a16:creationId xmlns:a16="http://schemas.microsoft.com/office/drawing/2014/main" id="{72ED38B0-3102-419C-9129-F43DD746010F}"/>
              </a:ext>
            </a:extLst>
          </p:cNvPr>
          <p:cNvSpPr/>
          <p:nvPr/>
        </p:nvSpPr>
        <p:spPr>
          <a:xfrm>
            <a:off x="2942154" y="2739389"/>
            <a:ext cx="2704148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200" b="1" dirty="0">
                <a:solidFill>
                  <a:srgbClr val="003D6A"/>
                </a:solidFill>
                <a:latin typeface="+mj-lt"/>
              </a:rPr>
              <a:t>Automatisiertes </a:t>
            </a:r>
            <a:r>
              <a:rPr lang="de-DE" sz="1200" b="1" dirty="0" err="1">
                <a:solidFill>
                  <a:srgbClr val="003D6A"/>
                </a:solidFill>
                <a:latin typeface="+mj-lt"/>
              </a:rPr>
              <a:t>Palettenhandling</a:t>
            </a:r>
            <a:endParaRPr lang="de-DE" sz="12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7" name="Rechteck 16">
            <a:hlinkClick r:id="" action="ppaction://noaction"/>
            <a:extLst>
              <a:ext uri="{FF2B5EF4-FFF2-40B4-BE49-F238E27FC236}">
                <a16:creationId xmlns:a16="http://schemas.microsoft.com/office/drawing/2014/main" id="{D44918EE-F1CA-45A0-B2E1-912C959FF4B7}"/>
              </a:ext>
            </a:extLst>
          </p:cNvPr>
          <p:cNvSpPr/>
          <p:nvPr/>
        </p:nvSpPr>
        <p:spPr>
          <a:xfrm>
            <a:off x="5787258" y="2739389"/>
            <a:ext cx="2220569" cy="27699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200" b="1" dirty="0">
                <a:solidFill>
                  <a:srgbClr val="003D6A"/>
                </a:solidFill>
                <a:latin typeface="+mj-lt"/>
              </a:rPr>
              <a:t>Weitere Anwendungen</a:t>
            </a:r>
            <a:endParaRPr lang="de-DE" sz="1200" dirty="0">
              <a:solidFill>
                <a:srgbClr val="003D6A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08795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EFEE273-8151-42B6-9710-B01D828C6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1639651-3E6B-451F-B4BB-8699983015E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0496CF6-2C32-4A1A-9F74-B402D969EB9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Anwendungsbeispiel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7678E4BE-72F8-4BDF-8617-0295F5F1161E}"/>
              </a:ext>
            </a:extLst>
          </p:cNvPr>
          <p:cNvSpPr txBox="1"/>
          <p:nvPr/>
        </p:nvSpPr>
        <p:spPr>
          <a:xfrm>
            <a:off x="4417146" y="1115484"/>
            <a:ext cx="367971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u="sng" dirty="0">
                <a:solidFill>
                  <a:srgbClr val="00446B"/>
                </a:solidFill>
              </a:rPr>
              <a:t>VERO-S WDM-5X:</a:t>
            </a:r>
          </a:p>
          <a:p>
            <a:r>
              <a:rPr lang="de-DE" sz="1400" dirty="0">
                <a:solidFill>
                  <a:srgbClr val="00446B"/>
                </a:solidFill>
              </a:rPr>
              <a:t>Flexible Positionierung und Befestigung auf dem Maschinentisch.</a:t>
            </a:r>
          </a:p>
          <a:p>
            <a:endParaRPr lang="de-DE" sz="1400" dirty="0">
              <a:solidFill>
                <a:srgbClr val="00446B"/>
              </a:solidFill>
            </a:endParaRPr>
          </a:p>
          <a:p>
            <a:r>
              <a:rPr lang="de-DE" sz="1400" b="1" u="sng" dirty="0">
                <a:solidFill>
                  <a:srgbClr val="00446B"/>
                </a:solidFill>
              </a:rPr>
              <a:t>Merkmale/Anwendung:</a:t>
            </a:r>
          </a:p>
          <a:p>
            <a:r>
              <a:rPr lang="de-DE" sz="1400" dirty="0">
                <a:solidFill>
                  <a:srgbClr val="00446B"/>
                </a:solidFill>
              </a:rPr>
              <a:t>Die Aufbauhöhe kann flexibel auf die Anforderungen an der Maschine angepasst werden.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B7CBD582-4A9C-41E7-96F5-682C506E49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74" y="1112838"/>
            <a:ext cx="3825283" cy="2868962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3671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EFEE273-8151-42B6-9710-B01D828C6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1639651-3E6B-451F-B4BB-8699983015E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0496CF6-2C32-4A1A-9F74-B402D969EB9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Anwendungsbeispiel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7678E4BE-72F8-4BDF-8617-0295F5F1161E}"/>
              </a:ext>
            </a:extLst>
          </p:cNvPr>
          <p:cNvSpPr txBox="1"/>
          <p:nvPr/>
        </p:nvSpPr>
        <p:spPr>
          <a:xfrm>
            <a:off x="4417146" y="1115484"/>
            <a:ext cx="367971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u="sng" dirty="0">
                <a:solidFill>
                  <a:srgbClr val="00446B"/>
                </a:solidFill>
              </a:rPr>
              <a:t>VERO-S WDM-5X:</a:t>
            </a:r>
          </a:p>
          <a:p>
            <a:r>
              <a:rPr lang="de-DE" sz="1400" dirty="0">
                <a:solidFill>
                  <a:srgbClr val="00446B"/>
                </a:solidFill>
              </a:rPr>
              <a:t>Stabile und präzise Werkstückfixierung</a:t>
            </a:r>
          </a:p>
          <a:p>
            <a:endParaRPr lang="de-DE" sz="1400" dirty="0">
              <a:solidFill>
                <a:srgbClr val="00446B"/>
              </a:solidFill>
            </a:endParaRPr>
          </a:p>
          <a:p>
            <a:r>
              <a:rPr lang="de-DE" sz="1400" b="1" u="sng" dirty="0">
                <a:solidFill>
                  <a:srgbClr val="00446B"/>
                </a:solidFill>
              </a:rPr>
              <a:t>Merkmale/Anwendung:</a:t>
            </a:r>
          </a:p>
          <a:p>
            <a:r>
              <a:rPr lang="de-DE" sz="1400" dirty="0">
                <a:solidFill>
                  <a:srgbClr val="00446B"/>
                </a:solidFill>
              </a:rPr>
              <a:t>Hohe Flexibilität in der Schnittstelle zum Werkstück über Reduktionsadapter- und Spannbolzenvarianten. 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E59F4FF0-35E8-4409-B0A1-1A83D86EC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61" y="1110807"/>
            <a:ext cx="4182851" cy="279014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3788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EFEE273-8151-42B6-9710-B01D828C6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1639651-3E6B-451F-B4BB-8699983015E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0496CF6-2C32-4A1A-9F74-B402D969EB9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Anwendungsbeispiel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7678E4BE-72F8-4BDF-8617-0295F5F1161E}"/>
              </a:ext>
            </a:extLst>
          </p:cNvPr>
          <p:cNvSpPr txBox="1"/>
          <p:nvPr/>
        </p:nvSpPr>
        <p:spPr>
          <a:xfrm>
            <a:off x="4417146" y="1115484"/>
            <a:ext cx="367971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u="sng" dirty="0">
                <a:solidFill>
                  <a:srgbClr val="00446B"/>
                </a:solidFill>
              </a:rPr>
              <a:t>VERO-S WDM-5X:</a:t>
            </a:r>
          </a:p>
          <a:p>
            <a:r>
              <a:rPr lang="de-DE" sz="1400" dirty="0">
                <a:solidFill>
                  <a:srgbClr val="00446B"/>
                </a:solidFill>
              </a:rPr>
              <a:t>Basismodule können auf unterschiedlichsten Tischen befestigt werden.</a:t>
            </a:r>
          </a:p>
          <a:p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>
                <a:solidFill>
                  <a:srgbClr val="00446B"/>
                </a:solidFill>
              </a:rPr>
              <a:t>T-Nutentisch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>
                <a:solidFill>
                  <a:srgbClr val="00446B"/>
                </a:solidFill>
              </a:rPr>
              <a:t>Lochrasterplatten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>
                <a:solidFill>
                  <a:srgbClr val="00446B"/>
                </a:solidFill>
              </a:rPr>
              <a:t>Nullpunktspannmodule</a:t>
            </a:r>
          </a:p>
          <a:p>
            <a:endParaRPr lang="de-DE" sz="1400" dirty="0">
              <a:solidFill>
                <a:srgbClr val="00446B"/>
              </a:solidFill>
            </a:endParaRP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B2FA2618-BF18-4161-BADD-FE9C70FD9C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" y="1109220"/>
            <a:ext cx="3805767" cy="285432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60237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3243508-93B7-4720-AD37-1372506AD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B8A126B-892B-41C8-8D98-7DB926151F7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D19EBD23-682B-45CD-8277-C10B734CC131}"/>
              </a:ext>
            </a:extLst>
          </p:cNvPr>
          <p:cNvGrpSpPr/>
          <p:nvPr/>
        </p:nvGrpSpPr>
        <p:grpSpPr>
          <a:xfrm>
            <a:off x="1596861" y="1412201"/>
            <a:ext cx="198000" cy="198000"/>
            <a:chOff x="4645063" y="732456"/>
            <a:chExt cx="266095" cy="271350"/>
          </a:xfrm>
        </p:grpSpPr>
        <p:sp>
          <p:nvSpPr>
            <p:cNvPr id="8" name="Ellipse 7">
              <a:extLst>
                <a:ext uri="{FF2B5EF4-FFF2-40B4-BE49-F238E27FC236}">
                  <a16:creationId xmlns:a16="http://schemas.microsoft.com/office/drawing/2014/main" id="{32DA56CD-4807-43B3-BF06-4F6AC40081C1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95706A56-F335-45D1-B927-8836128F335C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1E8B3728-8605-4E92-B212-7743354DA7FD}"/>
              </a:ext>
            </a:extLst>
          </p:cNvPr>
          <p:cNvGrpSpPr/>
          <p:nvPr/>
        </p:nvGrpSpPr>
        <p:grpSpPr>
          <a:xfrm>
            <a:off x="1579159" y="2858046"/>
            <a:ext cx="198000" cy="198000"/>
            <a:chOff x="4631178" y="738982"/>
            <a:chExt cx="266095" cy="271350"/>
          </a:xfrm>
        </p:grpSpPr>
        <p:sp>
          <p:nvSpPr>
            <p:cNvPr id="14" name="Ellipse 13">
              <a:extLst>
                <a:ext uri="{FF2B5EF4-FFF2-40B4-BE49-F238E27FC236}">
                  <a16:creationId xmlns:a16="http://schemas.microsoft.com/office/drawing/2014/main" id="{DFF57F36-65C0-463E-A284-BABAC8A6D14C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DECA578F-AD45-455E-9B4F-29CC1132ADFF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pic>
        <p:nvPicPr>
          <p:cNvPr id="53" name="Grafik 52">
            <a:extLst>
              <a:ext uri="{FF2B5EF4-FFF2-40B4-BE49-F238E27FC236}">
                <a16:creationId xmlns:a16="http://schemas.microsoft.com/office/drawing/2014/main" id="{F5775B77-F659-47B4-B993-D90477B664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3" t="410" r="361" b="67718"/>
          <a:stretch/>
        </p:blipFill>
        <p:spPr>
          <a:xfrm>
            <a:off x="2850681" y="672650"/>
            <a:ext cx="3677068" cy="114145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 w="9525">
            <a:solidFill>
              <a:srgbClr val="00446B"/>
            </a:solidFill>
          </a:ln>
        </p:spPr>
      </p:pic>
      <p:sp>
        <p:nvSpPr>
          <p:cNvPr id="5" name="Rechteck 4">
            <a:extLst>
              <a:ext uri="{FF2B5EF4-FFF2-40B4-BE49-F238E27FC236}">
                <a16:creationId xmlns:a16="http://schemas.microsoft.com/office/drawing/2014/main" id="{212EE799-63B4-4634-8C09-5CBF3CAFCB86}"/>
              </a:ext>
            </a:extLst>
          </p:cNvPr>
          <p:cNvSpPr/>
          <p:nvPr/>
        </p:nvSpPr>
        <p:spPr>
          <a:xfrm>
            <a:off x="3109374" y="710879"/>
            <a:ext cx="1015312" cy="2906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68" name="Gruppieren 67">
            <a:extLst>
              <a:ext uri="{FF2B5EF4-FFF2-40B4-BE49-F238E27FC236}">
                <a16:creationId xmlns:a16="http://schemas.microsoft.com/office/drawing/2014/main" id="{9CA5F7BE-6827-4575-99CD-5D3F6F026567}"/>
              </a:ext>
            </a:extLst>
          </p:cNvPr>
          <p:cNvGrpSpPr/>
          <p:nvPr/>
        </p:nvGrpSpPr>
        <p:grpSpPr>
          <a:xfrm>
            <a:off x="6655493" y="914084"/>
            <a:ext cx="198000" cy="198000"/>
            <a:chOff x="4635232" y="729193"/>
            <a:chExt cx="266095" cy="271350"/>
          </a:xfrm>
        </p:grpSpPr>
        <p:sp>
          <p:nvSpPr>
            <p:cNvPr id="69" name="Ellipse 68">
              <a:extLst>
                <a:ext uri="{FF2B5EF4-FFF2-40B4-BE49-F238E27FC236}">
                  <a16:creationId xmlns:a16="http://schemas.microsoft.com/office/drawing/2014/main" id="{A0AEBD92-2385-496D-9318-79ACC69CEE0D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0" name="Textfeld 69">
              <a:extLst>
                <a:ext uri="{FF2B5EF4-FFF2-40B4-BE49-F238E27FC236}">
                  <a16:creationId xmlns:a16="http://schemas.microsoft.com/office/drawing/2014/main" id="{EEC315BD-D828-413D-A5D2-F789CA179999}"/>
                </a:ext>
              </a:extLst>
            </p:cNvPr>
            <p:cNvSpPr txBox="1"/>
            <p:nvPr/>
          </p:nvSpPr>
          <p:spPr>
            <a:xfrm>
              <a:off x="4635232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74" name="Gruppieren 73">
            <a:extLst>
              <a:ext uri="{FF2B5EF4-FFF2-40B4-BE49-F238E27FC236}">
                <a16:creationId xmlns:a16="http://schemas.microsoft.com/office/drawing/2014/main" id="{8BB6B1F7-5490-4100-8F30-002C962498EF}"/>
              </a:ext>
            </a:extLst>
          </p:cNvPr>
          <p:cNvGrpSpPr/>
          <p:nvPr/>
        </p:nvGrpSpPr>
        <p:grpSpPr>
          <a:xfrm>
            <a:off x="6659612" y="2136708"/>
            <a:ext cx="198000" cy="198000"/>
            <a:chOff x="4637578" y="732456"/>
            <a:chExt cx="266095" cy="271350"/>
          </a:xfrm>
        </p:grpSpPr>
        <p:sp>
          <p:nvSpPr>
            <p:cNvPr id="75" name="Ellipse 74">
              <a:extLst>
                <a:ext uri="{FF2B5EF4-FFF2-40B4-BE49-F238E27FC236}">
                  <a16:creationId xmlns:a16="http://schemas.microsoft.com/office/drawing/2014/main" id="{D91AECA9-7C5C-4741-A8B1-3FD00AAE354A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6" name="Textfeld 75">
              <a:extLst>
                <a:ext uri="{FF2B5EF4-FFF2-40B4-BE49-F238E27FC236}">
                  <a16:creationId xmlns:a16="http://schemas.microsoft.com/office/drawing/2014/main" id="{6EB8E83C-74A9-41BA-BEBB-3FF2AC4307A9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pic>
        <p:nvPicPr>
          <p:cNvPr id="95" name="Grafik 94">
            <a:extLst>
              <a:ext uri="{FF2B5EF4-FFF2-40B4-BE49-F238E27FC236}">
                <a16:creationId xmlns:a16="http://schemas.microsoft.com/office/drawing/2014/main" id="{843271C6-BD19-4FB6-88BB-9E55D94BCC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4" t="30049" b="46872"/>
          <a:stretch/>
        </p:blipFill>
        <p:spPr>
          <a:xfrm>
            <a:off x="2850681" y="1889399"/>
            <a:ext cx="3677068" cy="826565"/>
          </a:xfrm>
          <a:prstGeom prst="rect">
            <a:avLst/>
          </a:prstGeom>
          <a:solidFill>
            <a:srgbClr val="17385F"/>
          </a:solidFill>
          <a:ln>
            <a:solidFill>
              <a:srgbClr val="003D6A"/>
            </a:solidFill>
          </a:ln>
        </p:spPr>
      </p:pic>
      <p:pic>
        <p:nvPicPr>
          <p:cNvPr id="96" name="Grafik 95">
            <a:extLst>
              <a:ext uri="{FF2B5EF4-FFF2-40B4-BE49-F238E27FC236}">
                <a16:creationId xmlns:a16="http://schemas.microsoft.com/office/drawing/2014/main" id="{778DAC91-8AC6-4A65-BC76-C857FDA966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4" t="53127" b="1733"/>
          <a:stretch/>
        </p:blipFill>
        <p:spPr>
          <a:xfrm>
            <a:off x="2850681" y="2771053"/>
            <a:ext cx="3677068" cy="1616596"/>
          </a:xfrm>
          <a:prstGeom prst="rect">
            <a:avLst/>
          </a:prstGeom>
          <a:ln>
            <a:solidFill>
              <a:srgbClr val="00446B"/>
            </a:solidFill>
          </a:ln>
        </p:spPr>
      </p:pic>
      <p:sp>
        <p:nvSpPr>
          <p:cNvPr id="101" name="Textfeld 100">
            <a:extLst>
              <a:ext uri="{FF2B5EF4-FFF2-40B4-BE49-F238E27FC236}">
                <a16:creationId xmlns:a16="http://schemas.microsoft.com/office/drawing/2014/main" id="{BEAF0695-F7F5-49C2-AC78-2A8BF4C169B0}"/>
              </a:ext>
            </a:extLst>
          </p:cNvPr>
          <p:cNvSpPr txBox="1"/>
          <p:nvPr/>
        </p:nvSpPr>
        <p:spPr>
          <a:xfrm>
            <a:off x="6836017" y="858827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Spannbolzen</a:t>
            </a:r>
          </a:p>
        </p:txBody>
      </p:sp>
      <p:sp>
        <p:nvSpPr>
          <p:cNvPr id="103" name="Textfeld 102">
            <a:extLst>
              <a:ext uri="{FF2B5EF4-FFF2-40B4-BE49-F238E27FC236}">
                <a16:creationId xmlns:a16="http://schemas.microsoft.com/office/drawing/2014/main" id="{BDBF7E39-3730-4D96-9D33-CB0B5B5D156F}"/>
              </a:ext>
            </a:extLst>
          </p:cNvPr>
          <p:cNvSpPr txBox="1"/>
          <p:nvPr/>
        </p:nvSpPr>
        <p:spPr>
          <a:xfrm>
            <a:off x="1742487" y="1363844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Reduktion</a:t>
            </a:r>
          </a:p>
        </p:txBody>
      </p:sp>
      <p:sp>
        <p:nvSpPr>
          <p:cNvPr id="104" name="Textfeld 103">
            <a:extLst>
              <a:ext uri="{FF2B5EF4-FFF2-40B4-BE49-F238E27FC236}">
                <a16:creationId xmlns:a16="http://schemas.microsoft.com/office/drawing/2014/main" id="{6EEA4C70-FA1C-46CF-94F5-46C26E97A70F}"/>
              </a:ext>
            </a:extLst>
          </p:cNvPr>
          <p:cNvSpPr txBox="1"/>
          <p:nvPr/>
        </p:nvSpPr>
        <p:spPr>
          <a:xfrm>
            <a:off x="6840934" y="2095229"/>
            <a:ext cx="13732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Aufbaumodul</a:t>
            </a:r>
          </a:p>
        </p:txBody>
      </p:sp>
      <p:sp>
        <p:nvSpPr>
          <p:cNvPr id="105" name="Textfeld 104">
            <a:extLst>
              <a:ext uri="{FF2B5EF4-FFF2-40B4-BE49-F238E27FC236}">
                <a16:creationId xmlns:a16="http://schemas.microsoft.com/office/drawing/2014/main" id="{FF4068A9-C735-4316-9A8D-8AC4CCFA5F0F}"/>
              </a:ext>
            </a:extLst>
          </p:cNvPr>
          <p:cNvSpPr txBox="1"/>
          <p:nvPr/>
        </p:nvSpPr>
        <p:spPr>
          <a:xfrm>
            <a:off x="1740101" y="2808429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Basismodul</a:t>
            </a:r>
          </a:p>
        </p:txBody>
      </p:sp>
      <p:grpSp>
        <p:nvGrpSpPr>
          <p:cNvPr id="106" name="Gruppieren 105">
            <a:extLst>
              <a:ext uri="{FF2B5EF4-FFF2-40B4-BE49-F238E27FC236}">
                <a16:creationId xmlns:a16="http://schemas.microsoft.com/office/drawing/2014/main" id="{979FEF94-E970-4284-A9FB-1841101E1B4B}"/>
              </a:ext>
            </a:extLst>
          </p:cNvPr>
          <p:cNvGrpSpPr/>
          <p:nvPr/>
        </p:nvGrpSpPr>
        <p:grpSpPr>
          <a:xfrm>
            <a:off x="6654573" y="2900832"/>
            <a:ext cx="198000" cy="198000"/>
            <a:chOff x="4637578" y="732456"/>
            <a:chExt cx="266095" cy="271350"/>
          </a:xfrm>
        </p:grpSpPr>
        <p:sp>
          <p:nvSpPr>
            <p:cNvPr id="107" name="Ellipse 106">
              <a:extLst>
                <a:ext uri="{FF2B5EF4-FFF2-40B4-BE49-F238E27FC236}">
                  <a16:creationId xmlns:a16="http://schemas.microsoft.com/office/drawing/2014/main" id="{D2A9286B-A293-4AB1-ADD3-C9BF2024EB8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8" name="Textfeld 107">
              <a:extLst>
                <a:ext uri="{FF2B5EF4-FFF2-40B4-BE49-F238E27FC236}">
                  <a16:creationId xmlns:a16="http://schemas.microsoft.com/office/drawing/2014/main" id="{BF743484-5562-4D30-A66A-DBDA44AFD2AE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sp>
        <p:nvSpPr>
          <p:cNvPr id="109" name="Textfeld 108">
            <a:extLst>
              <a:ext uri="{FF2B5EF4-FFF2-40B4-BE49-F238E27FC236}">
                <a16:creationId xmlns:a16="http://schemas.microsoft.com/office/drawing/2014/main" id="{98C0972F-30A3-441F-A55B-BEA27FB7373A}"/>
              </a:ext>
            </a:extLst>
          </p:cNvPr>
          <p:cNvSpPr txBox="1"/>
          <p:nvPr/>
        </p:nvSpPr>
        <p:spPr>
          <a:xfrm>
            <a:off x="6821147" y="2859353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Betätigung</a:t>
            </a:r>
          </a:p>
        </p:txBody>
      </p:sp>
      <p:grpSp>
        <p:nvGrpSpPr>
          <p:cNvPr id="110" name="Gruppieren 109">
            <a:extLst>
              <a:ext uri="{FF2B5EF4-FFF2-40B4-BE49-F238E27FC236}">
                <a16:creationId xmlns:a16="http://schemas.microsoft.com/office/drawing/2014/main" id="{4F9DACA7-895F-45E0-AA6A-9EAE73E0A84F}"/>
              </a:ext>
            </a:extLst>
          </p:cNvPr>
          <p:cNvGrpSpPr/>
          <p:nvPr/>
        </p:nvGrpSpPr>
        <p:grpSpPr>
          <a:xfrm>
            <a:off x="1584077" y="3843730"/>
            <a:ext cx="198000" cy="198000"/>
            <a:chOff x="4631178" y="738982"/>
            <a:chExt cx="266095" cy="271350"/>
          </a:xfrm>
        </p:grpSpPr>
        <p:sp>
          <p:nvSpPr>
            <p:cNvPr id="111" name="Ellipse 110">
              <a:extLst>
                <a:ext uri="{FF2B5EF4-FFF2-40B4-BE49-F238E27FC236}">
                  <a16:creationId xmlns:a16="http://schemas.microsoft.com/office/drawing/2014/main" id="{2A059B88-AA1B-4396-BC22-4C877CE93230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2" name="Textfeld 111">
              <a:extLst>
                <a:ext uri="{FF2B5EF4-FFF2-40B4-BE49-F238E27FC236}">
                  <a16:creationId xmlns:a16="http://schemas.microsoft.com/office/drawing/2014/main" id="{737A6588-5C76-42E6-BA2B-F3098C325F92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sp>
        <p:nvSpPr>
          <p:cNvPr id="113" name="Textfeld 112">
            <a:extLst>
              <a:ext uri="{FF2B5EF4-FFF2-40B4-BE49-F238E27FC236}">
                <a16:creationId xmlns:a16="http://schemas.microsoft.com/office/drawing/2014/main" id="{E2030A77-7E76-4158-A355-0D0FA2733D71}"/>
              </a:ext>
            </a:extLst>
          </p:cNvPr>
          <p:cNvSpPr txBox="1"/>
          <p:nvPr/>
        </p:nvSpPr>
        <p:spPr>
          <a:xfrm>
            <a:off x="1737645" y="3794113"/>
            <a:ext cx="1977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Befestigung</a:t>
            </a:r>
          </a:p>
        </p:txBody>
      </p:sp>
      <p:grpSp>
        <p:nvGrpSpPr>
          <p:cNvPr id="114" name="Gruppieren 113">
            <a:extLst>
              <a:ext uri="{FF2B5EF4-FFF2-40B4-BE49-F238E27FC236}">
                <a16:creationId xmlns:a16="http://schemas.microsoft.com/office/drawing/2014/main" id="{343D5276-2D39-47DF-917F-1951ED09E2A4}"/>
              </a:ext>
            </a:extLst>
          </p:cNvPr>
          <p:cNvGrpSpPr/>
          <p:nvPr/>
        </p:nvGrpSpPr>
        <p:grpSpPr>
          <a:xfrm>
            <a:off x="4098144" y="679816"/>
            <a:ext cx="198000" cy="198000"/>
            <a:chOff x="4635232" y="729193"/>
            <a:chExt cx="266095" cy="271350"/>
          </a:xfrm>
        </p:grpSpPr>
        <p:sp>
          <p:nvSpPr>
            <p:cNvPr id="115" name="Ellipse 114">
              <a:extLst>
                <a:ext uri="{FF2B5EF4-FFF2-40B4-BE49-F238E27FC236}">
                  <a16:creationId xmlns:a16="http://schemas.microsoft.com/office/drawing/2014/main" id="{BFAAE457-7A6B-420A-B73E-7D1957E73D51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6" name="Textfeld 115">
              <a:extLst>
                <a:ext uri="{FF2B5EF4-FFF2-40B4-BE49-F238E27FC236}">
                  <a16:creationId xmlns:a16="http://schemas.microsoft.com/office/drawing/2014/main" id="{26C9B636-40B8-45C9-80C3-53D381121350}"/>
                </a:ext>
              </a:extLst>
            </p:cNvPr>
            <p:cNvSpPr txBox="1"/>
            <p:nvPr/>
          </p:nvSpPr>
          <p:spPr>
            <a:xfrm>
              <a:off x="4635232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117" name="Gruppieren 116">
            <a:extLst>
              <a:ext uri="{FF2B5EF4-FFF2-40B4-BE49-F238E27FC236}">
                <a16:creationId xmlns:a16="http://schemas.microsoft.com/office/drawing/2014/main" id="{6D41FD49-78CB-44AA-8541-2490756F604D}"/>
              </a:ext>
            </a:extLst>
          </p:cNvPr>
          <p:cNvGrpSpPr/>
          <p:nvPr/>
        </p:nvGrpSpPr>
        <p:grpSpPr>
          <a:xfrm>
            <a:off x="4101632" y="1254885"/>
            <a:ext cx="198000" cy="198000"/>
            <a:chOff x="4645063" y="732456"/>
            <a:chExt cx="266095" cy="271350"/>
          </a:xfrm>
        </p:grpSpPr>
        <p:sp>
          <p:nvSpPr>
            <p:cNvPr id="118" name="Ellipse 117">
              <a:extLst>
                <a:ext uri="{FF2B5EF4-FFF2-40B4-BE49-F238E27FC236}">
                  <a16:creationId xmlns:a16="http://schemas.microsoft.com/office/drawing/2014/main" id="{9D081D86-FB1B-4B01-8F50-F405B05AA785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9" name="Textfeld 118">
              <a:extLst>
                <a:ext uri="{FF2B5EF4-FFF2-40B4-BE49-F238E27FC236}">
                  <a16:creationId xmlns:a16="http://schemas.microsoft.com/office/drawing/2014/main" id="{B5718EA8-3207-48B4-874D-51C35FD8BA4D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20" name="Gruppieren 119">
            <a:extLst>
              <a:ext uri="{FF2B5EF4-FFF2-40B4-BE49-F238E27FC236}">
                <a16:creationId xmlns:a16="http://schemas.microsoft.com/office/drawing/2014/main" id="{536212FF-5EE7-4234-8916-7DEB74F012D3}"/>
              </a:ext>
            </a:extLst>
          </p:cNvPr>
          <p:cNvGrpSpPr/>
          <p:nvPr/>
        </p:nvGrpSpPr>
        <p:grpSpPr>
          <a:xfrm>
            <a:off x="2859443" y="1964641"/>
            <a:ext cx="198000" cy="198000"/>
            <a:chOff x="4637578" y="732456"/>
            <a:chExt cx="266095" cy="271350"/>
          </a:xfrm>
        </p:grpSpPr>
        <p:sp>
          <p:nvSpPr>
            <p:cNvPr id="121" name="Ellipse 120">
              <a:extLst>
                <a:ext uri="{FF2B5EF4-FFF2-40B4-BE49-F238E27FC236}">
                  <a16:creationId xmlns:a16="http://schemas.microsoft.com/office/drawing/2014/main" id="{1694B4E0-DA83-4860-8D07-1A0C61CCC35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2" name="Textfeld 121">
              <a:extLst>
                <a:ext uri="{FF2B5EF4-FFF2-40B4-BE49-F238E27FC236}">
                  <a16:creationId xmlns:a16="http://schemas.microsoft.com/office/drawing/2014/main" id="{88C49309-D992-4B01-AE27-E4EB48740743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23" name="Gruppieren 122">
            <a:extLst>
              <a:ext uri="{FF2B5EF4-FFF2-40B4-BE49-F238E27FC236}">
                <a16:creationId xmlns:a16="http://schemas.microsoft.com/office/drawing/2014/main" id="{0702A2DB-61FD-4D92-80AB-0FC304EBF6BA}"/>
              </a:ext>
            </a:extLst>
          </p:cNvPr>
          <p:cNvGrpSpPr/>
          <p:nvPr/>
        </p:nvGrpSpPr>
        <p:grpSpPr>
          <a:xfrm>
            <a:off x="2845062" y="2759723"/>
            <a:ext cx="198000" cy="198000"/>
            <a:chOff x="4631178" y="738982"/>
            <a:chExt cx="266095" cy="271350"/>
          </a:xfrm>
        </p:grpSpPr>
        <p:sp>
          <p:nvSpPr>
            <p:cNvPr id="124" name="Ellipse 123">
              <a:extLst>
                <a:ext uri="{FF2B5EF4-FFF2-40B4-BE49-F238E27FC236}">
                  <a16:creationId xmlns:a16="http://schemas.microsoft.com/office/drawing/2014/main" id="{CE170C44-8339-4FAB-A7C8-7C430777BCF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5" name="Textfeld 124">
              <a:extLst>
                <a:ext uri="{FF2B5EF4-FFF2-40B4-BE49-F238E27FC236}">
                  <a16:creationId xmlns:a16="http://schemas.microsoft.com/office/drawing/2014/main" id="{BFFD5753-D3C8-437F-91F7-2B64A0896BAB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126" name="Gruppieren 125">
            <a:extLst>
              <a:ext uri="{FF2B5EF4-FFF2-40B4-BE49-F238E27FC236}">
                <a16:creationId xmlns:a16="http://schemas.microsoft.com/office/drawing/2014/main" id="{5DEE581B-1D94-442C-BD25-320E85AA922C}"/>
              </a:ext>
            </a:extLst>
          </p:cNvPr>
          <p:cNvGrpSpPr/>
          <p:nvPr/>
        </p:nvGrpSpPr>
        <p:grpSpPr>
          <a:xfrm>
            <a:off x="4197144" y="2999832"/>
            <a:ext cx="198000" cy="198000"/>
            <a:chOff x="4637578" y="732456"/>
            <a:chExt cx="266095" cy="271350"/>
          </a:xfrm>
        </p:grpSpPr>
        <p:sp>
          <p:nvSpPr>
            <p:cNvPr id="127" name="Ellipse 126">
              <a:extLst>
                <a:ext uri="{FF2B5EF4-FFF2-40B4-BE49-F238E27FC236}">
                  <a16:creationId xmlns:a16="http://schemas.microsoft.com/office/drawing/2014/main" id="{4DFB9B59-F6B0-4CE2-AF53-9A2FE020B93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8" name="Textfeld 127">
              <a:extLst>
                <a:ext uri="{FF2B5EF4-FFF2-40B4-BE49-F238E27FC236}">
                  <a16:creationId xmlns:a16="http://schemas.microsoft.com/office/drawing/2014/main" id="{A38E986A-31C6-4CC0-9823-E3F03B88ECE7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29" name="Gruppieren 128">
            <a:extLst>
              <a:ext uri="{FF2B5EF4-FFF2-40B4-BE49-F238E27FC236}">
                <a16:creationId xmlns:a16="http://schemas.microsoft.com/office/drawing/2014/main" id="{7A3E83A0-EA30-4D79-A438-881E85DE5C48}"/>
              </a:ext>
            </a:extLst>
          </p:cNvPr>
          <p:cNvGrpSpPr/>
          <p:nvPr/>
        </p:nvGrpSpPr>
        <p:grpSpPr>
          <a:xfrm>
            <a:off x="4012737" y="3857349"/>
            <a:ext cx="198000" cy="198000"/>
            <a:chOff x="4631178" y="738982"/>
            <a:chExt cx="266095" cy="271350"/>
          </a:xfrm>
        </p:grpSpPr>
        <p:sp>
          <p:nvSpPr>
            <p:cNvPr id="130" name="Ellipse 129">
              <a:extLst>
                <a:ext uri="{FF2B5EF4-FFF2-40B4-BE49-F238E27FC236}">
                  <a16:creationId xmlns:a16="http://schemas.microsoft.com/office/drawing/2014/main" id="{9DA0FAE3-195D-4BC1-A6D5-7B63E036EAB5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1" name="Textfeld 130">
              <a:extLst>
                <a:ext uri="{FF2B5EF4-FFF2-40B4-BE49-F238E27FC236}">
                  <a16:creationId xmlns:a16="http://schemas.microsoft.com/office/drawing/2014/main" id="{EE56218F-B9AA-4B71-BA6E-A92BDC176133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32" name="Gruppieren 131">
            <a:extLst>
              <a:ext uri="{FF2B5EF4-FFF2-40B4-BE49-F238E27FC236}">
                <a16:creationId xmlns:a16="http://schemas.microsoft.com/office/drawing/2014/main" id="{F692EBCE-C736-40F6-B566-76C3D1D2F746}"/>
              </a:ext>
            </a:extLst>
          </p:cNvPr>
          <p:cNvGrpSpPr/>
          <p:nvPr/>
        </p:nvGrpSpPr>
        <p:grpSpPr>
          <a:xfrm>
            <a:off x="4669012" y="3113825"/>
            <a:ext cx="198000" cy="198000"/>
            <a:chOff x="4631178" y="738982"/>
            <a:chExt cx="266095" cy="271350"/>
          </a:xfrm>
        </p:grpSpPr>
        <p:sp>
          <p:nvSpPr>
            <p:cNvPr id="133" name="Ellipse 132">
              <a:extLst>
                <a:ext uri="{FF2B5EF4-FFF2-40B4-BE49-F238E27FC236}">
                  <a16:creationId xmlns:a16="http://schemas.microsoft.com/office/drawing/2014/main" id="{DBE41CAC-86BC-4B47-ACC6-3B8811330E7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4" name="Textfeld 133">
              <a:extLst>
                <a:ext uri="{FF2B5EF4-FFF2-40B4-BE49-F238E27FC236}">
                  <a16:creationId xmlns:a16="http://schemas.microsoft.com/office/drawing/2014/main" id="{569943E3-C953-4DD2-86B7-2611169DFB39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35" name="Gruppieren 134">
            <a:extLst>
              <a:ext uri="{FF2B5EF4-FFF2-40B4-BE49-F238E27FC236}">
                <a16:creationId xmlns:a16="http://schemas.microsoft.com/office/drawing/2014/main" id="{7E442C6E-B5EB-4B70-856D-8272149F9AEC}"/>
              </a:ext>
            </a:extLst>
          </p:cNvPr>
          <p:cNvGrpSpPr/>
          <p:nvPr/>
        </p:nvGrpSpPr>
        <p:grpSpPr>
          <a:xfrm>
            <a:off x="3956334" y="3183430"/>
            <a:ext cx="198000" cy="198000"/>
            <a:chOff x="4631178" y="738982"/>
            <a:chExt cx="266095" cy="271350"/>
          </a:xfrm>
        </p:grpSpPr>
        <p:sp>
          <p:nvSpPr>
            <p:cNvPr id="136" name="Ellipse 135">
              <a:extLst>
                <a:ext uri="{FF2B5EF4-FFF2-40B4-BE49-F238E27FC236}">
                  <a16:creationId xmlns:a16="http://schemas.microsoft.com/office/drawing/2014/main" id="{2E11C0D4-A588-48F7-A781-DA3287F3624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7" name="Textfeld 136">
              <a:extLst>
                <a:ext uri="{FF2B5EF4-FFF2-40B4-BE49-F238E27FC236}">
                  <a16:creationId xmlns:a16="http://schemas.microsoft.com/office/drawing/2014/main" id="{6AD7DBE0-9862-43B0-B482-08FEABCB8537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38" name="Gruppieren 137">
            <a:extLst>
              <a:ext uri="{FF2B5EF4-FFF2-40B4-BE49-F238E27FC236}">
                <a16:creationId xmlns:a16="http://schemas.microsoft.com/office/drawing/2014/main" id="{C3DD4FCC-5C12-427D-8B6A-91D435209F0A}"/>
              </a:ext>
            </a:extLst>
          </p:cNvPr>
          <p:cNvGrpSpPr/>
          <p:nvPr/>
        </p:nvGrpSpPr>
        <p:grpSpPr>
          <a:xfrm>
            <a:off x="4683298" y="3741957"/>
            <a:ext cx="198000" cy="198000"/>
            <a:chOff x="4631178" y="738982"/>
            <a:chExt cx="266095" cy="271350"/>
          </a:xfrm>
        </p:grpSpPr>
        <p:sp>
          <p:nvSpPr>
            <p:cNvPr id="139" name="Ellipse 138">
              <a:extLst>
                <a:ext uri="{FF2B5EF4-FFF2-40B4-BE49-F238E27FC236}">
                  <a16:creationId xmlns:a16="http://schemas.microsoft.com/office/drawing/2014/main" id="{C4584560-0A9D-4971-98B3-CBB2DDFC575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40" name="Textfeld 139">
              <a:extLst>
                <a:ext uri="{FF2B5EF4-FFF2-40B4-BE49-F238E27FC236}">
                  <a16:creationId xmlns:a16="http://schemas.microsoft.com/office/drawing/2014/main" id="{9FB51668-9662-4406-90B8-D00C93C65BCE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643667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D5D0B6B-65CA-4DC2-9229-A92DF41D4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91A6F760-EB80-460E-81DA-03A5DED6E65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2A8B4EA-6A18-405E-9987-B288FCE4E675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Warum Werkstückdirektspannung?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8660E777-C554-431E-9893-6474C9E2EB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55" b="19299"/>
          <a:stretch/>
        </p:blipFill>
        <p:spPr>
          <a:xfrm>
            <a:off x="307516" y="1156822"/>
            <a:ext cx="1813472" cy="1227462"/>
          </a:xfrm>
          <a:prstGeom prst="rect">
            <a:avLst/>
          </a:prstGeom>
          <a:ln>
            <a:noFill/>
          </a:ln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D2701BEB-BE0A-4155-B408-58F3AF23E1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87" y="2792043"/>
            <a:ext cx="2117413" cy="1398394"/>
          </a:xfrm>
          <a:prstGeom prst="rect">
            <a:avLst/>
          </a:prstGeom>
          <a:ln>
            <a:noFill/>
          </a:ln>
        </p:spPr>
      </p:pic>
      <p:sp>
        <p:nvSpPr>
          <p:cNvPr id="9" name="Rechteck 8">
            <a:extLst>
              <a:ext uri="{FF2B5EF4-FFF2-40B4-BE49-F238E27FC236}">
                <a16:creationId xmlns:a16="http://schemas.microsoft.com/office/drawing/2014/main" id="{D36F8843-4438-4E08-8424-226988927B4C}"/>
              </a:ext>
            </a:extLst>
          </p:cNvPr>
          <p:cNvSpPr/>
          <p:nvPr/>
        </p:nvSpPr>
        <p:spPr>
          <a:xfrm>
            <a:off x="220813" y="1114239"/>
            <a:ext cx="4176000" cy="153126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Rechteck 9">
            <a:extLst>
              <a:ext uri="{FF2B5EF4-FFF2-40B4-BE49-F238E27FC236}">
                <a16:creationId xmlns:a16="http://schemas.microsoft.com/office/drawing/2014/main" id="{649621F8-DCBF-4096-B47F-90D1467BAC24}"/>
              </a:ext>
            </a:extLst>
          </p:cNvPr>
          <p:cNvSpPr/>
          <p:nvPr/>
        </p:nvSpPr>
        <p:spPr>
          <a:xfrm>
            <a:off x="218356" y="2726735"/>
            <a:ext cx="4176000" cy="153126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DC5981C4-A124-4889-B222-B7E1D30BB05C}"/>
              </a:ext>
            </a:extLst>
          </p:cNvPr>
          <p:cNvSpPr txBox="1"/>
          <p:nvPr/>
        </p:nvSpPr>
        <p:spPr>
          <a:xfrm>
            <a:off x="1936918" y="1735887"/>
            <a:ext cx="2427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b="1" dirty="0">
                <a:solidFill>
                  <a:srgbClr val="003D6A"/>
                </a:solidFill>
              </a:rPr>
              <a:t>Werkstückerhöhung für eine optimale Zugänglichkeit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2BB57444-02B0-4F96-B6ED-24594ACAD538}"/>
              </a:ext>
            </a:extLst>
          </p:cNvPr>
          <p:cNvSpPr txBox="1"/>
          <p:nvPr/>
        </p:nvSpPr>
        <p:spPr>
          <a:xfrm>
            <a:off x="1941835" y="3171390"/>
            <a:ext cx="2427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b="1" dirty="0">
                <a:solidFill>
                  <a:srgbClr val="003D6A"/>
                </a:solidFill>
              </a:rPr>
              <a:t>Ideal geeignet für die 5-Seiten-Bearbeitung</a:t>
            </a: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32DF4697-036C-416A-A8BD-C95933B825A2}"/>
              </a:ext>
            </a:extLst>
          </p:cNvPr>
          <p:cNvSpPr/>
          <p:nvPr/>
        </p:nvSpPr>
        <p:spPr>
          <a:xfrm>
            <a:off x="4524886" y="1126530"/>
            <a:ext cx="4176000" cy="153126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3CF54773-9E3B-45F4-95D3-F7653789E4F8}"/>
              </a:ext>
            </a:extLst>
          </p:cNvPr>
          <p:cNvSpPr/>
          <p:nvPr/>
        </p:nvSpPr>
        <p:spPr>
          <a:xfrm>
            <a:off x="4522429" y="2731652"/>
            <a:ext cx="4176000" cy="153126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3FFDEE10-EDC5-4585-A88E-1293407D27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155" b="92034" l="2910" r="98206">
                        <a14:foregroundMark x1="35790" y1="17151" x2="35790" y2="17151"/>
                        <a14:foregroundMark x1="48206" y1="32052" x2="48206" y2="32052"/>
                        <a14:foregroundMark x1="73424" y1="73664" x2="73424" y2="73664"/>
                        <a14:foregroundMark x1="85112" y1="71509" x2="85112" y2="71509"/>
                        <a14:foregroundMark x1="86566" y1="49672" x2="86566" y2="49672"/>
                        <a14:foregroundMark x1="8050" y1="60262" x2="8050" y2="60262"/>
                        <a14:foregroundMark x1="11688" y1="82849" x2="11688" y2="82849"/>
                        <a14:foregroundMark x1="43453" y1="91284" x2="43453" y2="91284"/>
                        <a14:foregroundMark x1="88749" y1="60262" x2="88749" y2="60262"/>
                        <a14:foregroundMark x1="88749" y1="39738" x2="88749" y2="39738"/>
                        <a14:foregroundMark x1="98254" y1="66635" x2="98254" y2="66635"/>
                        <a14:foregroundMark x1="2910" y1="59513" x2="2910" y2="59513"/>
                        <a14:foregroundMark x1="15325" y1="85661" x2="15325" y2="85661"/>
                        <a14:foregroundMark x1="28855" y1="92034" x2="28855" y2="92034"/>
                        <a14:foregroundMark x1="61009" y1="5155" x2="61009" y2="515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45920" y="1339517"/>
            <a:ext cx="2019035" cy="1044767"/>
          </a:xfrm>
          <a:prstGeom prst="rect">
            <a:avLst/>
          </a:prstGeom>
        </p:spPr>
      </p:pic>
      <p:pic>
        <p:nvPicPr>
          <p:cNvPr id="1028" name="Picture 4" descr="http://www.schunk.int/pimexport_stb2/IM0026537.JPG">
            <a:extLst>
              <a:ext uri="{FF2B5EF4-FFF2-40B4-BE49-F238E27FC236}">
                <a16:creationId xmlns:a16="http://schemas.microsoft.com/office/drawing/2014/main" id="{DDBA6F37-58C7-4C86-9B89-865F41BC00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121" y="2882533"/>
            <a:ext cx="1987144" cy="126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0BE8AFF0-BC47-47F8-9A72-919DB6C173E1}"/>
              </a:ext>
            </a:extLst>
          </p:cNvPr>
          <p:cNvSpPr txBox="1"/>
          <p:nvPr/>
        </p:nvSpPr>
        <p:spPr>
          <a:xfrm>
            <a:off x="6580201" y="1733429"/>
            <a:ext cx="2427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b="1" dirty="0">
                <a:solidFill>
                  <a:srgbClr val="003D6A"/>
                </a:solidFill>
              </a:rPr>
              <a:t>Perfekt geeignet für Durchbrüche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B1EE9632-BBAE-49E3-96EA-E55624C7A7A7}"/>
              </a:ext>
            </a:extLst>
          </p:cNvPr>
          <p:cNvSpPr txBox="1"/>
          <p:nvPr/>
        </p:nvSpPr>
        <p:spPr>
          <a:xfrm>
            <a:off x="6717858" y="3176301"/>
            <a:ext cx="24279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b="1" dirty="0">
                <a:solidFill>
                  <a:srgbClr val="003D6A"/>
                </a:solidFill>
              </a:rPr>
              <a:t>Höchste Flexibilität</a:t>
            </a:r>
          </a:p>
        </p:txBody>
      </p:sp>
    </p:spTree>
    <p:extLst>
      <p:ext uri="{BB962C8B-B14F-4D97-AF65-F5344CB8AC3E}">
        <p14:creationId xmlns:p14="http://schemas.microsoft.com/office/powerpoint/2010/main" val="4987350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F02D902-48CE-4654-A90C-03261A609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21C35B6-9E35-490B-8684-9AC7F6F60CF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42DE4A0F-4A80-4CD7-B25C-9F80DF6041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553" y="1340353"/>
            <a:ext cx="2013207" cy="3021211"/>
          </a:xfrm>
          <a:prstGeom prst="rect">
            <a:avLst/>
          </a:prstGeom>
        </p:spPr>
      </p:pic>
      <p:sp>
        <p:nvSpPr>
          <p:cNvPr id="6" name="Pfeil: nach unten 5">
            <a:extLst>
              <a:ext uri="{FF2B5EF4-FFF2-40B4-BE49-F238E27FC236}">
                <a16:creationId xmlns:a16="http://schemas.microsoft.com/office/drawing/2014/main" id="{E05EDC74-08E4-4AE2-9B99-EF7BD89C29CF}"/>
              </a:ext>
            </a:extLst>
          </p:cNvPr>
          <p:cNvSpPr/>
          <p:nvPr/>
        </p:nvSpPr>
        <p:spPr>
          <a:xfrm>
            <a:off x="2238569" y="2036497"/>
            <a:ext cx="853441" cy="1412819"/>
          </a:xfrm>
          <a:prstGeom prst="downArrow">
            <a:avLst/>
          </a:prstGeom>
          <a:solidFill>
            <a:schemeClr val="tx2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7" name="Gruppieren 6">
            <a:extLst>
              <a:ext uri="{FF2B5EF4-FFF2-40B4-BE49-F238E27FC236}">
                <a16:creationId xmlns:a16="http://schemas.microsoft.com/office/drawing/2014/main" id="{7B35F9F4-F415-493E-BB2E-CBA7CC87DCB7}"/>
              </a:ext>
            </a:extLst>
          </p:cNvPr>
          <p:cNvGrpSpPr/>
          <p:nvPr/>
        </p:nvGrpSpPr>
        <p:grpSpPr>
          <a:xfrm>
            <a:off x="3535680" y="1104601"/>
            <a:ext cx="5608320" cy="2238738"/>
            <a:chOff x="3264906" y="3466229"/>
            <a:chExt cx="5608320" cy="2238738"/>
          </a:xfrm>
        </p:grpSpPr>
        <p:grpSp>
          <p:nvGrpSpPr>
            <p:cNvPr id="8" name="Gruppieren 7">
              <a:extLst>
                <a:ext uri="{FF2B5EF4-FFF2-40B4-BE49-F238E27FC236}">
                  <a16:creationId xmlns:a16="http://schemas.microsoft.com/office/drawing/2014/main" id="{453931D4-B342-4CEF-A229-C09ACBD51BC5}"/>
                </a:ext>
              </a:extLst>
            </p:cNvPr>
            <p:cNvGrpSpPr/>
            <p:nvPr/>
          </p:nvGrpSpPr>
          <p:grpSpPr>
            <a:xfrm>
              <a:off x="3264906" y="3723892"/>
              <a:ext cx="5608320" cy="1981075"/>
              <a:chOff x="3422469" y="3960295"/>
              <a:chExt cx="5608320" cy="1981075"/>
            </a:xfrm>
          </p:grpSpPr>
          <p:pic>
            <p:nvPicPr>
              <p:cNvPr id="13" name="Grafik 12">
                <a:extLst>
                  <a:ext uri="{FF2B5EF4-FFF2-40B4-BE49-F238E27FC236}">
                    <a16:creationId xmlns:a16="http://schemas.microsoft.com/office/drawing/2014/main" id="{164F0DC1-DA00-43F7-8198-2DEFB4F254F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422469" y="4067326"/>
                <a:ext cx="5608320" cy="1874044"/>
              </a:xfrm>
              <a:prstGeom prst="rect">
                <a:avLst/>
              </a:prstGeom>
            </p:spPr>
          </p:pic>
          <p:sp>
            <p:nvSpPr>
              <p:cNvPr id="14" name="Pfeil: nach unten 13">
                <a:extLst>
                  <a:ext uri="{FF2B5EF4-FFF2-40B4-BE49-F238E27FC236}">
                    <a16:creationId xmlns:a16="http://schemas.microsoft.com/office/drawing/2014/main" id="{C8662A61-E997-43E1-9C87-3B78104F2AA0}"/>
                  </a:ext>
                </a:extLst>
              </p:cNvPr>
              <p:cNvSpPr/>
              <p:nvPr/>
            </p:nvSpPr>
            <p:spPr>
              <a:xfrm>
                <a:off x="4737461" y="4136643"/>
                <a:ext cx="369390" cy="491598"/>
              </a:xfrm>
              <a:prstGeom prst="downArrow">
                <a:avLst/>
              </a:prstGeom>
              <a:solidFill>
                <a:schemeClr val="tx2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 dirty="0"/>
              </a:p>
            </p:txBody>
          </p:sp>
          <p:sp>
            <p:nvSpPr>
              <p:cNvPr id="15" name="Pfeil: nach unten 14">
                <a:extLst>
                  <a:ext uri="{FF2B5EF4-FFF2-40B4-BE49-F238E27FC236}">
                    <a16:creationId xmlns:a16="http://schemas.microsoft.com/office/drawing/2014/main" id="{CF625F34-E93D-4EED-B466-4D52F096214D}"/>
                  </a:ext>
                </a:extLst>
              </p:cNvPr>
              <p:cNvSpPr/>
              <p:nvPr/>
            </p:nvSpPr>
            <p:spPr>
              <a:xfrm>
                <a:off x="6525257" y="3960295"/>
                <a:ext cx="369390" cy="491598"/>
              </a:xfrm>
              <a:prstGeom prst="downArrow">
                <a:avLst/>
              </a:prstGeom>
              <a:solidFill>
                <a:schemeClr val="tx2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6" name="Pfeil: nach unten 15">
                <a:extLst>
                  <a:ext uri="{FF2B5EF4-FFF2-40B4-BE49-F238E27FC236}">
                    <a16:creationId xmlns:a16="http://schemas.microsoft.com/office/drawing/2014/main" id="{2E2F8EA1-E16C-48C5-9968-DBBC39436F0C}"/>
                  </a:ext>
                </a:extLst>
              </p:cNvPr>
              <p:cNvSpPr/>
              <p:nvPr/>
            </p:nvSpPr>
            <p:spPr>
              <a:xfrm>
                <a:off x="5411651" y="4317418"/>
                <a:ext cx="369390" cy="491598"/>
              </a:xfrm>
              <a:prstGeom prst="downArrow">
                <a:avLst/>
              </a:prstGeom>
              <a:solidFill>
                <a:schemeClr val="tx2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7" name="Pfeil: nach unten 16">
                <a:extLst>
                  <a:ext uri="{FF2B5EF4-FFF2-40B4-BE49-F238E27FC236}">
                    <a16:creationId xmlns:a16="http://schemas.microsoft.com/office/drawing/2014/main" id="{5478DC4A-2CC4-4EF4-B27F-ABB88EFAFD3F}"/>
                  </a:ext>
                </a:extLst>
              </p:cNvPr>
              <p:cNvSpPr/>
              <p:nvPr/>
            </p:nvSpPr>
            <p:spPr>
              <a:xfrm>
                <a:off x="7336970" y="4093391"/>
                <a:ext cx="369390" cy="491598"/>
              </a:xfrm>
              <a:prstGeom prst="downArrow">
                <a:avLst/>
              </a:prstGeom>
              <a:solidFill>
                <a:schemeClr val="tx2"/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sp>
          <p:nvSpPr>
            <p:cNvPr id="9" name="Rechteck 8">
              <a:extLst>
                <a:ext uri="{FF2B5EF4-FFF2-40B4-BE49-F238E27FC236}">
                  <a16:creationId xmlns:a16="http://schemas.microsoft.com/office/drawing/2014/main" id="{AD373BCD-3EA6-48AC-A135-77E52EF9FEE9}"/>
                </a:ext>
              </a:extLst>
            </p:cNvPr>
            <p:cNvSpPr/>
            <p:nvPr/>
          </p:nvSpPr>
          <p:spPr>
            <a:xfrm>
              <a:off x="4451798" y="3635615"/>
              <a:ext cx="60625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sz="1400" spc="-10" dirty="0">
                  <a:solidFill>
                    <a:schemeClr val="tx2"/>
                  </a:solidFill>
                </a:rPr>
                <a:t>25 kN</a:t>
              </a:r>
            </a:p>
          </p:txBody>
        </p:sp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391638AA-BBBE-4590-B8C6-07CB3F06E7BC}"/>
                </a:ext>
              </a:extLst>
            </p:cNvPr>
            <p:cNvSpPr/>
            <p:nvPr/>
          </p:nvSpPr>
          <p:spPr>
            <a:xfrm>
              <a:off x="6252272" y="3466229"/>
              <a:ext cx="60625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sz="1400" spc="-10" dirty="0">
                  <a:solidFill>
                    <a:schemeClr val="tx2"/>
                  </a:solidFill>
                </a:rPr>
                <a:t>25 kN</a:t>
              </a:r>
            </a:p>
          </p:txBody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C863A4A7-6F91-4507-873C-C07B379BFC1D}"/>
                </a:ext>
              </a:extLst>
            </p:cNvPr>
            <p:cNvSpPr/>
            <p:nvPr/>
          </p:nvSpPr>
          <p:spPr>
            <a:xfrm>
              <a:off x="5140155" y="3813834"/>
              <a:ext cx="60625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sz="1400" spc="-10" dirty="0">
                  <a:solidFill>
                    <a:schemeClr val="tx2"/>
                  </a:solidFill>
                </a:rPr>
                <a:t>25 kN</a:t>
              </a:r>
            </a:p>
          </p:txBody>
        </p:sp>
        <p:sp>
          <p:nvSpPr>
            <p:cNvPr id="12" name="Rechteck 11">
              <a:extLst>
                <a:ext uri="{FF2B5EF4-FFF2-40B4-BE49-F238E27FC236}">
                  <a16:creationId xmlns:a16="http://schemas.microsoft.com/office/drawing/2014/main" id="{BAFBE32F-F4F2-425E-87A1-1646784A0BC2}"/>
                </a:ext>
              </a:extLst>
            </p:cNvPr>
            <p:cNvSpPr/>
            <p:nvPr/>
          </p:nvSpPr>
          <p:spPr>
            <a:xfrm>
              <a:off x="7061399" y="3594971"/>
              <a:ext cx="60625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sz="1400" spc="-10" dirty="0">
                  <a:solidFill>
                    <a:schemeClr val="tx2"/>
                  </a:solidFill>
                </a:rPr>
                <a:t>25 kN</a:t>
              </a:r>
            </a:p>
          </p:txBody>
        </p:sp>
      </p:grpSp>
      <p:sp>
        <p:nvSpPr>
          <p:cNvPr id="19" name="Textfeld 18">
            <a:extLst>
              <a:ext uri="{FF2B5EF4-FFF2-40B4-BE49-F238E27FC236}">
                <a16:creationId xmlns:a16="http://schemas.microsoft.com/office/drawing/2014/main" id="{1D843DE7-CCFD-4D42-BB0A-97325420A1A7}"/>
              </a:ext>
            </a:extLst>
          </p:cNvPr>
          <p:cNvSpPr txBox="1"/>
          <p:nvPr/>
        </p:nvSpPr>
        <p:spPr>
          <a:xfrm>
            <a:off x="819150" y="1051716"/>
            <a:ext cx="21075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Spannbolzen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FE6D23A3-1D2B-437F-830D-83A67122843D}"/>
              </a:ext>
            </a:extLst>
          </p:cNvPr>
          <p:cNvSpPr txBox="1"/>
          <p:nvPr/>
        </p:nvSpPr>
        <p:spPr>
          <a:xfrm>
            <a:off x="1902557" y="1718957"/>
            <a:ext cx="21075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25 kN Einzugskraft!</a:t>
            </a:r>
          </a:p>
        </p:txBody>
      </p:sp>
      <p:sp>
        <p:nvSpPr>
          <p:cNvPr id="21" name="Rechteck 20">
            <a:extLst>
              <a:ext uri="{FF2B5EF4-FFF2-40B4-BE49-F238E27FC236}">
                <a16:creationId xmlns:a16="http://schemas.microsoft.com/office/drawing/2014/main" id="{A4B4F73F-4F76-4918-9009-D880B0CCDDC8}"/>
              </a:ext>
            </a:extLst>
          </p:cNvPr>
          <p:cNvSpPr/>
          <p:nvPr/>
        </p:nvSpPr>
        <p:spPr>
          <a:xfrm>
            <a:off x="4411874" y="3355170"/>
            <a:ext cx="368437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Bei vier Spanneinheiten wird das Werkstück mit in Summe 100 kN axial aufgespannt</a:t>
            </a:r>
          </a:p>
          <a:p>
            <a:r>
              <a:rPr lang="de-DE" sz="1400" dirty="0">
                <a:solidFill>
                  <a:schemeClr val="tx2"/>
                </a:solidFill>
                <a:sym typeface="Wingdings" panose="05000000000000000000" pitchFamily="2" charset="2"/>
              </a:rPr>
              <a:t></a:t>
            </a:r>
            <a:r>
              <a:rPr lang="de-DE" sz="1400" dirty="0">
                <a:solidFill>
                  <a:schemeClr val="tx2"/>
                </a:solidFill>
              </a:rPr>
              <a:t> 10 Tonnen Spannkraft am Werkstück</a:t>
            </a:r>
          </a:p>
        </p:txBody>
      </p:sp>
      <p:sp>
        <p:nvSpPr>
          <p:cNvPr id="22" name="Textfeld 21">
            <a:extLst>
              <a:ext uri="{FF2B5EF4-FFF2-40B4-BE49-F238E27FC236}">
                <a16:creationId xmlns:a16="http://schemas.microsoft.com/office/drawing/2014/main" id="{F0167476-21D9-4EC3-85CB-710C6D6B27DB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Hohe Einzugskräfte – Zuverlässige Werkstückspannung</a:t>
            </a:r>
          </a:p>
        </p:txBody>
      </p:sp>
    </p:spTree>
    <p:extLst>
      <p:ext uri="{BB962C8B-B14F-4D97-AF65-F5344CB8AC3E}">
        <p14:creationId xmlns:p14="http://schemas.microsoft.com/office/powerpoint/2010/main" val="2770873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255A887-7548-4EB0-81FA-61202ECD0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C5681377-DE82-42CA-81E4-ADB73DD2D5F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8F9FF227-4BD4-46EC-88CB-E1A7395418B2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Basismodule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CC3F36DE-9FBC-49C1-BE73-80CEAE9D4B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1" y="1062956"/>
            <a:ext cx="2459908" cy="1361655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5E60B226-9E3B-4620-B2C3-BB7D029B6F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307" y="948863"/>
            <a:ext cx="1472669" cy="1497529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A7AE91E1-9D5A-419B-8561-DFA351E47A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4672" y="906709"/>
            <a:ext cx="1283556" cy="1566925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CC9B7FE9-3ED1-4F8F-8AD7-1E0F3FABC50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81" t="60960" r="47228" b="22640"/>
          <a:stretch/>
        </p:blipFill>
        <p:spPr>
          <a:xfrm>
            <a:off x="3612316" y="2899272"/>
            <a:ext cx="1945459" cy="13134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9F80492D-1045-471E-AA16-90FB466D31B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95"/>
          <a:stretch/>
        </p:blipFill>
        <p:spPr>
          <a:xfrm>
            <a:off x="222612" y="2899272"/>
            <a:ext cx="1978716" cy="13134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EBCC4972-4EA5-4158-9896-15FA377221C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62" r="26058" b="19578"/>
          <a:stretch/>
        </p:blipFill>
        <p:spPr>
          <a:xfrm flipV="1">
            <a:off x="6753721" y="2899272"/>
            <a:ext cx="1945458" cy="13134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Rechteck 11">
            <a:extLst>
              <a:ext uri="{FF2B5EF4-FFF2-40B4-BE49-F238E27FC236}">
                <a16:creationId xmlns:a16="http://schemas.microsoft.com/office/drawing/2014/main" id="{32DD5082-A64B-4682-AD3F-9BE56A24517C}"/>
              </a:ext>
            </a:extLst>
          </p:cNvPr>
          <p:cNvSpPr/>
          <p:nvPr/>
        </p:nvSpPr>
        <p:spPr>
          <a:xfrm>
            <a:off x="643923" y="2478142"/>
            <a:ext cx="113935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Raster 50I40</a:t>
            </a:r>
          </a:p>
        </p:txBody>
      </p:sp>
      <p:sp>
        <p:nvSpPr>
          <p:cNvPr id="13" name="Rechteck 12">
            <a:extLst>
              <a:ext uri="{FF2B5EF4-FFF2-40B4-BE49-F238E27FC236}">
                <a16:creationId xmlns:a16="http://schemas.microsoft.com/office/drawing/2014/main" id="{79633E18-0340-4EFA-B52D-AD26B3EB9AB2}"/>
              </a:ext>
            </a:extLst>
          </p:cNvPr>
          <p:cNvSpPr/>
          <p:nvPr/>
        </p:nvSpPr>
        <p:spPr>
          <a:xfrm>
            <a:off x="7114225" y="2475162"/>
            <a:ext cx="142539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Doppelspannung</a:t>
            </a:r>
          </a:p>
        </p:txBody>
      </p:sp>
      <p:sp>
        <p:nvSpPr>
          <p:cNvPr id="14" name="Rechteck 13">
            <a:extLst>
              <a:ext uri="{FF2B5EF4-FFF2-40B4-BE49-F238E27FC236}">
                <a16:creationId xmlns:a16="http://schemas.microsoft.com/office/drawing/2014/main" id="{85D426B7-3498-4FA1-9607-760C0198D7DA}"/>
              </a:ext>
            </a:extLst>
          </p:cNvPr>
          <p:cNvSpPr/>
          <p:nvPr/>
        </p:nvSpPr>
        <p:spPr>
          <a:xfrm>
            <a:off x="4017948" y="2475164"/>
            <a:ext cx="119064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Raster 50I100</a:t>
            </a:r>
          </a:p>
        </p:txBody>
      </p:sp>
    </p:spTree>
    <p:extLst>
      <p:ext uri="{BB962C8B-B14F-4D97-AF65-F5344CB8AC3E}">
        <p14:creationId xmlns:p14="http://schemas.microsoft.com/office/powerpoint/2010/main" val="3618824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54762CD-931C-4FEF-BAA2-CE2173B60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90A5C6A8-931E-4DED-A621-2CEC3026862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de-DE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Als werkstückberührende Schnittstelle stehen eine Vielzahl von Spannbolzen, Spanndorne und entsprechende Verlängerungen zur Verfügung.</a:t>
            </a:r>
            <a:endParaRPr lang="de-DE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89991DF-0D34-4AB8-A301-B3B44E51086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8AD19AD3-361E-4D88-8618-CF093E02F2D5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Spannbolzen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6DD72DA0-34BD-498B-A544-4D6D174C67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2" t="6859" r="5714" b="17084"/>
          <a:stretch/>
        </p:blipFill>
        <p:spPr>
          <a:xfrm>
            <a:off x="977394" y="1653001"/>
            <a:ext cx="7207962" cy="2593102"/>
          </a:xfrm>
          <a:prstGeom prst="rect">
            <a:avLst/>
          </a:prstGeom>
          <a:ln>
            <a:solidFill>
              <a:srgbClr val="00446B"/>
            </a:solidFill>
          </a:ln>
        </p:spPr>
      </p:pic>
    </p:spTree>
    <p:extLst>
      <p:ext uri="{BB962C8B-B14F-4D97-AF65-F5344CB8AC3E}">
        <p14:creationId xmlns:p14="http://schemas.microsoft.com/office/powerpoint/2010/main" val="12024112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F8EB74E-07C8-49CD-87A3-F702E49D0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3F90FA8-8C69-4C7D-BA0C-4E50A1A5D2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de-DE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Als werkstückberührende Schnittstelle stehen eine Vielzahl von Spannbolzen, Spanndorne und entsprechende Verlängerungen zur Verfügung.</a:t>
            </a:r>
            <a:endParaRPr lang="de-DE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24A88ACE-9637-4B5F-A2FF-79AC40F641F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6BD334CF-3F39-427E-BF5E-168699974E13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Spannbolzen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76B4BBA7-059F-421B-9F6B-CCDFC920FB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" t="2126"/>
          <a:stretch/>
        </p:blipFill>
        <p:spPr>
          <a:xfrm>
            <a:off x="987527" y="1644945"/>
            <a:ext cx="7183079" cy="2585320"/>
          </a:xfrm>
          <a:prstGeom prst="rect">
            <a:avLst/>
          </a:prstGeom>
          <a:ln>
            <a:solidFill>
              <a:srgbClr val="00446B"/>
            </a:solidFill>
          </a:ln>
        </p:spPr>
      </p:pic>
    </p:spTree>
    <p:extLst>
      <p:ext uri="{BB962C8B-B14F-4D97-AF65-F5344CB8AC3E}">
        <p14:creationId xmlns:p14="http://schemas.microsoft.com/office/powerpoint/2010/main" val="273082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AF1D663-48A4-4FB8-AFDF-6ED8F43F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1110EA9F-7A70-41A4-9548-07FF7EC47DE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de-DE" sz="1400" dirty="0"/>
              <a:t>Maximale Haltekraft gegen Vibrationen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de-DE" sz="1400" dirty="0"/>
              <a:t>Optimale Werkstückabstützung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de-DE" sz="1400" dirty="0"/>
              <a:t>Zur allgemeinen Stabilisierung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139120BA-5014-4AB6-AAF9-E0EE4DF1295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3578A2C4-B81E-42B3-8D0D-A602E922F1F6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Teleskopspannung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F99154B8-A8C1-41FA-8AB5-C765CE8C19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3" t="5085" r="1086"/>
          <a:stretch/>
        </p:blipFill>
        <p:spPr>
          <a:xfrm>
            <a:off x="3454810" y="883668"/>
            <a:ext cx="4375969" cy="331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3448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2E480D0-8578-4B63-8404-B8E571466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VERO-S WDM-5X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EB09A01D-50AE-4C0F-84DD-3660785ACEB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de-DE" dirty="0"/>
          </a:p>
          <a:p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55C0AD01-57B2-4491-B6CE-D0A3D24F525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VERO-S WDM-5X</a:t>
            </a:r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EC26EB2F-BCE4-4D41-8708-4EF7DCC034B1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Teleskopspannung</a:t>
            </a:r>
          </a:p>
        </p:txBody>
      </p:sp>
      <p:graphicFrame>
        <p:nvGraphicFramePr>
          <p:cNvPr id="12" name="Tabelle 11">
            <a:extLst>
              <a:ext uri="{FF2B5EF4-FFF2-40B4-BE49-F238E27FC236}">
                <a16:creationId xmlns:a16="http://schemas.microsoft.com/office/drawing/2014/main" id="{790F02F4-895A-4C7F-8C5B-86D1809F6B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321718"/>
              </p:ext>
            </p:extLst>
          </p:nvPr>
        </p:nvGraphicFramePr>
        <p:xfrm>
          <a:off x="211835" y="1146011"/>
          <a:ext cx="8047260" cy="31383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2420">
                  <a:extLst>
                    <a:ext uri="{9D8B030D-6E8A-4147-A177-3AD203B41FA5}">
                      <a16:colId xmlns:a16="http://schemas.microsoft.com/office/drawing/2014/main" val="2119295796"/>
                    </a:ext>
                  </a:extLst>
                </a:gridCol>
                <a:gridCol w="2682420">
                  <a:extLst>
                    <a:ext uri="{9D8B030D-6E8A-4147-A177-3AD203B41FA5}">
                      <a16:colId xmlns:a16="http://schemas.microsoft.com/office/drawing/2014/main" val="4108052417"/>
                    </a:ext>
                  </a:extLst>
                </a:gridCol>
                <a:gridCol w="2682420">
                  <a:extLst>
                    <a:ext uri="{9D8B030D-6E8A-4147-A177-3AD203B41FA5}">
                      <a16:colId xmlns:a16="http://schemas.microsoft.com/office/drawing/2014/main" val="2744933433"/>
                    </a:ext>
                  </a:extLst>
                </a:gridCol>
              </a:tblGrid>
              <a:tr h="1046132"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6885443"/>
                  </a:ext>
                </a:extLst>
              </a:tr>
              <a:tr h="1046132"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0179947"/>
                  </a:ext>
                </a:extLst>
              </a:tr>
              <a:tr h="1046132"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  <a:p>
                      <a:endParaRPr lang="de-DE" dirty="0">
                        <a:ln>
                          <a:solidFill>
                            <a:srgbClr val="17385F"/>
                          </a:solidFill>
                        </a:ln>
                        <a:solidFill>
                          <a:srgbClr val="00446B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46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0032306"/>
                  </a:ext>
                </a:extLst>
              </a:tr>
            </a:tbl>
          </a:graphicData>
        </a:graphic>
      </p:graphicFrame>
      <p:pic>
        <p:nvPicPr>
          <p:cNvPr id="13" name="Grafik 12">
            <a:extLst>
              <a:ext uri="{FF2B5EF4-FFF2-40B4-BE49-F238E27FC236}">
                <a16:creationId xmlns:a16="http://schemas.microsoft.com/office/drawing/2014/main" id="{33D2FA1C-476E-42C1-8161-A52363025E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4" y="1258932"/>
            <a:ext cx="1996655" cy="450516"/>
          </a:xfrm>
          <a:prstGeom prst="rect">
            <a:avLst/>
          </a:prstGeom>
        </p:spPr>
      </p:pic>
      <p:sp>
        <p:nvSpPr>
          <p:cNvPr id="14" name="Rechteck 13">
            <a:extLst>
              <a:ext uri="{FF2B5EF4-FFF2-40B4-BE49-F238E27FC236}">
                <a16:creationId xmlns:a16="http://schemas.microsoft.com/office/drawing/2014/main" id="{A659C509-2894-442A-B14C-68BDE4DED019}"/>
              </a:ext>
            </a:extLst>
          </p:cNvPr>
          <p:cNvSpPr/>
          <p:nvPr/>
        </p:nvSpPr>
        <p:spPr>
          <a:xfrm>
            <a:off x="485917" y="1866938"/>
            <a:ext cx="187628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Teleskop Klemmeinheit</a:t>
            </a:r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623D1356-F4FC-4B24-80F2-ABF9261675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607" y="2313560"/>
            <a:ext cx="1495635" cy="608074"/>
          </a:xfrm>
          <a:prstGeom prst="rect">
            <a:avLst/>
          </a:prstGeom>
        </p:spPr>
      </p:pic>
      <p:sp>
        <p:nvSpPr>
          <p:cNvPr id="16" name="Rechteck 15">
            <a:extLst>
              <a:ext uri="{FF2B5EF4-FFF2-40B4-BE49-F238E27FC236}">
                <a16:creationId xmlns:a16="http://schemas.microsoft.com/office/drawing/2014/main" id="{3C15A31E-B9EA-4FB7-90B7-216FB527F142}"/>
              </a:ext>
            </a:extLst>
          </p:cNvPr>
          <p:cNvSpPr/>
          <p:nvPr/>
        </p:nvSpPr>
        <p:spPr>
          <a:xfrm>
            <a:off x="759957" y="2921633"/>
            <a:ext cx="12252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Feinjustierung</a:t>
            </a:r>
          </a:p>
        </p:txBody>
      </p:sp>
      <p:pic>
        <p:nvPicPr>
          <p:cNvPr id="17" name="Grafik 16">
            <a:extLst>
              <a:ext uri="{FF2B5EF4-FFF2-40B4-BE49-F238E27FC236}">
                <a16:creationId xmlns:a16="http://schemas.microsoft.com/office/drawing/2014/main" id="{1FDC7465-72DC-428A-9556-9F51B724BC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607" y="3321434"/>
            <a:ext cx="1406793" cy="824296"/>
          </a:xfrm>
          <a:prstGeom prst="rect">
            <a:avLst/>
          </a:prstGeom>
        </p:spPr>
      </p:pic>
      <p:sp>
        <p:nvSpPr>
          <p:cNvPr id="18" name="Rechteck 17">
            <a:extLst>
              <a:ext uri="{FF2B5EF4-FFF2-40B4-BE49-F238E27FC236}">
                <a16:creationId xmlns:a16="http://schemas.microsoft.com/office/drawing/2014/main" id="{3927C265-9ED0-4239-B737-3FDDECCE004A}"/>
              </a:ext>
            </a:extLst>
          </p:cNvPr>
          <p:cNvSpPr/>
          <p:nvPr/>
        </p:nvSpPr>
        <p:spPr>
          <a:xfrm>
            <a:off x="158534" y="4117280"/>
            <a:ext cx="26957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Schrauben für T-Nutenbefestigung</a:t>
            </a: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FEF08086-9C0A-410F-B7C7-B955962A70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5246" y="1087039"/>
            <a:ext cx="1395390" cy="846265"/>
          </a:xfrm>
          <a:prstGeom prst="rect">
            <a:avLst/>
          </a:prstGeom>
        </p:spPr>
      </p:pic>
      <p:sp>
        <p:nvSpPr>
          <p:cNvPr id="20" name="Rechteck 19">
            <a:extLst>
              <a:ext uri="{FF2B5EF4-FFF2-40B4-BE49-F238E27FC236}">
                <a16:creationId xmlns:a16="http://schemas.microsoft.com/office/drawing/2014/main" id="{52DE2157-EAAD-4A6E-AE76-E797A0141ED0}"/>
              </a:ext>
            </a:extLst>
          </p:cNvPr>
          <p:cNvSpPr/>
          <p:nvPr/>
        </p:nvSpPr>
        <p:spPr>
          <a:xfrm>
            <a:off x="3092602" y="1875666"/>
            <a:ext cx="240957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Spannkugeln mit Kegelpfanne</a:t>
            </a:r>
          </a:p>
        </p:txBody>
      </p:sp>
      <p:pic>
        <p:nvPicPr>
          <p:cNvPr id="21" name="Grafik 20">
            <a:extLst>
              <a:ext uri="{FF2B5EF4-FFF2-40B4-BE49-F238E27FC236}">
                <a16:creationId xmlns:a16="http://schemas.microsoft.com/office/drawing/2014/main" id="{B2D13A61-48EA-4224-8447-254827253F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84440" y="2265001"/>
            <a:ext cx="787616" cy="717179"/>
          </a:xfrm>
          <a:prstGeom prst="rect">
            <a:avLst/>
          </a:prstGeom>
        </p:spPr>
      </p:pic>
      <p:sp>
        <p:nvSpPr>
          <p:cNvPr id="22" name="Rechteck 21">
            <a:extLst>
              <a:ext uri="{FF2B5EF4-FFF2-40B4-BE49-F238E27FC236}">
                <a16:creationId xmlns:a16="http://schemas.microsoft.com/office/drawing/2014/main" id="{F370970B-7A4A-4B1B-9C3C-4A12E7C614C7}"/>
              </a:ext>
            </a:extLst>
          </p:cNvPr>
          <p:cNvSpPr/>
          <p:nvPr/>
        </p:nvSpPr>
        <p:spPr>
          <a:xfrm>
            <a:off x="3593866" y="2922926"/>
            <a:ext cx="123142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Blechklammer</a:t>
            </a:r>
          </a:p>
        </p:txBody>
      </p:sp>
      <p:pic>
        <p:nvPicPr>
          <p:cNvPr id="23" name="Grafik 22">
            <a:extLst>
              <a:ext uri="{FF2B5EF4-FFF2-40B4-BE49-F238E27FC236}">
                <a16:creationId xmlns:a16="http://schemas.microsoft.com/office/drawing/2014/main" id="{B9C7BEE8-3557-4D0A-B91E-61FA6BE565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6658" y="3417430"/>
            <a:ext cx="853385" cy="767821"/>
          </a:xfrm>
          <a:prstGeom prst="rect">
            <a:avLst/>
          </a:prstGeom>
        </p:spPr>
      </p:pic>
      <p:sp>
        <p:nvSpPr>
          <p:cNvPr id="24" name="Rechteck 23">
            <a:extLst>
              <a:ext uri="{FF2B5EF4-FFF2-40B4-BE49-F238E27FC236}">
                <a16:creationId xmlns:a16="http://schemas.microsoft.com/office/drawing/2014/main" id="{642739A7-B05E-44E3-895F-20F47EE9CA73}"/>
              </a:ext>
            </a:extLst>
          </p:cNvPr>
          <p:cNvSpPr/>
          <p:nvPr/>
        </p:nvSpPr>
        <p:spPr>
          <a:xfrm>
            <a:off x="2981991" y="4119851"/>
            <a:ext cx="259487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Permanentmagnet MHM-ITS 125</a:t>
            </a:r>
          </a:p>
        </p:txBody>
      </p:sp>
      <p:pic>
        <p:nvPicPr>
          <p:cNvPr id="25" name="Grafik 24">
            <a:extLst>
              <a:ext uri="{FF2B5EF4-FFF2-40B4-BE49-F238E27FC236}">
                <a16:creationId xmlns:a16="http://schemas.microsoft.com/office/drawing/2014/main" id="{D3E273EC-0073-4EB3-9CC0-2FDA710AC4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3682" y="999765"/>
            <a:ext cx="1665830" cy="846266"/>
          </a:xfrm>
          <a:prstGeom prst="rect">
            <a:avLst/>
          </a:prstGeom>
        </p:spPr>
      </p:pic>
      <p:sp>
        <p:nvSpPr>
          <p:cNvPr id="26" name="Rechteck 25">
            <a:extLst>
              <a:ext uri="{FF2B5EF4-FFF2-40B4-BE49-F238E27FC236}">
                <a16:creationId xmlns:a16="http://schemas.microsoft.com/office/drawing/2014/main" id="{F92C970A-7E38-42E1-BD26-91CCC80CCDA6}"/>
              </a:ext>
            </a:extLst>
          </p:cNvPr>
          <p:cNvSpPr/>
          <p:nvPr/>
        </p:nvSpPr>
        <p:spPr>
          <a:xfrm>
            <a:off x="6250551" y="1867154"/>
            <a:ext cx="134620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Verlängerungen</a:t>
            </a:r>
          </a:p>
        </p:txBody>
      </p:sp>
      <p:pic>
        <p:nvPicPr>
          <p:cNvPr id="27" name="Grafik 26">
            <a:extLst>
              <a:ext uri="{FF2B5EF4-FFF2-40B4-BE49-F238E27FC236}">
                <a16:creationId xmlns:a16="http://schemas.microsoft.com/office/drawing/2014/main" id="{FA309142-5532-42D9-83F0-A27D6263D24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3491" y="2245606"/>
            <a:ext cx="710802" cy="752460"/>
          </a:xfrm>
          <a:prstGeom prst="rect">
            <a:avLst/>
          </a:prstGeom>
        </p:spPr>
      </p:pic>
      <p:sp>
        <p:nvSpPr>
          <p:cNvPr id="28" name="Rechteck 27">
            <a:extLst>
              <a:ext uri="{FF2B5EF4-FFF2-40B4-BE49-F238E27FC236}">
                <a16:creationId xmlns:a16="http://schemas.microsoft.com/office/drawing/2014/main" id="{08F97EE5-401F-4AAC-AA97-CB0F42A62EAC}"/>
              </a:ext>
            </a:extLst>
          </p:cNvPr>
          <p:cNvSpPr/>
          <p:nvPr/>
        </p:nvSpPr>
        <p:spPr>
          <a:xfrm>
            <a:off x="6192009" y="2928816"/>
            <a:ext cx="13980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400" dirty="0">
                <a:solidFill>
                  <a:schemeClr val="tx2"/>
                </a:solidFill>
              </a:rPr>
              <a:t>Befestigungssatz</a:t>
            </a:r>
          </a:p>
        </p:txBody>
      </p:sp>
    </p:spTree>
    <p:extLst>
      <p:ext uri="{BB962C8B-B14F-4D97-AF65-F5344CB8AC3E}">
        <p14:creationId xmlns:p14="http://schemas.microsoft.com/office/powerpoint/2010/main" val="16097495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7" y="3569400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7553656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389</Words>
  <Application>Microsoft Office PowerPoint</Application>
  <PresentationFormat>Bildschirmpräsentation (16:9)</PresentationFormat>
  <Paragraphs>177</Paragraphs>
  <Slides>18</Slides>
  <Notes>1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</vt:lpstr>
      <vt:lpstr>SCH_PPT_Vorlage_16-9_230112</vt:lpstr>
      <vt:lpstr>PowerPoint-Präsentation</vt:lpstr>
      <vt:lpstr>PowerPoint-Präsentation</vt:lpstr>
      <vt:lpstr>Ausgangssituation</vt:lpstr>
      <vt:lpstr>Einsparpotential Rüsten</vt:lpstr>
      <vt:lpstr>SCHUNK Dienstleistungen</vt:lpstr>
      <vt:lpstr>VERO-S Übersicht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VERO-S WDM-5X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Gröner, Ann-Kathrin</cp:lastModifiedBy>
  <cp:revision>382</cp:revision>
  <cp:lastPrinted>2020-11-09T15:27:15Z</cp:lastPrinted>
  <dcterms:created xsi:type="dcterms:W3CDTF">2012-06-26T15:13:48Z</dcterms:created>
  <dcterms:modified xsi:type="dcterms:W3CDTF">2021-05-25T07:26:45Z</dcterms:modified>
</cp:coreProperties>
</file>