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58" r:id="rId5"/>
    <p:sldId id="262" r:id="rId6"/>
    <p:sldId id="273" r:id="rId7"/>
    <p:sldId id="282" r:id="rId8"/>
    <p:sldId id="278" r:id="rId9"/>
    <p:sldId id="274" r:id="rId10"/>
    <p:sldId id="275" r:id="rId11"/>
    <p:sldId id="276" r:id="rId12"/>
    <p:sldId id="277" r:id="rId13"/>
    <p:sldId id="281" r:id="rId14"/>
    <p:sldId id="263" r:id="rId15"/>
    <p:sldId id="279" r:id="rId16"/>
    <p:sldId id="280" r:id="rId17"/>
    <p:sldId id="268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ago Pro" panose="02000506040000020004" pitchFamily="2" charset="0"/>
      <p:regular r:id="rId24"/>
      <p:bold r:id="rId25"/>
      <p:italic r:id="rId26"/>
      <p:bold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807" autoAdjust="0"/>
  </p:normalViewPr>
  <p:slideViewPr>
    <p:cSldViewPr snapToGrid="0">
      <p:cViewPr varScale="1">
        <p:scale>
          <a:sx n="112" d="100"/>
          <a:sy n="112" d="100"/>
        </p:scale>
        <p:origin x="636" y="96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11.11.2022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8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Rl8u3tCNjY?feature=oembe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KONTEC KSC3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631207"/>
            <a:ext cx="4196651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bg2"/>
                </a:solidFill>
              </a:rPr>
              <a:t>Bewährte maximale Präzision bei noch höherer Prozesssicherheit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4E0E96A-40DB-57A2-D237-76BCC81EF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99" y="1812773"/>
            <a:ext cx="5468495" cy="40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096E9-BECE-E44A-5A7A-E1BD072EC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94800E-6448-1AC7-015D-160711679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C2D772-1613-89F4-6D36-2B5A410F4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pic>
        <p:nvPicPr>
          <p:cNvPr id="6" name="Onlinemedien 5" title="SCHUNK KONTEC KSC3 – Zentrischspanner">
            <a:hlinkClick r:id="" action="ppaction://media"/>
            <a:extLst>
              <a:ext uri="{FF2B5EF4-FFF2-40B4-BE49-F238E27FC236}">
                <a16:creationId xmlns:a16="http://schemas.microsoft.com/office/drawing/2014/main" id="{1510074A-E179-B89E-F488-50641A7C49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06595" y="1424325"/>
            <a:ext cx="8778810" cy="49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4665F-9E3E-3099-8D5B-27CFBAE4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Baugröße 80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9EA135-D2A6-ADFD-89B3-1E1AFD897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1FA683-6B9F-2A24-7613-A0F4B6B40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F0F5B7-A134-1D63-CD7F-5ADFEA147A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687069"/>
            <a:ext cx="11198225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Technische Daten</a:t>
            </a:r>
          </a:p>
        </p:txBody>
      </p:sp>
      <p:graphicFrame>
        <p:nvGraphicFramePr>
          <p:cNvPr id="12" name="Tabelle 8">
            <a:extLst>
              <a:ext uri="{FF2B5EF4-FFF2-40B4-BE49-F238E27FC236}">
                <a16:creationId xmlns:a16="http://schemas.microsoft.com/office/drawing/2014/main" id="{22EDBC38-94C0-5D08-51CB-4535294D5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630180"/>
              </p:ext>
            </p:extLst>
          </p:nvPr>
        </p:nvGraphicFramePr>
        <p:xfrm>
          <a:off x="670077" y="2164160"/>
          <a:ext cx="10880913" cy="267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48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2110611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230947117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Bezeichnung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Identnummer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Spannerbreite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Spannkraft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Drehmoment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Längenausgleich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Wiederholgenauigkeit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Gewicht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[kN]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05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80-130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1508857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3,1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80-130-S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1514209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3,1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80-130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1514206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3,9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80-190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1514208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4,5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80-190-S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4,5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80-190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1514207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15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DD844-F39A-E212-727C-4F3A2E67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Baugröße 125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6D45551-F8A6-EE36-BCC1-A2E48D016C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D907CB-0DC2-D6B1-08C3-3DB0B9C45D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18197CE2-E87A-77D0-BC25-D30502B9FB34}"/>
              </a:ext>
            </a:extLst>
          </p:cNvPr>
          <p:cNvSpPr txBox="1">
            <a:spLocks/>
          </p:cNvSpPr>
          <p:nvPr/>
        </p:nvSpPr>
        <p:spPr>
          <a:xfrm>
            <a:off x="658814" y="1687069"/>
            <a:ext cx="11198225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/>
              <a:t>Technische Daten</a:t>
            </a:r>
            <a:endParaRPr lang="de-DE" b="1" dirty="0"/>
          </a:p>
        </p:txBody>
      </p:sp>
      <p:graphicFrame>
        <p:nvGraphicFramePr>
          <p:cNvPr id="7" name="Tabelle 8">
            <a:extLst>
              <a:ext uri="{FF2B5EF4-FFF2-40B4-BE49-F238E27FC236}">
                <a16:creationId xmlns:a16="http://schemas.microsoft.com/office/drawing/2014/main" id="{66822BF8-5A99-BB90-5FEE-CC30D67B9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553375"/>
              </p:ext>
            </p:extLst>
          </p:nvPr>
        </p:nvGraphicFramePr>
        <p:xfrm>
          <a:off x="670077" y="2164160"/>
          <a:ext cx="10880913" cy="3650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48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2110611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230947117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Bezeichnung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Identnummer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Spannerbreite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Spannkraft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Drehmoment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Längenausgleich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Wiederholgenauigkeit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Gewicht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[kN]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05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1514241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6,3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KSC3 125-160-S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6,5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9752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125-160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1514238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8,7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0345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KSC3 125-235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KSC3 125-235-S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1514248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125-235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1514239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KSC3 125-300-S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125-300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14,5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808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249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7F187-9941-D43F-59B2-57EB7FA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Baugröße 160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F55271-88A4-BCA2-A55F-A8B2F31D6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809A45-8BE3-958A-0647-68BD040788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259E64-8425-E327-B8C3-1DE7E4AA8575}"/>
              </a:ext>
            </a:extLst>
          </p:cNvPr>
          <p:cNvSpPr txBox="1">
            <a:spLocks/>
          </p:cNvSpPr>
          <p:nvPr/>
        </p:nvSpPr>
        <p:spPr>
          <a:xfrm>
            <a:off x="658814" y="1687069"/>
            <a:ext cx="11198225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/>
              <a:t>Technische Daten</a:t>
            </a:r>
            <a:endParaRPr lang="de-DE" b="1" dirty="0"/>
          </a:p>
        </p:txBody>
      </p:sp>
      <p:graphicFrame>
        <p:nvGraphicFramePr>
          <p:cNvPr id="7" name="Tabelle 8">
            <a:extLst>
              <a:ext uri="{FF2B5EF4-FFF2-40B4-BE49-F238E27FC236}">
                <a16:creationId xmlns:a16="http://schemas.microsoft.com/office/drawing/2014/main" id="{DB292240-1225-EA6B-A947-504EEF087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27835"/>
              </p:ext>
            </p:extLst>
          </p:nvPr>
        </p:nvGraphicFramePr>
        <p:xfrm>
          <a:off x="670077" y="2164160"/>
          <a:ext cx="10880913" cy="2030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48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2110611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230947117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Bezeichnung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Identnummer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Spannerbreite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Spannkraft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Drehmoment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Längenausgleich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Wiederholgenauigkeit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Gewicht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[kN]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05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KSC3 160-280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KSC3 160-280-S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1514255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KSC3 160-480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1514254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KSC3 160-480-S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1514256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46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Vernickelter Grundkörper für optimalen Korrosionsschutz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Hohe Spannkraft und Präzision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Verbesserte Störkontur bei einigen Baugrößen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Umfangreiches Backenprogramm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Gelaserter Maßstab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Großer Spannbereich</a:t>
            </a:r>
          </a:p>
          <a:p>
            <a:pPr marL="0" indent="0">
              <a:buNone/>
            </a:pPr>
            <a:endParaRPr lang="fr-FR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8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D9859-E973-95BD-BB39-7A9A7790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Funktionsschnittbild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186B41-83CB-927A-B710-4A817610FB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442485-6780-17CD-BDF3-A0D5EA5F72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F1C968-0E59-39B6-782B-5E4F95EC0D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743379"/>
            <a:ext cx="11198225" cy="4159250"/>
          </a:xfrm>
        </p:spPr>
        <p:txBody>
          <a:bodyPr/>
          <a:lstStyle/>
          <a:p>
            <a:r>
              <a:rPr lang="de-DE" dirty="0"/>
              <a:t>Geschlossenes System</a:t>
            </a:r>
          </a:p>
          <a:p>
            <a:r>
              <a:rPr lang="de-DE" dirty="0"/>
              <a:t>Versenkter Sechskant Anschluss</a:t>
            </a:r>
          </a:p>
          <a:p>
            <a:r>
              <a:rPr lang="de-DE" dirty="0"/>
              <a:t>Spindeltrieb</a:t>
            </a:r>
          </a:p>
          <a:p>
            <a:r>
              <a:rPr lang="de-DE" dirty="0"/>
              <a:t>Lange Schieber</a:t>
            </a:r>
          </a:p>
          <a:p>
            <a:r>
              <a:rPr lang="de-DE" dirty="0"/>
              <a:t>Ablaufnuten</a:t>
            </a:r>
          </a:p>
          <a:p>
            <a:r>
              <a:rPr lang="de-DE" dirty="0"/>
              <a:t>Befestigungsgewinde</a:t>
            </a:r>
          </a:p>
          <a:p>
            <a:r>
              <a:rPr lang="de-DE" dirty="0"/>
              <a:t>Systembacke mit </a:t>
            </a:r>
            <a:r>
              <a:rPr lang="de-DE" dirty="0" err="1"/>
              <a:t>grip</a:t>
            </a:r>
            <a:r>
              <a:rPr lang="de-DE" dirty="0"/>
              <a:t>-Stufe und </a:t>
            </a:r>
          </a:p>
          <a:p>
            <a:pPr marL="0" indent="0">
              <a:buNone/>
            </a:pPr>
            <a:r>
              <a:rPr lang="de-DE" dirty="0"/>
              <a:t>   glatter Spannfläche</a:t>
            </a:r>
          </a:p>
          <a:p>
            <a:r>
              <a:rPr lang="de-DE" dirty="0"/>
              <a:t>Kugelgelagerte spielfreie Spindel</a:t>
            </a:r>
          </a:p>
          <a:p>
            <a:r>
              <a:rPr lang="de-DE" dirty="0"/>
              <a:t>Geringe Bauhöhe</a:t>
            </a:r>
          </a:p>
          <a:p>
            <a:r>
              <a:rPr lang="de-DE" dirty="0"/>
              <a:t>Gelaserter Maßstab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0991337-5568-6546-F572-5806E2EE3E5A}"/>
              </a:ext>
            </a:extLst>
          </p:cNvPr>
          <p:cNvGrpSpPr/>
          <p:nvPr/>
        </p:nvGrpSpPr>
        <p:grpSpPr>
          <a:xfrm>
            <a:off x="591311" y="1768339"/>
            <a:ext cx="198000" cy="198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DB0E41B-077E-830D-4F9B-B9E964C7011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384E1AD-3D82-54F1-52BF-8D25C9FF697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1E2D19A-258A-1852-A21D-6911998599BE}"/>
              </a:ext>
            </a:extLst>
          </p:cNvPr>
          <p:cNvGrpSpPr/>
          <p:nvPr/>
        </p:nvGrpSpPr>
        <p:grpSpPr>
          <a:xfrm>
            <a:off x="592374" y="2193359"/>
            <a:ext cx="198000" cy="198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A300F64-D34E-E04D-860E-917E3B1D429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EB66FFD-DE02-ED08-403C-BEFFF3B19AD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92522C4-493C-7768-60FB-FD2A4FE1B9A9}"/>
              </a:ext>
            </a:extLst>
          </p:cNvPr>
          <p:cNvGrpSpPr/>
          <p:nvPr/>
        </p:nvGrpSpPr>
        <p:grpSpPr>
          <a:xfrm>
            <a:off x="590741" y="2614855"/>
            <a:ext cx="198000" cy="198000"/>
            <a:chOff x="4637591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1D14EEF-D603-2F6F-C19D-B5D251B0688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485897E-183B-0CA2-FECD-1DE1A0068C26}"/>
                </a:ext>
              </a:extLst>
            </p:cNvPr>
            <p:cNvSpPr txBox="1"/>
            <p:nvPr/>
          </p:nvSpPr>
          <p:spPr>
            <a:xfrm>
              <a:off x="4637591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610566C-56BB-B960-567E-A2C23C073404}"/>
              </a:ext>
            </a:extLst>
          </p:cNvPr>
          <p:cNvGrpSpPr/>
          <p:nvPr/>
        </p:nvGrpSpPr>
        <p:grpSpPr>
          <a:xfrm>
            <a:off x="596284" y="3445815"/>
            <a:ext cx="198000" cy="198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BFC5520-7DB2-0733-B0EE-C4F4CBE9871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4915544-C458-4BBB-2DBF-5DDB4AC41386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1217F7F-B484-2DD8-ADFD-967959C60187}"/>
              </a:ext>
            </a:extLst>
          </p:cNvPr>
          <p:cNvGrpSpPr/>
          <p:nvPr/>
        </p:nvGrpSpPr>
        <p:grpSpPr>
          <a:xfrm>
            <a:off x="596284" y="3846771"/>
            <a:ext cx="198000" cy="198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93DC78F-1D93-AF7F-1955-D4AF8EF3A61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3AEE444-CA2A-1AD7-A4C0-586428D20324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CF8409-8543-AA52-B0A5-D489F015AF87}"/>
              </a:ext>
            </a:extLst>
          </p:cNvPr>
          <p:cNvGrpSpPr/>
          <p:nvPr/>
        </p:nvGrpSpPr>
        <p:grpSpPr>
          <a:xfrm>
            <a:off x="596284" y="3018624"/>
            <a:ext cx="198000" cy="198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4D7A864-100D-AFA0-48A7-0A564C9AE43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78A5697-230B-9568-7C59-01F5290D5C3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196DFF8-5ED8-EC4B-C2F9-5A82217E956C}"/>
              </a:ext>
            </a:extLst>
          </p:cNvPr>
          <p:cNvGrpSpPr/>
          <p:nvPr/>
        </p:nvGrpSpPr>
        <p:grpSpPr>
          <a:xfrm>
            <a:off x="584984" y="4245120"/>
            <a:ext cx="198000" cy="198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94CD56F-7184-FEE5-DF8A-4ECC7970A60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7688B30-E714-4AC7-6D4F-E54BE6A183CC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7F36E84-C7C3-E360-70B9-59398DFCA5C6}"/>
              </a:ext>
            </a:extLst>
          </p:cNvPr>
          <p:cNvGrpSpPr/>
          <p:nvPr/>
        </p:nvGrpSpPr>
        <p:grpSpPr>
          <a:xfrm>
            <a:off x="584984" y="5122122"/>
            <a:ext cx="198000" cy="198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126798D-9B93-9F4D-5D61-12B97128540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03A6B98-FAC9-0C4C-78AD-4A8BEB6D480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9C5D4DF-59D9-A781-87B7-80583D924BEC}"/>
              </a:ext>
            </a:extLst>
          </p:cNvPr>
          <p:cNvGrpSpPr/>
          <p:nvPr/>
        </p:nvGrpSpPr>
        <p:grpSpPr>
          <a:xfrm>
            <a:off x="596284" y="5542242"/>
            <a:ext cx="198000" cy="198000"/>
            <a:chOff x="4643403" y="733042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084BBBA-F6C8-0639-661E-B75BFBF782B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ED5B672-C53A-BD25-44F6-990B0E9047C7}"/>
                </a:ext>
              </a:extLst>
            </p:cNvPr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8219A5E-2A66-5A6C-40BC-9CDA1D3243DC}"/>
              </a:ext>
            </a:extLst>
          </p:cNvPr>
          <p:cNvGrpSpPr/>
          <p:nvPr/>
        </p:nvGrpSpPr>
        <p:grpSpPr>
          <a:xfrm>
            <a:off x="509320" y="5948650"/>
            <a:ext cx="371928" cy="183170"/>
            <a:chOff x="4542008" y="733043"/>
            <a:chExt cx="499839" cy="251026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A3F3533-DCC5-B464-66BE-170D8F7BD71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B94813F-38A7-885B-C850-CB7AC500EE39}"/>
                </a:ext>
              </a:extLst>
            </p:cNvPr>
            <p:cNvSpPr txBox="1"/>
            <p:nvPr/>
          </p:nvSpPr>
          <p:spPr>
            <a:xfrm>
              <a:off x="4542008" y="733043"/>
              <a:ext cx="499839" cy="25102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381F624-92F7-8E4F-017B-641AD9A3E781}"/>
              </a:ext>
            </a:extLst>
          </p:cNvPr>
          <p:cNvGrpSpPr/>
          <p:nvPr/>
        </p:nvGrpSpPr>
        <p:grpSpPr>
          <a:xfrm>
            <a:off x="5963425" y="1672986"/>
            <a:ext cx="5761037" cy="4249337"/>
            <a:chOff x="5845979" y="1477566"/>
            <a:chExt cx="5761037" cy="4249337"/>
          </a:xfrm>
        </p:grpSpPr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E75D6915-522D-5917-D4FB-AC1DB06D5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979" y="1477566"/>
              <a:ext cx="5761037" cy="4249337"/>
            </a:xfrm>
            <a:prstGeom prst="rect">
              <a:avLst/>
            </a:prstGeom>
          </p:spPr>
        </p:pic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AE9ADF1E-510F-9C12-82E5-CB875031E49C}"/>
                </a:ext>
              </a:extLst>
            </p:cNvPr>
            <p:cNvGrpSpPr/>
            <p:nvPr/>
          </p:nvGrpSpPr>
          <p:grpSpPr>
            <a:xfrm>
              <a:off x="8182326" y="3438409"/>
              <a:ext cx="198000" cy="226907"/>
              <a:chOff x="4645063" y="729193"/>
              <a:chExt cx="266095" cy="271350"/>
            </a:xfrm>
          </p:grpSpPr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1C139B74-49A2-535A-DA98-993F0BD30F62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Textfeld 108">
                <a:extLst>
                  <a:ext uri="{FF2B5EF4-FFF2-40B4-BE49-F238E27FC236}">
                    <a16:creationId xmlns:a16="http://schemas.microsoft.com/office/drawing/2014/main" id="{DC8D9B7E-6101-3FA3-9D06-798430D3CF81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F2E5EFD8-AD35-9E13-B655-216EA93D4C47}"/>
                </a:ext>
              </a:extLst>
            </p:cNvPr>
            <p:cNvGrpSpPr/>
            <p:nvPr/>
          </p:nvGrpSpPr>
          <p:grpSpPr>
            <a:xfrm>
              <a:off x="6941818" y="4599960"/>
              <a:ext cx="198000" cy="226907"/>
              <a:chOff x="4645063" y="732456"/>
              <a:chExt cx="266095" cy="271350"/>
            </a:xfrm>
          </p:grpSpPr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BEB130FE-533A-46FA-CE46-3E81A1B26B28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7" name="Textfeld 106">
                <a:extLst>
                  <a:ext uri="{FF2B5EF4-FFF2-40B4-BE49-F238E27FC236}">
                    <a16:creationId xmlns:a16="http://schemas.microsoft.com/office/drawing/2014/main" id="{566A765D-987D-EBB8-4F6F-28D9B652A829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28AA7ACF-7BDE-C1C3-29C2-CDEAB881B240}"/>
                </a:ext>
              </a:extLst>
            </p:cNvPr>
            <p:cNvGrpSpPr/>
            <p:nvPr/>
          </p:nvGrpSpPr>
          <p:grpSpPr>
            <a:xfrm>
              <a:off x="7686805" y="3825121"/>
              <a:ext cx="198000" cy="226907"/>
              <a:chOff x="4637591" y="732456"/>
              <a:chExt cx="266095" cy="271350"/>
            </a:xfrm>
          </p:grpSpPr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3DB2D526-447E-75D1-295D-DD22CFEE3452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5" name="Textfeld 104">
                <a:extLst>
                  <a:ext uri="{FF2B5EF4-FFF2-40B4-BE49-F238E27FC236}">
                    <a16:creationId xmlns:a16="http://schemas.microsoft.com/office/drawing/2014/main" id="{80E16208-92C4-DB09-1577-516B2CCC7F8C}"/>
                  </a:ext>
                </a:extLst>
              </p:cNvPr>
              <p:cNvSpPr txBox="1"/>
              <p:nvPr/>
            </p:nvSpPr>
            <p:spPr>
              <a:xfrm>
                <a:off x="4637591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EAE54C59-9BC8-20AC-9014-FEBD98221AF4}"/>
                </a:ext>
              </a:extLst>
            </p:cNvPr>
            <p:cNvGrpSpPr/>
            <p:nvPr/>
          </p:nvGrpSpPr>
          <p:grpSpPr>
            <a:xfrm>
              <a:off x="9828010" y="4329191"/>
              <a:ext cx="198000" cy="226907"/>
              <a:chOff x="4637578" y="738982"/>
              <a:chExt cx="266095" cy="271350"/>
            </a:xfrm>
          </p:grpSpPr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3B13D513-17F9-00DF-B6AF-4C4818CEC7A7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B05E1A9D-D5B0-1772-B0C3-1A03BED504D8}"/>
                  </a:ext>
                </a:extLst>
              </p:cNvPr>
              <p:cNvSpPr txBox="1"/>
              <p:nvPr/>
            </p:nvSpPr>
            <p:spPr>
              <a:xfrm>
                <a:off x="46375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C5A57A00-A3E4-1DA6-607F-48B37589AB1C}"/>
                </a:ext>
              </a:extLst>
            </p:cNvPr>
            <p:cNvGrpSpPr/>
            <p:nvPr/>
          </p:nvGrpSpPr>
          <p:grpSpPr>
            <a:xfrm>
              <a:off x="11008547" y="2874839"/>
              <a:ext cx="198000" cy="226907"/>
              <a:chOff x="4634378" y="738982"/>
              <a:chExt cx="266095" cy="271350"/>
            </a:xfrm>
          </p:grpSpPr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83CF9005-0880-7D29-FC8F-B93AFD7D4D80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25FB7B20-76A0-EE28-58CC-C82E8A75BB02}"/>
                  </a:ext>
                </a:extLst>
              </p:cNvPr>
              <p:cNvSpPr txBox="1"/>
              <p:nvPr/>
            </p:nvSpPr>
            <p:spPr>
              <a:xfrm>
                <a:off x="46343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1461E483-68AE-D408-D9B8-2C67A06C6458}"/>
                </a:ext>
              </a:extLst>
            </p:cNvPr>
            <p:cNvGrpSpPr/>
            <p:nvPr/>
          </p:nvGrpSpPr>
          <p:grpSpPr>
            <a:xfrm>
              <a:off x="10007710" y="3488780"/>
              <a:ext cx="198000" cy="226907"/>
              <a:chOff x="4631178" y="738982"/>
              <a:chExt cx="266095" cy="271350"/>
            </a:xfrm>
          </p:grpSpPr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94C08F29-9A85-E271-182B-26E5C8A6C623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F3E9958A-D4A1-1CB8-1D91-611D6085771C}"/>
                  </a:ext>
                </a:extLst>
              </p:cNvPr>
              <p:cNvSpPr txBox="1"/>
              <p:nvPr/>
            </p:nvSpPr>
            <p:spPr>
              <a:xfrm>
                <a:off x="46311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6168C74F-BF47-EE9F-98A5-411C617DDF0B}"/>
                </a:ext>
              </a:extLst>
            </p:cNvPr>
            <p:cNvGrpSpPr/>
            <p:nvPr/>
          </p:nvGrpSpPr>
          <p:grpSpPr>
            <a:xfrm>
              <a:off x="9501133" y="2023492"/>
              <a:ext cx="198000" cy="226907"/>
              <a:chOff x="4640203" y="738588"/>
              <a:chExt cx="266095" cy="271350"/>
            </a:xfrm>
          </p:grpSpPr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1DF89306-4F57-F697-15DF-3AF6BCB98AA5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C07B3B3B-7130-49E4-51E2-1A89765F9494}"/>
                  </a:ext>
                </a:extLst>
              </p:cNvPr>
              <p:cNvSpPr txBox="1"/>
              <p:nvPr/>
            </p:nvSpPr>
            <p:spPr>
              <a:xfrm>
                <a:off x="4640203" y="738588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6BB5CFB3-E36D-21C7-B950-2489F6E3FB1E}"/>
                </a:ext>
              </a:extLst>
            </p:cNvPr>
            <p:cNvGrpSpPr/>
            <p:nvPr/>
          </p:nvGrpSpPr>
          <p:grpSpPr>
            <a:xfrm>
              <a:off x="8838729" y="3778870"/>
              <a:ext cx="198000" cy="226907"/>
              <a:chOff x="4640203" y="732226"/>
              <a:chExt cx="266095" cy="271350"/>
            </a:xfrm>
          </p:grpSpPr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A330DBE4-BA6F-3927-742C-022C8D28F8D7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2CBB69CD-AD41-0921-C1FE-0842C6793EFC}"/>
                  </a:ext>
                </a:extLst>
              </p:cNvPr>
              <p:cNvSpPr txBox="1"/>
              <p:nvPr/>
            </p:nvSpPr>
            <p:spPr>
              <a:xfrm>
                <a:off x="4640203" y="73222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0661AD4F-FD3C-2AFF-58F0-0FDCE3846947}"/>
                </a:ext>
              </a:extLst>
            </p:cNvPr>
            <p:cNvGrpSpPr/>
            <p:nvPr/>
          </p:nvGrpSpPr>
          <p:grpSpPr>
            <a:xfrm>
              <a:off x="5871149" y="4005777"/>
              <a:ext cx="198000" cy="226907"/>
              <a:chOff x="4643403" y="733042"/>
              <a:chExt cx="266095" cy="271350"/>
            </a:xfrm>
          </p:grpSpPr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88B72B65-F587-1AD5-7130-87A51A3CD355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9" name="Textfeld 88">
                <a:extLst>
                  <a:ext uri="{FF2B5EF4-FFF2-40B4-BE49-F238E27FC236}">
                    <a16:creationId xmlns:a16="http://schemas.microsoft.com/office/drawing/2014/main" id="{5DF2052B-19EA-DC46-FDEB-1F88B949A2CB}"/>
                  </a:ext>
                </a:extLst>
              </p:cNvPr>
              <p:cNvSpPr txBox="1"/>
              <p:nvPr/>
            </p:nvSpPr>
            <p:spPr>
              <a:xfrm>
                <a:off x="4643403" y="73304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ECF95EAE-8292-36CB-DC82-A5003C03D9C3}"/>
                </a:ext>
              </a:extLst>
            </p:cNvPr>
            <p:cNvGrpSpPr/>
            <p:nvPr/>
          </p:nvGrpSpPr>
          <p:grpSpPr>
            <a:xfrm>
              <a:off x="6854854" y="2438793"/>
              <a:ext cx="371928" cy="209912"/>
              <a:chOff x="4542008" y="733043"/>
              <a:chExt cx="499839" cy="251026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7508E78D-F93C-D94D-E5D3-17E8165705AF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AB9D30F3-0205-5E9D-FCAE-4397EA0687C4}"/>
                  </a:ext>
                </a:extLst>
              </p:cNvPr>
              <p:cNvSpPr txBox="1"/>
              <p:nvPr/>
            </p:nvSpPr>
            <p:spPr>
              <a:xfrm>
                <a:off x="4542008" y="733043"/>
                <a:ext cx="499839" cy="25102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212C24DC-F2F6-C69C-A964-487C28A22A2D}"/>
                </a:ext>
              </a:extLst>
            </p:cNvPr>
            <p:cNvGrpSpPr/>
            <p:nvPr/>
          </p:nvGrpSpPr>
          <p:grpSpPr>
            <a:xfrm>
              <a:off x="10873014" y="3366299"/>
              <a:ext cx="371928" cy="209912"/>
              <a:chOff x="4542008" y="733043"/>
              <a:chExt cx="499839" cy="251026"/>
            </a:xfrm>
          </p:grpSpPr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E38DA53F-C9DF-3272-D568-7F0167D784EF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A31C4F2C-9698-412D-B2AD-0C6D82E829EC}"/>
                  </a:ext>
                </a:extLst>
              </p:cNvPr>
              <p:cNvSpPr txBox="1"/>
              <p:nvPr/>
            </p:nvSpPr>
            <p:spPr>
              <a:xfrm>
                <a:off x="4542008" y="733043"/>
                <a:ext cx="499839" cy="25102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608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516A3-E426-FD17-AB43-76F531B7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Systembacken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9B3E8C-1062-0126-C1B7-24925DA28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4D34D2-51D2-7781-8F26-DD69BE43D0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graphicFrame>
        <p:nvGraphicFramePr>
          <p:cNvPr id="6" name="Tabelle 8">
            <a:extLst>
              <a:ext uri="{FF2B5EF4-FFF2-40B4-BE49-F238E27FC236}">
                <a16:creationId xmlns:a16="http://schemas.microsoft.com/office/drawing/2014/main" id="{6ABED7A1-31B6-9D4B-A3BD-53B6CF532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657211"/>
              </p:ext>
            </p:extLst>
          </p:nvPr>
        </p:nvGraphicFramePr>
        <p:xfrm>
          <a:off x="652273" y="1249891"/>
          <a:ext cx="11204764" cy="4770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1191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2801191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2801191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2801191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</a:tblGrid>
              <a:tr h="342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Wendebacke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grip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Wendebacke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carbide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-grip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Wendebacke soft-grip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Wendebacke mit Prägeprofil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Wendebacke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Alu Backe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Pendel- und Adapterplatte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5-Achs-Backe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97523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0345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Kombibacke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6fach Backensystem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Prismabacke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Mittelbacke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grip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</a:tbl>
          </a:graphicData>
        </a:graphic>
      </p:graphicFrame>
      <p:pic>
        <p:nvPicPr>
          <p:cNvPr id="19" name="Grafik 18" descr="Ein Bild, das Pfeil enthält.&#10;&#10;Automatisch generierte Beschreibung">
            <a:extLst>
              <a:ext uri="{FF2B5EF4-FFF2-40B4-BE49-F238E27FC236}">
                <a16:creationId xmlns:a16="http://schemas.microsoft.com/office/drawing/2014/main" id="{6F6B7385-6AA9-BC5F-5582-0897DFCBE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46" y="3271626"/>
            <a:ext cx="1660214" cy="1080000"/>
          </a:xfrm>
          <a:prstGeom prst="rect">
            <a:avLst/>
          </a:prstGeom>
        </p:spPr>
      </p:pic>
      <p:pic>
        <p:nvPicPr>
          <p:cNvPr id="21" name="Grafik 20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665C102-BF13-D540-67A2-A74CCC30B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87" y="4878696"/>
            <a:ext cx="149672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462472F-E354-5978-036F-85D585DC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77" y="3271626"/>
            <a:ext cx="1553509" cy="108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3C4AE49-0816-602E-3E86-A80C0E48C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05" y="4878696"/>
            <a:ext cx="1931406" cy="108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505AEBD-2707-F3E9-5AC6-5F77A3ED1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46" y="1670291"/>
            <a:ext cx="1788174" cy="108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983D124-A7B7-9817-99B6-C94857632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53" y="3271626"/>
            <a:ext cx="1571510" cy="1080000"/>
          </a:xfrm>
          <a:prstGeom prst="rect">
            <a:avLst/>
          </a:prstGeom>
        </p:spPr>
      </p:pic>
      <p:pic>
        <p:nvPicPr>
          <p:cNvPr id="28" name="Grafik 27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45A01873-3A56-FB48-AF19-073AFF5E8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21" y="3271626"/>
            <a:ext cx="2061357" cy="1080000"/>
          </a:xfrm>
          <a:prstGeom prst="rect">
            <a:avLst/>
          </a:prstGeom>
        </p:spPr>
      </p:pic>
      <p:pic>
        <p:nvPicPr>
          <p:cNvPr id="29" name="Grafik 28" descr="Ein Bild, das Kasten enthält.&#10;&#10;Automatisch generierte Beschreibung">
            <a:extLst>
              <a:ext uri="{FF2B5EF4-FFF2-40B4-BE49-F238E27FC236}">
                <a16:creationId xmlns:a16="http://schemas.microsoft.com/office/drawing/2014/main" id="{754EBC7A-AFCF-158A-A9E0-0A6C633F7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83" y="4878696"/>
            <a:ext cx="1297580" cy="1080000"/>
          </a:xfrm>
          <a:prstGeom prst="rect">
            <a:avLst/>
          </a:prstGeom>
        </p:spPr>
      </p:pic>
      <p:pic>
        <p:nvPicPr>
          <p:cNvPr id="30" name="Grafik 2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43C5AB-78CA-CD52-40EC-313687F2E2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709" y="1670291"/>
            <a:ext cx="1784792" cy="108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1540BCA-520F-7BC1-C677-B3E36749E7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41" y="4878696"/>
            <a:ext cx="1373580" cy="1080000"/>
          </a:xfrm>
          <a:prstGeom prst="rect">
            <a:avLst/>
          </a:prstGeom>
        </p:spPr>
      </p:pic>
      <p:pic>
        <p:nvPicPr>
          <p:cNvPr id="32" name="Grafik 31" descr="Ein Bild, das Metallwaren, Scharnier enthält.&#10;&#10;Automatisch generierte Beschreibung">
            <a:extLst>
              <a:ext uri="{FF2B5EF4-FFF2-40B4-BE49-F238E27FC236}">
                <a16:creationId xmlns:a16="http://schemas.microsoft.com/office/drawing/2014/main" id="{654EAC28-40C7-295D-2AE1-231ECD70FB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26" y="1670291"/>
            <a:ext cx="1791510" cy="1080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9D01473-9EDB-90F7-87AF-B9FDE7685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42" y="1670291"/>
            <a:ext cx="178086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C17FA-5D59-AC64-DCAE-A6E005DB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Ausführungen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FABBFD0-E602-99B8-2B41-6DAA60E2E1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E085B2-2214-FB66-4AD8-D2731E73B6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A87FFA2-EC2A-3651-DC95-54AEAADC566F}"/>
              </a:ext>
            </a:extLst>
          </p:cNvPr>
          <p:cNvSpPr/>
          <p:nvPr/>
        </p:nvSpPr>
        <p:spPr>
          <a:xfrm>
            <a:off x="568814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CB190DD-6427-FF72-CD5D-BFF4CA678227}"/>
              </a:ext>
            </a:extLst>
          </p:cNvPr>
          <p:cNvSpPr/>
          <p:nvPr/>
        </p:nvSpPr>
        <p:spPr>
          <a:xfrm>
            <a:off x="8743186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2DCC800-0B92-5399-F658-B358359A2166}"/>
              </a:ext>
            </a:extLst>
          </p:cNvPr>
          <p:cNvSpPr/>
          <p:nvPr/>
        </p:nvSpPr>
        <p:spPr>
          <a:xfrm>
            <a:off x="4656000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60532C8-C3FE-6D74-BA90-A12A51E765E8}"/>
              </a:ext>
            </a:extLst>
          </p:cNvPr>
          <p:cNvSpPr txBox="1"/>
          <p:nvPr/>
        </p:nvSpPr>
        <p:spPr>
          <a:xfrm>
            <a:off x="658814" y="4202094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 err="1">
                <a:solidFill>
                  <a:srgbClr val="003D6A"/>
                </a:solidFill>
              </a:rPr>
              <a:t>Zentrischspanner</a:t>
            </a:r>
            <a:endParaRPr lang="de-DE" sz="1600" b="1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Der KSC3 ist in der Standardausführung als </a:t>
            </a:r>
            <a:r>
              <a:rPr lang="de-DE" sz="1400" dirty="0" err="1">
                <a:solidFill>
                  <a:srgbClr val="003D6A"/>
                </a:solidFill>
              </a:rPr>
              <a:t>Zentrischspanner</a:t>
            </a:r>
            <a:r>
              <a:rPr lang="de-DE" sz="1400" dirty="0">
                <a:solidFill>
                  <a:srgbClr val="003D6A"/>
                </a:solidFill>
              </a:rPr>
              <a:t> ausgeführt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314431-153E-D810-1A28-61C6C5DBA4B1}"/>
              </a:ext>
            </a:extLst>
          </p:cNvPr>
          <p:cNvSpPr txBox="1"/>
          <p:nvPr/>
        </p:nvSpPr>
        <p:spPr>
          <a:xfrm>
            <a:off x="4791000" y="4131454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Einfachspanner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Speziell für die Zweitseitenbearbeitung gibt es den KSC3 auch als Einfachspanner. Dabei ist eine Backe durch eine </a:t>
            </a:r>
            <a:r>
              <a:rPr lang="de-DE" sz="1400" dirty="0" err="1">
                <a:solidFill>
                  <a:srgbClr val="003D6A"/>
                </a:solidFill>
              </a:rPr>
              <a:t>Quernut</a:t>
            </a:r>
            <a:r>
              <a:rPr lang="de-DE" sz="1400" dirty="0">
                <a:solidFill>
                  <a:srgbClr val="003D6A"/>
                </a:solidFill>
              </a:rPr>
              <a:t> im Grundkörper an ihrer Position fixiert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A21F00-98BF-640A-9600-6CF7B245F2DE}"/>
              </a:ext>
            </a:extLst>
          </p:cNvPr>
          <p:cNvSpPr txBox="1"/>
          <p:nvPr/>
        </p:nvSpPr>
        <p:spPr>
          <a:xfrm>
            <a:off x="8923186" y="4131454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Schwimmende Ausführung</a:t>
            </a:r>
            <a:endParaRPr lang="de-DE" sz="1400" b="1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Durch einen Ausgleich legen sich die Backen an das Werkstück an. Dadurch wird beim Spannen von langen Werkstücken Vibrationen und Verformungen entgegengewirkt.</a:t>
            </a:r>
            <a:endParaRPr lang="de-DE" sz="1600" dirty="0">
              <a:solidFill>
                <a:srgbClr val="003D6A"/>
              </a:solidFill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99F0C63-B3FC-2979-BCE9-77B30FD14A87}"/>
              </a:ext>
            </a:extLst>
          </p:cNvPr>
          <p:cNvGrpSpPr/>
          <p:nvPr/>
        </p:nvGrpSpPr>
        <p:grpSpPr>
          <a:xfrm>
            <a:off x="4789937" y="5827694"/>
            <a:ext cx="198000" cy="198000"/>
            <a:chOff x="4645063" y="729193"/>
            <a:chExt cx="266095" cy="27135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4EFA014-FFB5-1D31-D997-16721D61C3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C06577D-F9B5-5351-0E5C-32680FBAB00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7876333-3359-B031-3970-D33836724422}"/>
              </a:ext>
            </a:extLst>
          </p:cNvPr>
          <p:cNvGrpSpPr/>
          <p:nvPr/>
        </p:nvGrpSpPr>
        <p:grpSpPr>
          <a:xfrm>
            <a:off x="4791000" y="6136439"/>
            <a:ext cx="198000" cy="198000"/>
            <a:chOff x="4645063" y="732456"/>
            <a:chExt cx="266095" cy="27135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A8AED84-542D-AAEE-71F3-59286C4BB05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E56C75D-C018-C41A-7DC2-A35DB6A23C3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6D07DC3D-D2D8-5111-16F9-07E0B7BB4FB8}"/>
              </a:ext>
            </a:extLst>
          </p:cNvPr>
          <p:cNvSpPr txBox="1"/>
          <p:nvPr/>
        </p:nvSpPr>
        <p:spPr>
          <a:xfrm>
            <a:off x="5061960" y="5827694"/>
            <a:ext cx="1682829" cy="2944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Bewegliche Backe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D99C62E-8E91-EA80-A25F-5CE6F41EDCC8}"/>
              </a:ext>
            </a:extLst>
          </p:cNvPr>
          <p:cNvSpPr txBox="1"/>
          <p:nvPr/>
        </p:nvSpPr>
        <p:spPr>
          <a:xfrm>
            <a:off x="5061960" y="6142953"/>
            <a:ext cx="2276965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Feste Backe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24C1884C-0A63-9E66-6B21-A46F9C0893AC}"/>
              </a:ext>
            </a:extLst>
          </p:cNvPr>
          <p:cNvGrpSpPr/>
          <p:nvPr/>
        </p:nvGrpSpPr>
        <p:grpSpPr>
          <a:xfrm>
            <a:off x="8921060" y="5659260"/>
            <a:ext cx="198000" cy="198000"/>
            <a:chOff x="4645063" y="729193"/>
            <a:chExt cx="266095" cy="27135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68FE951F-446B-D3D9-62E5-C56739F17A70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77D113C4-BD1F-7A36-D77A-2FD5EFC0032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201DFB1-18B2-D84C-705B-F453D8A0DE6F}"/>
              </a:ext>
            </a:extLst>
          </p:cNvPr>
          <p:cNvGrpSpPr/>
          <p:nvPr/>
        </p:nvGrpSpPr>
        <p:grpSpPr>
          <a:xfrm>
            <a:off x="8922123" y="5977629"/>
            <a:ext cx="198000" cy="198000"/>
            <a:chOff x="4645063" y="732456"/>
            <a:chExt cx="266095" cy="271350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BC53DD12-A48A-B880-CE64-1A4D5434D0D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CAD86795-857E-4E47-AC94-85F187BEB27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F9F4A7EA-464B-B523-F6DA-4BDF434E8E27}"/>
              </a:ext>
            </a:extLst>
          </p:cNvPr>
          <p:cNvSpPr txBox="1"/>
          <p:nvPr/>
        </p:nvSpPr>
        <p:spPr>
          <a:xfrm>
            <a:off x="9210245" y="5658054"/>
            <a:ext cx="2125882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Zentrischspanner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C3FB0A7-2045-5970-890F-FA4814261590}"/>
              </a:ext>
            </a:extLst>
          </p:cNvPr>
          <p:cNvSpPr txBox="1"/>
          <p:nvPr/>
        </p:nvSpPr>
        <p:spPr>
          <a:xfrm>
            <a:off x="9210245" y="5977629"/>
            <a:ext cx="2125882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Schwimmende Ausführung</a:t>
            </a:r>
          </a:p>
        </p:txBody>
      </p:sp>
      <p:pic>
        <p:nvPicPr>
          <p:cNvPr id="53" name="Grafik 52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9403F383-CE27-6C83-D1E2-CEDB8050C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7" y="1970867"/>
            <a:ext cx="2567234" cy="1908000"/>
          </a:xfrm>
          <a:prstGeom prst="rect">
            <a:avLst/>
          </a:prstGeom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B408DD3-A83A-5671-A406-453E800123AD}"/>
              </a:ext>
            </a:extLst>
          </p:cNvPr>
          <p:cNvGrpSpPr/>
          <p:nvPr/>
        </p:nvGrpSpPr>
        <p:grpSpPr>
          <a:xfrm>
            <a:off x="4778498" y="1970867"/>
            <a:ext cx="2635003" cy="1908000"/>
            <a:chOff x="4778498" y="1970867"/>
            <a:chExt cx="2635003" cy="1908000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160443F9-3F64-FE90-49DB-17807EB60192}"/>
                </a:ext>
              </a:extLst>
            </p:cNvPr>
            <p:cNvGrpSpPr/>
            <p:nvPr/>
          </p:nvGrpSpPr>
          <p:grpSpPr>
            <a:xfrm>
              <a:off x="4778498" y="1970867"/>
              <a:ext cx="2635003" cy="1908000"/>
              <a:chOff x="4778498" y="1970867"/>
              <a:chExt cx="2635003" cy="1908000"/>
            </a:xfrm>
          </p:grpSpPr>
          <p:pic>
            <p:nvPicPr>
              <p:cNvPr id="59" name="Grafik 58" descr="Ein Bild, das Elektronik enthält.&#10;&#10;Automatisch generierte Beschreibung">
                <a:extLst>
                  <a:ext uri="{FF2B5EF4-FFF2-40B4-BE49-F238E27FC236}">
                    <a16:creationId xmlns:a16="http://schemas.microsoft.com/office/drawing/2014/main" id="{C7FBE617-EECF-1B01-BF2D-4EADD87EC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98" y="1970867"/>
                <a:ext cx="2635003" cy="1908000"/>
              </a:xfrm>
              <a:prstGeom prst="rect">
                <a:avLst/>
              </a:prstGeom>
            </p:spPr>
          </p:pic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BA6866C2-4E69-50EE-0619-6CB00C3AC937}"/>
                  </a:ext>
                </a:extLst>
              </p:cNvPr>
              <p:cNvGrpSpPr/>
              <p:nvPr/>
            </p:nvGrpSpPr>
            <p:grpSpPr>
              <a:xfrm>
                <a:off x="5987548" y="3012866"/>
                <a:ext cx="198000" cy="198000"/>
                <a:chOff x="4645063" y="729193"/>
                <a:chExt cx="266095" cy="271350"/>
              </a:xfrm>
            </p:grpSpPr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AE28A7C2-648C-1784-E0ED-CCF2886ECCA3}"/>
                    </a:ext>
                  </a:extLst>
                </p:cNvPr>
                <p:cNvSpPr/>
                <p:nvPr/>
              </p:nvSpPr>
              <p:spPr>
                <a:xfrm>
                  <a:off x="4650377" y="757646"/>
                  <a:ext cx="235133" cy="226422"/>
                </a:xfrm>
                <a:prstGeom prst="ellipse">
                  <a:avLst/>
                </a:prstGeom>
                <a:solidFill>
                  <a:srgbClr val="003D6A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" name="Textfeld 61">
                  <a:extLst>
                    <a:ext uri="{FF2B5EF4-FFF2-40B4-BE49-F238E27FC236}">
                      <a16:creationId xmlns:a16="http://schemas.microsoft.com/office/drawing/2014/main" id="{8C7D6E36-FE03-794D-2A35-CCC4B1607DCA}"/>
                    </a:ext>
                  </a:extLst>
                </p:cNvPr>
                <p:cNvSpPr txBox="1"/>
                <p:nvPr/>
              </p:nvSpPr>
              <p:spPr>
                <a:xfrm>
                  <a:off x="4645063" y="729193"/>
                  <a:ext cx="266095" cy="27135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algn="ctr"/>
                  <a:r>
                    <a:rPr lang="de-DE" sz="900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2DDD8346-0844-65F1-AD22-2733EAE331FA}"/>
                </a:ext>
              </a:extLst>
            </p:cNvPr>
            <p:cNvGrpSpPr/>
            <p:nvPr/>
          </p:nvGrpSpPr>
          <p:grpSpPr>
            <a:xfrm>
              <a:off x="7037235" y="2579717"/>
              <a:ext cx="198000" cy="198000"/>
              <a:chOff x="4645063" y="732456"/>
              <a:chExt cx="266095" cy="271350"/>
            </a:xfrm>
          </p:grpSpPr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29FAFA6D-2BDA-159B-62C0-F3629C932B7B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233C1BB8-723A-43F3-700C-8504237F0765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8FF178FE-C459-8EF0-6326-E6C83C2C0A93}"/>
              </a:ext>
            </a:extLst>
          </p:cNvPr>
          <p:cNvGrpSpPr/>
          <p:nvPr/>
        </p:nvGrpSpPr>
        <p:grpSpPr>
          <a:xfrm>
            <a:off x="8782159" y="2199917"/>
            <a:ext cx="2751027" cy="1491583"/>
            <a:chOff x="8782159" y="2199917"/>
            <a:chExt cx="2751027" cy="1491583"/>
          </a:xfrm>
        </p:grpSpPr>
        <p:pic>
          <p:nvPicPr>
            <p:cNvPr id="64" name="Grafik 63" descr="Ein Bild, das Elektronik, Projektor enthält.&#10;&#10;Automatisch generierte Beschreibung">
              <a:extLst>
                <a:ext uri="{FF2B5EF4-FFF2-40B4-BE49-F238E27FC236}">
                  <a16:creationId xmlns:a16="http://schemas.microsoft.com/office/drawing/2014/main" id="{8A1EF777-5EAB-0550-E635-A6EB3BF0D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186" y="2199917"/>
              <a:ext cx="2700000" cy="1449899"/>
            </a:xfrm>
            <a:prstGeom prst="rect">
              <a:avLst/>
            </a:prstGeom>
          </p:spPr>
        </p:pic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1216BC73-1F9E-298A-8368-74D8CFFD7167}"/>
                </a:ext>
              </a:extLst>
            </p:cNvPr>
            <p:cNvGrpSpPr/>
            <p:nvPr/>
          </p:nvGrpSpPr>
          <p:grpSpPr>
            <a:xfrm>
              <a:off x="8782159" y="2729317"/>
              <a:ext cx="198000" cy="198000"/>
              <a:chOff x="4645063" y="729193"/>
              <a:chExt cx="266095" cy="271350"/>
            </a:xfrm>
          </p:grpSpPr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9C37C506-B53A-6BC0-F851-4A3D40D72484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C47CC36F-B142-FC06-C8A8-FBD4B69267BD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881E27E2-B888-EE6E-0583-2DB2DCCAFB41}"/>
                </a:ext>
              </a:extLst>
            </p:cNvPr>
            <p:cNvGrpSpPr/>
            <p:nvPr/>
          </p:nvGrpSpPr>
          <p:grpSpPr>
            <a:xfrm>
              <a:off x="9364398" y="2975081"/>
              <a:ext cx="198000" cy="198000"/>
              <a:chOff x="4645063" y="732456"/>
              <a:chExt cx="266095" cy="271350"/>
            </a:xfrm>
          </p:grpSpPr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E5FDBFDC-F393-C5D7-3B56-1BD600D1770A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802E2F73-572D-B473-4B04-814C242638C4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86D4C8BF-1174-F362-D257-3B15A736278E}"/>
                </a:ext>
              </a:extLst>
            </p:cNvPr>
            <p:cNvGrpSpPr/>
            <p:nvPr/>
          </p:nvGrpSpPr>
          <p:grpSpPr>
            <a:xfrm>
              <a:off x="10579739" y="3493500"/>
              <a:ext cx="198000" cy="198000"/>
              <a:chOff x="4645063" y="729193"/>
              <a:chExt cx="266095" cy="271350"/>
            </a:xfrm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3D358582-85DE-C1A1-AE77-4CF8FC104E91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48949CEA-B83D-9FAA-D2A1-DD618310060E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89252B44-D1B5-452A-0B7F-61F6DD263E7E}"/>
                </a:ext>
              </a:extLst>
            </p:cNvPr>
            <p:cNvGrpSpPr/>
            <p:nvPr/>
          </p:nvGrpSpPr>
          <p:grpSpPr>
            <a:xfrm>
              <a:off x="9985186" y="3231000"/>
              <a:ext cx="198000" cy="198000"/>
              <a:chOff x="4645063" y="732456"/>
              <a:chExt cx="266095" cy="271350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7DEF55F8-8789-67AC-880E-BBACACA4B494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8A03850C-07C2-6388-CD93-386C5E0E4965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4154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C00CC-4943-A1A4-385C-90258652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F5FF35-AE1D-D785-68EC-5FEE85C5A0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09241E-BCA5-19C7-AC71-0635A2C13B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FB64F0-7AAD-35BA-63B4-6CAC677F38AB}"/>
              </a:ext>
            </a:extLst>
          </p:cNvPr>
          <p:cNvSpPr txBox="1"/>
          <p:nvPr/>
        </p:nvSpPr>
        <p:spPr>
          <a:xfrm>
            <a:off x="658814" y="4172695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100% Kompatibilität zur KSC Generation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Die Spanner der KSC3 Generation sind zu 100% Kompatibel zu den Spannern der KSC Generation.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8F14A98-3375-CA3D-E69E-686416006D42}"/>
              </a:ext>
            </a:extLst>
          </p:cNvPr>
          <p:cNvSpPr txBox="1"/>
          <p:nvPr/>
        </p:nvSpPr>
        <p:spPr>
          <a:xfrm>
            <a:off x="4738610" y="4172695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Optimaler Korrosionsschutz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Der Grundkörper des KSC3 Spanners wurde komplett vernickelt, wodurch sich selbst in anspruchsvollen Umgebungen ein optimaler Korrosionsschutz ergibt.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35A60F-2531-0158-7489-42CB3C599639}"/>
              </a:ext>
            </a:extLst>
          </p:cNvPr>
          <p:cNvSpPr txBox="1"/>
          <p:nvPr/>
        </p:nvSpPr>
        <p:spPr>
          <a:xfrm>
            <a:off x="8833186" y="4172695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Gelaserter Maßstab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Durch die gelaserten Maßstäbe auf den Backen und auf dem Grundkörper können die Systembacken und Werkstücke einfacher ausgerichtet werden, wodurch sich verkürzte Rüstzeiten ergeben.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0B4F299-8406-39BE-6A40-E689BDDA1580}"/>
              </a:ext>
            </a:extLst>
          </p:cNvPr>
          <p:cNvSpPr/>
          <p:nvPr/>
        </p:nvSpPr>
        <p:spPr>
          <a:xfrm>
            <a:off x="4656000" y="1914781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A20B37E-9928-D0D8-A45B-CDA821262B6A}"/>
              </a:ext>
            </a:extLst>
          </p:cNvPr>
          <p:cNvSpPr/>
          <p:nvPr/>
        </p:nvSpPr>
        <p:spPr>
          <a:xfrm>
            <a:off x="8743186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DEB90D9-9F07-C27D-8750-3F455B8A4B98}"/>
              </a:ext>
            </a:extLst>
          </p:cNvPr>
          <p:cNvSpPr/>
          <p:nvPr/>
        </p:nvSpPr>
        <p:spPr>
          <a:xfrm>
            <a:off x="568814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36A6011-B429-80F5-F93E-71835ADCC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4" y="2283649"/>
            <a:ext cx="2520000" cy="128243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D1C5821-8EAB-0A44-62E4-0BAE2D285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6" y="1973296"/>
            <a:ext cx="2700000" cy="1903139"/>
          </a:xfrm>
          <a:prstGeom prst="rect">
            <a:avLst/>
          </a:prstGeom>
        </p:spPr>
      </p:pic>
      <p:pic>
        <p:nvPicPr>
          <p:cNvPr id="18" name="Grafik 17" descr="Ein Bild, das Elektronik, Kasten enthält.&#10;&#10;Automatisch generierte Beschreibung">
            <a:extLst>
              <a:ext uri="{FF2B5EF4-FFF2-40B4-BE49-F238E27FC236}">
                <a16:creationId xmlns:a16="http://schemas.microsoft.com/office/drawing/2014/main" id="{2445E0F2-F0D1-0115-0CE0-B1E9A4249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00" y="2053786"/>
            <a:ext cx="2700000" cy="17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2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A47B9-FB3F-98F4-CDB1-475CFD5B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13C9C7-11EB-475B-619F-95C3CD2AB5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138C9-6635-5C1E-8481-B4885394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1C73560-F0E1-BF98-CB51-B6B74FD38EC3}"/>
              </a:ext>
            </a:extLst>
          </p:cNvPr>
          <p:cNvSpPr/>
          <p:nvPr/>
        </p:nvSpPr>
        <p:spPr>
          <a:xfrm>
            <a:off x="658814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2A6B81E-FF2D-DE17-E5E7-F7C62D28CA93}"/>
              </a:ext>
            </a:extLst>
          </p:cNvPr>
          <p:cNvSpPr/>
          <p:nvPr/>
        </p:nvSpPr>
        <p:spPr>
          <a:xfrm>
            <a:off x="4656000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282104F-A66A-EC47-DB5E-B51090A02D00}"/>
              </a:ext>
            </a:extLst>
          </p:cNvPr>
          <p:cNvSpPr/>
          <p:nvPr/>
        </p:nvSpPr>
        <p:spPr>
          <a:xfrm>
            <a:off x="8833186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A8E141F-C9EA-5453-E415-A982113361A6}"/>
              </a:ext>
            </a:extLst>
          </p:cNvPr>
          <p:cNvSpPr txBox="1"/>
          <p:nvPr/>
        </p:nvSpPr>
        <p:spPr>
          <a:xfrm>
            <a:off x="748814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Geschlossenes System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Unabhängig von der Spannstellung ist die Spindel immer abgedichtet. Dadurch ist der Spindeltrieb gegen das Eindringen von Kühlschmierstoff und Spänen geschützt.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99A8C75-7E6A-1A7E-2A38-664B974B7A99}"/>
              </a:ext>
            </a:extLst>
          </p:cNvPr>
          <p:cNvSpPr txBox="1"/>
          <p:nvPr/>
        </p:nvSpPr>
        <p:spPr>
          <a:xfrm>
            <a:off x="4746000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Extrem flache Bauweise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Durch die extrem flache Bauweise benötigt der KSC3 nur wenig Bauraum in der Maschine und bietet beste Zugänglichkeit für die 5-Seite-Bearbeitung.	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6DB3B70-CE54-F336-453D-70A0240F4F7F}"/>
              </a:ext>
            </a:extLst>
          </p:cNvPr>
          <p:cNvSpPr txBox="1"/>
          <p:nvPr/>
        </p:nvSpPr>
        <p:spPr>
          <a:xfrm>
            <a:off x="8923185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Backenwechsel mit nur zwei Schrauben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Die Systembacken können durch lösen von lediglich zwei Schrauben sehr schnell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un</a:t>
            </a:r>
            <a:r>
              <a:rPr lang="de-DE" sz="1400" dirty="0">
                <a:solidFill>
                  <a:srgbClr val="003D6A"/>
                </a:solidFill>
              </a:rPr>
              <a:t>d unkompliziert gewechselt werden.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F67CDC9-7429-4096-50F3-BA1D65D48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24" y="2019721"/>
            <a:ext cx="1470122" cy="1908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6D09369-747D-11A0-3332-B65D80806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4" y="2024582"/>
            <a:ext cx="2700000" cy="190313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A2271C2-9C91-64EA-9D81-6C0AB2204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00" y="2448077"/>
            <a:ext cx="2628000" cy="10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1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4C9B7-8B45-D683-9A89-A4FCE585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91347D3-E83B-077C-D764-D6F0BB5DC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5C251A-6B27-92A8-1EEE-0800D32C7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 	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AD4C0EE-A215-FC6B-9134-0C9B46932B90}"/>
              </a:ext>
            </a:extLst>
          </p:cNvPr>
          <p:cNvSpPr/>
          <p:nvPr/>
        </p:nvSpPr>
        <p:spPr>
          <a:xfrm>
            <a:off x="658814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5696E98-663C-5B70-91A1-8469702E49CE}"/>
              </a:ext>
            </a:extLst>
          </p:cNvPr>
          <p:cNvSpPr/>
          <p:nvPr/>
        </p:nvSpPr>
        <p:spPr>
          <a:xfrm>
            <a:off x="8653186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2B0CBB9-5495-A322-2469-D8448EB3AD69}"/>
              </a:ext>
            </a:extLst>
          </p:cNvPr>
          <p:cNvSpPr/>
          <p:nvPr/>
        </p:nvSpPr>
        <p:spPr>
          <a:xfrm>
            <a:off x="4656000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AE08746-AC37-6487-20FB-6F01C1366B93}"/>
              </a:ext>
            </a:extLst>
          </p:cNvPr>
          <p:cNvSpPr txBox="1"/>
          <p:nvPr/>
        </p:nvSpPr>
        <p:spPr>
          <a:xfrm>
            <a:off x="748814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Befestigungsmöglichkeiten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Der KSC3 bietet mehrere im Grundkörper integrierte Möglichkeiten zur Befestigung auf dem Maschinentisch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F439D94-C9E5-53A0-F007-FF296D05314D}"/>
              </a:ext>
            </a:extLst>
          </p:cNvPr>
          <p:cNvSpPr txBox="1"/>
          <p:nvPr/>
        </p:nvSpPr>
        <p:spPr>
          <a:xfrm>
            <a:off x="4746000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Abdichtung der Backenführung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Die Grundbacke ist hochgenau in die Grundbackenführung eingepasst. Dadurch ergeben sich minimale Spaltmaße, wodurch die Grundbackenführung optimal gegen herabfallende Späne geschützt ist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7022DC2-665B-246C-66D7-E901C9AB21F9}"/>
              </a:ext>
            </a:extLst>
          </p:cNvPr>
          <p:cNvSpPr txBox="1"/>
          <p:nvPr/>
        </p:nvSpPr>
        <p:spPr>
          <a:xfrm>
            <a:off x="8743186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Visuelle Kennzeichnung der Endstellungen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Die Endstellungen des KSC3 sind visuell gekennzeichnet. Somit kann die Endstellung schnell und unkompliziert festgestellt werden.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13C9200-9299-4B32-C436-EAC8021C3AB2}"/>
              </a:ext>
            </a:extLst>
          </p:cNvPr>
          <p:cNvGrpSpPr/>
          <p:nvPr/>
        </p:nvGrpSpPr>
        <p:grpSpPr>
          <a:xfrm>
            <a:off x="732131" y="5329111"/>
            <a:ext cx="198000" cy="198000"/>
            <a:chOff x="4645063" y="729193"/>
            <a:chExt cx="266095" cy="27135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3161A8F-1E96-1967-5F9C-C6B04346263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0D7FDA6-2BAD-2293-6929-2D1BDBED89D9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C1DBAE3-BD22-E240-3116-A349E8FE85DF}"/>
              </a:ext>
            </a:extLst>
          </p:cNvPr>
          <p:cNvGrpSpPr/>
          <p:nvPr/>
        </p:nvGrpSpPr>
        <p:grpSpPr>
          <a:xfrm>
            <a:off x="733194" y="5815094"/>
            <a:ext cx="198000" cy="198000"/>
            <a:chOff x="4645063" y="732456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E869733F-4592-E3E4-8F94-3DE2A098C1F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4C0F22CB-906D-D44E-D78A-D0DBE611B3A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BBD75FD6-788A-4B38-EA61-A4D915F13346}"/>
              </a:ext>
            </a:extLst>
          </p:cNvPr>
          <p:cNvSpPr txBox="1"/>
          <p:nvPr/>
        </p:nvSpPr>
        <p:spPr>
          <a:xfrm>
            <a:off x="1007436" y="5347807"/>
            <a:ext cx="2168869" cy="4063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Befestigung über Nullpunktspannsystem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ABB3164-9D04-D67B-68C8-EED7DA56281D}"/>
              </a:ext>
            </a:extLst>
          </p:cNvPr>
          <p:cNvSpPr txBox="1"/>
          <p:nvPr/>
        </p:nvSpPr>
        <p:spPr>
          <a:xfrm>
            <a:off x="1007435" y="5833475"/>
            <a:ext cx="2168869" cy="4063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Befestigung über Schrauben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3" name="Grafik 42" descr="Ein Bild, das Text, drinnen, Drucker, Elektronik enthält.&#10;&#10;Automatisch generierte Beschreibung">
            <a:extLst>
              <a:ext uri="{FF2B5EF4-FFF2-40B4-BE49-F238E27FC236}">
                <a16:creationId xmlns:a16="http://schemas.microsoft.com/office/drawing/2014/main" id="{71FE55E8-BAB7-CD3D-A2FD-6F71874A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00" y="2090767"/>
            <a:ext cx="2700000" cy="1787466"/>
          </a:xfrm>
          <a:prstGeom prst="rect">
            <a:avLst/>
          </a:prstGeom>
        </p:spPr>
      </p:pic>
      <p:pic>
        <p:nvPicPr>
          <p:cNvPr id="44" name="Grafik 43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4EE27A2A-857A-84DE-DACA-970083929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128" y="2031548"/>
            <a:ext cx="2626116" cy="1908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2B23767-9D06-145A-46E4-7E609C5E352D}"/>
              </a:ext>
            </a:extLst>
          </p:cNvPr>
          <p:cNvGrpSpPr/>
          <p:nvPr/>
        </p:nvGrpSpPr>
        <p:grpSpPr>
          <a:xfrm>
            <a:off x="808167" y="2031548"/>
            <a:ext cx="2567404" cy="1908000"/>
            <a:chOff x="808167" y="2031548"/>
            <a:chExt cx="2567404" cy="1908000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AF0E5CF9-61E0-BD19-57F0-6BCF41B02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67" y="2031548"/>
              <a:ext cx="2567404" cy="1908000"/>
            </a:xfrm>
            <a:prstGeom prst="rect">
              <a:avLst/>
            </a:prstGeom>
          </p:spPr>
        </p:pic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5407EDA6-69EA-152F-DF7F-E2B6AE2D2997}"/>
                </a:ext>
              </a:extLst>
            </p:cNvPr>
            <p:cNvGrpSpPr/>
            <p:nvPr/>
          </p:nvGrpSpPr>
          <p:grpSpPr>
            <a:xfrm>
              <a:off x="3037027" y="3695013"/>
              <a:ext cx="198000" cy="198000"/>
              <a:chOff x="4645063" y="732456"/>
              <a:chExt cx="266095" cy="271350"/>
            </a:xfrm>
          </p:grpSpPr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1FEA4FBC-DF88-9922-4C43-7D8FC317B4F2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AFD0B4BB-E916-C5AF-78F2-7D6FC47FE43D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7F4DA284-7A87-8A9C-6180-99E5EB1A49B7}"/>
              </a:ext>
            </a:extLst>
          </p:cNvPr>
          <p:cNvGrpSpPr/>
          <p:nvPr/>
        </p:nvGrpSpPr>
        <p:grpSpPr>
          <a:xfrm>
            <a:off x="957120" y="2860377"/>
            <a:ext cx="198000" cy="198000"/>
            <a:chOff x="4645063" y="729193"/>
            <a:chExt cx="266095" cy="271350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4FA45828-13BC-D5E5-AA70-F9BCD986D5FC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05D08375-50AE-FE51-A4FF-CF8CCC0C655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05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D0F63-F892-C5CA-0D14-7E038D8E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EEB3D4A-5350-09DF-5E16-959CB7868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C2F93D-4FCA-7BF8-69EE-549911BAE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9B293A5-81CE-A7ED-B53D-753BB5B7D64B}"/>
              </a:ext>
            </a:extLst>
          </p:cNvPr>
          <p:cNvSpPr/>
          <p:nvPr/>
        </p:nvSpPr>
        <p:spPr>
          <a:xfrm>
            <a:off x="658814" y="1942199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6A0A52-44E2-F5E7-D3D8-B6416BEB31EB}"/>
              </a:ext>
            </a:extLst>
          </p:cNvPr>
          <p:cNvSpPr txBox="1"/>
          <p:nvPr/>
        </p:nvSpPr>
        <p:spPr>
          <a:xfrm>
            <a:off x="748814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Verbesserte Störkontur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Der Sechskant-Anschluss wurde bei den Baugrößen 80-130, 125-160 und 160-280 im Grundkörper versenkt.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D0EC2D6-4680-1400-9F0E-34D57E8279E4}"/>
              </a:ext>
            </a:extLst>
          </p:cNvPr>
          <p:cNvSpPr/>
          <p:nvPr/>
        </p:nvSpPr>
        <p:spPr>
          <a:xfrm>
            <a:off x="4656000" y="1942199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DA53C4C-5042-9448-2757-6724C058E412}"/>
              </a:ext>
            </a:extLst>
          </p:cNvPr>
          <p:cNvSpPr txBox="1"/>
          <p:nvPr/>
        </p:nvSpPr>
        <p:spPr>
          <a:xfrm>
            <a:off x="4746000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Optimale Zugänglichkeit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Durch den Einsatz von Konsolen können die Spanner vom Maschinentisch abgehoben werden, wodurch sich eine verbesserte Zugänglichkeit ergibt.</a:t>
            </a:r>
          </a:p>
        </p:txBody>
      </p:sp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1207BF11-3A74-FDCC-6321-261A47960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1" y="2001680"/>
            <a:ext cx="2623325" cy="1908000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8F0C11B-B75E-299E-1498-3E3BD7B8A565}"/>
              </a:ext>
            </a:extLst>
          </p:cNvPr>
          <p:cNvGrpSpPr>
            <a:grpSpLocks noChangeAspect="1"/>
          </p:cNvGrpSpPr>
          <p:nvPr/>
        </p:nvGrpSpPr>
        <p:grpSpPr>
          <a:xfrm>
            <a:off x="4784219" y="2001680"/>
            <a:ext cx="2623561" cy="1908000"/>
            <a:chOff x="2773500" y="848061"/>
            <a:chExt cx="6882130" cy="5005070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429A509-8E18-E5C0-511E-BC0EB2005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500" y="848061"/>
              <a:ext cx="6882130" cy="5005070"/>
            </a:xfrm>
            <a:prstGeom prst="rect">
              <a:avLst/>
            </a:prstGeom>
          </p:spPr>
        </p:pic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25AAF764-D7DC-196A-7F84-E660D75272E2}"/>
                </a:ext>
              </a:extLst>
            </p:cNvPr>
            <p:cNvSpPr/>
            <p:nvPr/>
          </p:nvSpPr>
          <p:spPr>
            <a:xfrm rot="18264927">
              <a:off x="2887562" y="2701254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972316D3-3D5B-56C4-632C-F4342E87DCB4}"/>
                </a:ext>
              </a:extLst>
            </p:cNvPr>
            <p:cNvSpPr/>
            <p:nvPr/>
          </p:nvSpPr>
          <p:spPr>
            <a:xfrm rot="17685481">
              <a:off x="5192986" y="2730801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1CF831B-9649-190F-FB42-93DC70811685}"/>
                </a:ext>
              </a:extLst>
            </p:cNvPr>
            <p:cNvSpPr/>
            <p:nvPr/>
          </p:nvSpPr>
          <p:spPr>
            <a:xfrm rot="18264927">
              <a:off x="7539181" y="2769356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A7B628D9-E0FD-58BF-3FAA-20938343D546}"/>
                </a:ext>
              </a:extLst>
            </p:cNvPr>
            <p:cNvSpPr/>
            <p:nvPr/>
          </p:nvSpPr>
          <p:spPr>
            <a:xfrm rot="18264927">
              <a:off x="2887561" y="5169015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7214C2B-A19D-A2D4-63CD-E893C8C9A9D5}"/>
                </a:ext>
              </a:extLst>
            </p:cNvPr>
            <p:cNvSpPr/>
            <p:nvPr/>
          </p:nvSpPr>
          <p:spPr>
            <a:xfrm rot="18264927">
              <a:off x="5210470" y="5169014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1837809-015F-27F1-A3FA-E5627E628A15}"/>
                </a:ext>
              </a:extLst>
            </p:cNvPr>
            <p:cNvSpPr/>
            <p:nvPr/>
          </p:nvSpPr>
          <p:spPr>
            <a:xfrm rot="17698822">
              <a:off x="7497326" y="5063077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53145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ONTEC_KSC3_PPT.potx" id="{1A1EE749-1691-40BD-B236-4DB6ABB1D425}" vid="{04FCF5F9-E31A-4617-AFD1-7DBCB55620B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5ff714-ab33-4ccd-83ba-1de482974b2e">
      <Terms xmlns="http://schemas.microsoft.com/office/infopath/2007/PartnerControls"/>
    </lcf76f155ced4ddcb4097134ff3c332f>
    <TranslatedDocument xmlns="7f5ff714-ab33-4ccd-83ba-1de482974b2e" xsi:nil="true"/>
    <A41Translate xmlns="68fe0552-0b47-48a0-9804-f2883f6a46fe" xsi:nil="true"/>
    <Language xmlns="7f5ff714-ab33-4ccd-83ba-1de482974b2e" xsi:nil="true"/>
    <TaxCatchAll xmlns="68fe0552-0b47-48a0-9804-f2883f6a46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4D347772E57A44B478AE82317EDD2A" ma:contentTypeVersion="18" ma:contentTypeDescription="Ein neues Dokument erstellen." ma:contentTypeScope="" ma:versionID="f190ee0c6ad5ff5900777099f274a227">
  <xsd:schema xmlns:xsd="http://www.w3.org/2001/XMLSchema" xmlns:xs="http://www.w3.org/2001/XMLSchema" xmlns:p="http://schemas.microsoft.com/office/2006/metadata/properties" xmlns:ns2="7f5ff714-ab33-4ccd-83ba-1de482974b2e" xmlns:ns3="68fe0552-0b47-48a0-9804-f2883f6a46fe" targetNamespace="http://schemas.microsoft.com/office/2006/metadata/properties" ma:root="true" ma:fieldsID="a34911ecfd259b7ae0fe495845c8238c" ns2:_="" ns3:_="">
    <xsd:import namespace="7f5ff714-ab33-4ccd-83ba-1de482974b2e"/>
    <xsd:import namespace="68fe0552-0b47-48a0-9804-f2883f6a46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Language" minOccurs="0"/>
                <xsd:element ref="ns3:A41Translate" minOccurs="0"/>
                <xsd:element ref="ns2:Translated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ff714-ab33-4ccd-83ba-1de482974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Language" ma:index="22" nillable="true" ma:displayName="Language" ma:internalName="Language">
      <xsd:simpleType>
        <xsd:restriction base="dms:Choice">
          <xsd:enumeration value="EN"/>
          <xsd:enumeration value="DE"/>
          <xsd:enumeration value="IT"/>
          <xsd:enumeration value="FR"/>
          <xsd:enumeration value="ES"/>
          <xsd:enumeration value="RU"/>
          <xsd:enumeration value="CN"/>
        </xsd:restriction>
      </xsd:simpleType>
    </xsd:element>
    <xsd:element name="TranslatedDocument" ma:index="24" nillable="true" ma:displayName="TranslatedDocument" ma:internalName="TranslatedDocumen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e0552-0b47-48a0-9804-f2883f6a46f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5940dc9-503e-4ce4-a0ff-c9997671980d}" ma:internalName="TaxCatchAll" ma:showField="CatchAllData" ma:web="68fe0552-0b47-48a0-9804-f2883f6a4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A41Translate" ma:index="23" nillable="true" ma:displayName="Translate" ma:internalName="A41Translate">
      <xsd:simpleType>
        <xsd:restriction base="dms:Number">
          <xsd:minInclusive value="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32E7D-CE6D-431D-9EF0-51FC1DBCDD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0DE43F-248A-4909-8D12-88AE5397561E}">
  <ds:schemaRefs>
    <ds:schemaRef ds:uri="http://purl.org/dc/terms/"/>
    <ds:schemaRef ds:uri="68fe0552-0b47-48a0-9804-f2883f6a46f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f5ff714-ab33-4ccd-83ba-1de482974b2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210AEE6-8C61-4BB4-8C13-344880A48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5ff714-ab33-4ccd-83ba-1de482974b2e"/>
    <ds:schemaRef ds:uri="68fe0552-0b47-48a0-9804-f2883f6a4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KONTEC_KSC3_PPT</Template>
  <TotalTime>0</TotalTime>
  <Words>771</Words>
  <Application>Microsoft Office PowerPoint</Application>
  <PresentationFormat>Breitbild</PresentationFormat>
  <Paragraphs>322</Paragraphs>
  <Slides>14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Wingdings</vt:lpstr>
      <vt:lpstr>Calibri</vt:lpstr>
      <vt:lpstr>Symbol</vt:lpstr>
      <vt:lpstr>Fago Pro</vt:lpstr>
      <vt:lpstr>Courier New</vt:lpstr>
      <vt:lpstr>Arial</vt:lpstr>
      <vt:lpstr>Office</vt:lpstr>
      <vt:lpstr>KONTEC KSC3</vt:lpstr>
      <vt:lpstr>Highlights</vt:lpstr>
      <vt:lpstr>Funktionsschnittbild</vt:lpstr>
      <vt:lpstr>Systembacken</vt:lpstr>
      <vt:lpstr>Ausführungen</vt:lpstr>
      <vt:lpstr>Highlights</vt:lpstr>
      <vt:lpstr>Highlights</vt:lpstr>
      <vt:lpstr>Highlights</vt:lpstr>
      <vt:lpstr>Highlights</vt:lpstr>
      <vt:lpstr>Video</vt:lpstr>
      <vt:lpstr>Baugröße 80</vt:lpstr>
      <vt:lpstr>Baugröße 125</vt:lpstr>
      <vt:lpstr>Baugröße 160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KONTEC KSC3</dc:title>
  <dc:creator>Marquart, Raphael</dc:creator>
  <cp:lastModifiedBy>Marquart, Raphael</cp:lastModifiedBy>
  <cp:revision>15</cp:revision>
  <dcterms:created xsi:type="dcterms:W3CDTF">2022-11-10T15:18:50Z</dcterms:created>
  <dcterms:modified xsi:type="dcterms:W3CDTF">2022-11-11T12:43:44Z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  <property fmtid="{D5CDD505-2E9C-101B-9397-08002B2CF9AE}" pid="3" name="MediaServiceImageTags">
    <vt:lpwstr/>
  </property>
</Properties>
</file>