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1.xml" ContentType="application/vnd.openxmlformats-officedocument.presentationml.tags+xml"/>
  <Override PartName="/ppt/notesSlides/notesSlide33.xml" ContentType="application/vnd.openxmlformats-officedocument.presentationml.notesSlide+xml"/>
  <Override PartName="/ppt/tags/tag12.xml" ContentType="application/vnd.openxmlformats-officedocument.presentationml.tags+xml"/>
  <Override PartName="/ppt/notesSlides/notesSlide34.xml" ContentType="application/vnd.openxmlformats-officedocument.presentationml.notesSlide+xml"/>
  <Override PartName="/ppt/tags/tag13.xml" ContentType="application/vnd.openxmlformats-officedocument.presentationml.tags+xml"/>
  <Override PartName="/ppt/notesSlides/notesSlide35.xml" ContentType="application/vnd.openxmlformats-officedocument.presentationml.notesSlide+xml"/>
  <Override PartName="/ppt/tags/tag14.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Lst>
  <p:notesMasterIdLst>
    <p:notesMasterId r:id="rId42"/>
  </p:notesMasterIdLst>
  <p:sldIdLst>
    <p:sldId id="6568" r:id="rId3"/>
    <p:sldId id="6585" r:id="rId4"/>
    <p:sldId id="6546" r:id="rId5"/>
    <p:sldId id="6569" r:id="rId6"/>
    <p:sldId id="6570" r:id="rId7"/>
    <p:sldId id="6119" r:id="rId8"/>
    <p:sldId id="6572" r:id="rId9"/>
    <p:sldId id="6573" r:id="rId10"/>
    <p:sldId id="6550" r:id="rId11"/>
    <p:sldId id="6574" r:id="rId12"/>
    <p:sldId id="6552" r:id="rId13"/>
    <p:sldId id="6575" r:id="rId14"/>
    <p:sldId id="6554" r:id="rId15"/>
    <p:sldId id="6576" r:id="rId16"/>
    <p:sldId id="6577" r:id="rId17"/>
    <p:sldId id="6578" r:id="rId18"/>
    <p:sldId id="6579" r:id="rId19"/>
    <p:sldId id="6580" r:id="rId20"/>
    <p:sldId id="6581" r:id="rId21"/>
    <p:sldId id="6582" r:id="rId22"/>
    <p:sldId id="6583" r:id="rId23"/>
    <p:sldId id="6584" r:id="rId24"/>
    <p:sldId id="6565" r:id="rId25"/>
    <p:sldId id="6563" r:id="rId26"/>
    <p:sldId id="6547" r:id="rId27"/>
    <p:sldId id="6571" r:id="rId28"/>
    <p:sldId id="6567" r:id="rId29"/>
    <p:sldId id="6549" r:id="rId30"/>
    <p:sldId id="6551" r:id="rId31"/>
    <p:sldId id="6553" r:id="rId32"/>
    <p:sldId id="6555" r:id="rId33"/>
    <p:sldId id="6560" r:id="rId34"/>
    <p:sldId id="6561" r:id="rId35"/>
    <p:sldId id="6556" r:id="rId36"/>
    <p:sldId id="6557" r:id="rId37"/>
    <p:sldId id="6558" r:id="rId38"/>
    <p:sldId id="6559" r:id="rId39"/>
    <p:sldId id="6564" r:id="rId40"/>
    <p:sldId id="6566" r:id="rId41"/>
  </p:sldIdLst>
  <p:sldSz cx="12192000" cy="6858000"/>
  <p:notesSz cx="6858000" cy="9144000"/>
  <p:custDataLst>
    <p:tags r:id="rId4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CEF3"/>
    <a:srgbClr val="1EBAEB"/>
    <a:srgbClr val="C2E5F8"/>
    <a:srgbClr val="1D9FDB"/>
    <a:srgbClr val="BDC7D1"/>
    <a:srgbClr val="D8E1F0"/>
    <a:srgbClr val="BC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9" autoAdjust="0"/>
    <p:restoredTop sz="74676" autoAdjust="0"/>
  </p:normalViewPr>
  <p:slideViewPr>
    <p:cSldViewPr snapToGrid="0">
      <p:cViewPr varScale="1">
        <p:scale>
          <a:sx n="76" d="100"/>
          <a:sy n="76" d="100"/>
        </p:scale>
        <p:origin x="131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0D2B56-78A8-4450-BE5C-30536CD523A0}" type="datetimeFigureOut">
              <a:rPr lang="de-DE" smtClean="0"/>
              <a:t>16.07.2024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A11CC-6DD0-4FBA-BFE9-A30FA37B3544}" type="slidenum">
              <a:rPr lang="de-DE" smtClean="0"/>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A4A11CC-6DD0-4FBA-BFE9-A30FA37B3544}" type="slidenum">
              <a:rPr lang="de-DE" smtClean="0"/>
              <a:t>2</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Even better </a:t>
            </a:r>
            <a:r>
              <a:rPr lang="en-US" dirty="0">
                <a:sym typeface="Wingdings" panose="05000000000000000000" pitchFamily="2" charset="2"/>
              </a:rPr>
              <a:t></a:t>
            </a:r>
            <a:endParaRPr lang="en-US" dirty="0"/>
          </a:p>
          <a:p>
            <a:r>
              <a:rPr lang="en-US" i="0" dirty="0"/>
              <a:t>AND WOW, this is probably </a:t>
            </a:r>
            <a:r>
              <a:rPr lang="en-US" i="0" dirty="0">
                <a:highlight>
                  <a:srgbClr val="FFFF00"/>
                </a:highlight>
              </a:rPr>
              <a:t>the machine </a:t>
            </a:r>
            <a:r>
              <a:rPr lang="en-US" i="0">
                <a:highlight>
                  <a:srgbClr val="FFFF00"/>
                </a:highlight>
              </a:rPr>
              <a:t>tool allrounder</a:t>
            </a:r>
            <a:r>
              <a:rPr lang="en-US" i="0"/>
              <a:t>. </a:t>
            </a:r>
            <a:r>
              <a:rPr lang="en-US" i="0" dirty="0"/>
              <a:t>Everyone wants something like this.</a:t>
            </a:r>
          </a:p>
          <a:p>
            <a:r>
              <a:rPr lang="en-US" i="0" dirty="0"/>
              <a:t>But if you look at the picture with a little distance, this is the state of the art 40 years ago. Or is it?</a:t>
            </a:r>
          </a:p>
          <a:p>
            <a:r>
              <a:rPr lang="en-US" i="0" dirty="0"/>
              <a:t>So here's one last try...
</a:t>
            </a:r>
            <a:r>
              <a:rPr lang="zh-CN" altLang="en-US" i="0" dirty="0"/>
              <a:t>这回好多了
而且看起来跟平时用的机床很像了。但如果我们仔细看看，这有点像是</a:t>
            </a:r>
            <a:r>
              <a:rPr lang="en-US" altLang="zh-CN" i="0" dirty="0"/>
              <a:t>40</a:t>
            </a:r>
            <a:r>
              <a:rPr lang="zh-CN" altLang="en-US" i="0" dirty="0"/>
              <a:t>年前的款式，对吧？
所以我又试了一次</a:t>
            </a:r>
            <a:r>
              <a:rPr lang="en-US" altLang="zh-CN" i="0" dirty="0"/>
              <a:t>...</a:t>
            </a:r>
            <a:r>
              <a:rPr lang="zh-CN" altLang="en-US" i="0" dirty="0"/>
              <a:t>
</a:t>
            </a:r>
            <a:endParaRPr lang="de-DE" i="0"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en-US" dirty="0"/>
              <a:t>机床行业的未来会如何？
</a:t>
            </a:r>
            <a:r>
              <a:rPr lang="en-US" altLang="zh-CN" dirty="0"/>
              <a:t>AI</a:t>
            </a:r>
            <a:r>
              <a:rPr lang="zh-CN" altLang="en-US" dirty="0"/>
              <a:t>会给出什么答案？
</a:t>
            </a:r>
            <a:endParaRPr lang="en-US" dirty="0"/>
          </a:p>
          <a:p>
            <a:r>
              <a:rPr lang="zh-CN" altLang="en-US" i="1" dirty="0"/>
              <a:t>输入的原文：</a:t>
            </a:r>
            <a:r>
              <a:rPr lang="en-US" i="1" dirty="0"/>
              <a:t>"Very good. Now please take a look into the future. What will machine tools look like in the future? Be creative, but stay realistic."</a:t>
            </a:r>
            <a:endParaRPr lang="de-DE"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Amazing, AI and reality probably have the same understanding here.</a:t>
            </a:r>
          </a:p>
          <a:p>
            <a:r>
              <a:rPr lang="en-US" dirty="0"/>
              <a:t>And that's not a fake!</a:t>
            </a:r>
          </a:p>
          <a:p>
            <a:r>
              <a:rPr lang="en-US" dirty="0"/>
              <a:t>In the future, it will probably become the norm for robots to work on machine tools.
</a:t>
            </a:r>
            <a:r>
              <a:rPr lang="zh-CN" altLang="en-US" dirty="0"/>
              <a:t>很神奇，</a:t>
            </a:r>
            <a:r>
              <a:rPr lang="en-US" altLang="zh-CN" dirty="0"/>
              <a:t>AI</a:t>
            </a:r>
            <a:r>
              <a:rPr lang="zh-CN" altLang="en-US" dirty="0"/>
              <a:t>对于未来的想象跟我们是一致的！
而且这并不脱离实际，类似图片中机器人在机床内工作的场景很可能实现。</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时至今日，答案显而易见，是否实施自动化不再是个问题，重点在于如何去实施？</a:t>
            </a:r>
            <a:endParaRPr kumimoji="0" lang="en-US" sz="1200" b="1" i="0" u="none" strike="noStrike" kern="1200" cap="none" spc="0" normalizeH="0" baseline="0" noProof="0" dirty="0">
              <a:ln>
                <a:noFill/>
              </a:ln>
              <a:solidFill>
                <a:srgbClr val="BCCF00"/>
              </a:solidFill>
              <a:effectLst/>
              <a:uLnTx/>
              <a:uFillTx/>
              <a:latin typeface="Fago Pro" panose="02000506040000020004" pitchFamily="50" charset="0"/>
              <a:ea typeface="+mn-ea"/>
              <a:cs typeface="+mn-cs"/>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en-US" dirty="0"/>
              <a:t>非常重要的一点是，需要提前考虑好，只有将一个正确、合理的流程进行自动化改造，才会得到想要的结果。</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对于机床设备、夹具、刀具、抓取等所有功能部件系统性考虑，有全局意识的企业，往往能在使用自动化方案后，获得非常好的效果。</a:t>
            </a:r>
            <a:r>
              <a:rPr lang="en-US" dirty="0"/>
              <a:t>
</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en-US" dirty="0"/>
              <a:t>在机床自动化领域，是没有标准方案的，每个应用都有自己最适合的解决方案。</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17</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这正是我们擅长的领域，在前期设计阶段，我们就可以为您的机床自动化方案提供建议。与您合作，为您的应用确定合适的自动化类型。</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en-US" dirty="0"/>
              <a:t>让我们来看一下，如何选择合适的自动化类型。</a:t>
            </a:r>
            <a:endParaRPr lang="en-US" altLang="zh-CN" dirty="0"/>
          </a:p>
          <a:p>
            <a:r>
              <a:rPr lang="zh-CN" altLang="en-US" dirty="0"/>
              <a:t>在这个过程中，我们会为您提供技术支持。</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19</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A4A11CC-6DD0-4FBA-BFE9-A30FA37B3544}" type="slidenum">
              <a:rPr lang="de-DE" smtClean="0"/>
              <a:t>20</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i="1" dirty="0"/>
              <a:t>Please add the logo of the end customer or the system integrator, depending on where you are giving the presentation.</a:t>
            </a:r>
            <a:endParaRPr lang="de-DE" b="1" i="1" dirty="0"/>
          </a:p>
        </p:txBody>
      </p:sp>
      <p:sp>
        <p:nvSpPr>
          <p:cNvPr id="4" name="Foliennummernplatzhalter 3"/>
          <p:cNvSpPr>
            <a:spLocks noGrp="1"/>
          </p:cNvSpPr>
          <p:nvPr>
            <p:ph type="sldNum" sz="quarter" idx="5"/>
          </p:nvPr>
        </p:nvSpPr>
        <p:spPr/>
        <p:txBody>
          <a:bodyPr/>
          <a:lstStyle/>
          <a:p>
            <a:fld id="{0A4A11CC-6DD0-4FBA-BFE9-A30FA37B3544}" type="slidenum">
              <a:rPr lang="de-DE" smtClean="0"/>
              <a:t>3</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en-US" dirty="0"/>
              <a:t>对于每个自动化类型，我们都有对应的功能部件</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21</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en-US" b="1" i="1" dirty="0"/>
              <a:t>选择第 </a:t>
            </a:r>
            <a:r>
              <a:rPr lang="en-US" b="1" i="1" dirty="0"/>
              <a:t>19 </a:t>
            </a:r>
            <a:r>
              <a:rPr lang="zh-CN" altLang="en-US" b="1" i="1" dirty="0"/>
              <a:t>或</a:t>
            </a:r>
            <a:r>
              <a:rPr lang="en-US" b="1" i="1" dirty="0"/>
              <a:t> 20 </a:t>
            </a:r>
            <a:r>
              <a:rPr lang="zh-CN" altLang="en-US" b="1" i="1" dirty="0"/>
              <a:t>页</a:t>
            </a:r>
            <a:r>
              <a:rPr lang="en-US" b="1" i="1" dirty="0"/>
              <a:t>!</a:t>
            </a:r>
          </a:p>
          <a:p>
            <a:r>
              <a:rPr lang="en-US" b="1" i="1" dirty="0"/>
              <a:t>19 = </a:t>
            </a:r>
            <a:r>
              <a:rPr lang="zh-CN" altLang="en-US" b="1" i="1" dirty="0"/>
              <a:t>用于终端用户</a:t>
            </a:r>
            <a:endParaRPr lang="en-US" altLang="zh-CN" b="1" i="1" dirty="0"/>
          </a:p>
          <a:p>
            <a:r>
              <a:rPr lang="en-US" b="1" i="1" dirty="0"/>
              <a:t>20 = </a:t>
            </a:r>
            <a:r>
              <a:rPr lang="zh-CN" altLang="en-US" b="1" i="1" dirty="0"/>
              <a:t>用于集成商 </a:t>
            </a:r>
            <a:r>
              <a:rPr lang="en-US" b="1" i="1" dirty="0"/>
              <a:t>(</a:t>
            </a:r>
            <a:r>
              <a:rPr lang="zh-CN" altLang="en-US" b="1" i="1" dirty="0"/>
              <a:t>例如：开放日活动）</a:t>
            </a:r>
            <a:endParaRPr lang="en-US" b="1" i="1" dirty="0"/>
          </a:p>
          <a:p>
            <a:endParaRPr lang="en-US" dirty="0"/>
          </a:p>
          <a:p>
            <a:r>
              <a:rPr lang="zh-CN" altLang="en-US" dirty="0"/>
              <a:t>您提出需求，我们了解工艺流程，并为每种类型的机床自动化提供合适的功能部件，我们可以与系统集成商一起，帮助您成功实施自动化解决方案。</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22</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en-US" b="1" i="1" dirty="0"/>
              <a:t>选择第 </a:t>
            </a:r>
            <a:r>
              <a:rPr lang="en-US" altLang="zh-CN" b="1" i="1" dirty="0"/>
              <a:t>19 </a:t>
            </a:r>
            <a:r>
              <a:rPr lang="zh-CN" altLang="en-US" b="1" i="1" dirty="0"/>
              <a:t>或</a:t>
            </a:r>
            <a:r>
              <a:rPr lang="en-US" altLang="zh-CN" b="1" i="1" dirty="0"/>
              <a:t> 20 </a:t>
            </a:r>
            <a:r>
              <a:rPr lang="zh-CN" altLang="en-US" b="1" i="1" dirty="0"/>
              <a:t>页</a:t>
            </a:r>
            <a:r>
              <a:rPr lang="en-US" altLang="zh-CN" b="1" i="1" dirty="0"/>
              <a:t>!</a:t>
            </a:r>
          </a:p>
          <a:p>
            <a:r>
              <a:rPr lang="en-US" altLang="zh-CN" b="1" i="1" dirty="0"/>
              <a:t>19 = </a:t>
            </a:r>
            <a:r>
              <a:rPr lang="zh-CN" altLang="en-US" b="1" i="1" dirty="0"/>
              <a:t>用于终端用户</a:t>
            </a:r>
            <a:endParaRPr lang="en-US" altLang="zh-CN" b="1" i="1" dirty="0"/>
          </a:p>
          <a:p>
            <a:r>
              <a:rPr lang="en-US" altLang="zh-CN" b="1" i="1" dirty="0"/>
              <a:t>20 = </a:t>
            </a:r>
            <a:r>
              <a:rPr lang="zh-CN" altLang="en-US" b="1" i="1" dirty="0"/>
              <a:t>用于集成商 </a:t>
            </a:r>
            <a:r>
              <a:rPr lang="en-US" altLang="zh-CN" b="1" i="1" dirty="0"/>
              <a:t>(</a:t>
            </a:r>
            <a:r>
              <a:rPr lang="zh-CN" altLang="en-US" b="1" i="1" dirty="0"/>
              <a:t>例如：开放日活动）</a:t>
            </a:r>
            <a:endParaRPr lang="en-US" altLang="zh-CN" b="1" i="1" dirty="0"/>
          </a:p>
          <a:p>
            <a:endParaRPr lang="en-US" dirty="0"/>
          </a:p>
          <a:p>
            <a:r>
              <a:rPr lang="zh-CN" altLang="en-US" dirty="0"/>
              <a:t>最终客户有需求，我们了解工艺流程，并为每种类型的机床自动化提供合适的功能部件，我们可以与您一起，为最终客户实施合适的自动化解决方案。</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23</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i="1" dirty="0"/>
              <a:t>Please add your profile picture, name, position and business unit.</a:t>
            </a:r>
            <a:endParaRPr lang="de-DE" b="1" i="1" dirty="0"/>
          </a:p>
        </p:txBody>
      </p:sp>
      <p:sp>
        <p:nvSpPr>
          <p:cNvPr id="4" name="Foliennummernplatzhalter 3"/>
          <p:cNvSpPr>
            <a:spLocks noGrp="1"/>
          </p:cNvSpPr>
          <p:nvPr>
            <p:ph type="sldNum" sz="quarter" idx="5"/>
          </p:nvPr>
        </p:nvSpPr>
        <p:spPr/>
        <p:txBody>
          <a:bodyPr/>
          <a:lstStyle/>
          <a:p>
            <a:fld id="{0A4A11CC-6DD0-4FBA-BFE9-A30FA37B3544}" type="slidenum">
              <a:rPr lang="de-DE" smtClean="0"/>
              <a:t>25</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SCHUNK has top components in the field of automation and clamping technology, both in workpiece clamping technology and in the field of tool holders. Our portfolio therefore includes everything that is required for the successful automation of a machine tool.</a:t>
            </a:r>
            <a:endParaRPr lang="de-DE" dirty="0"/>
          </a:p>
        </p:txBody>
      </p:sp>
      <p:sp>
        <p:nvSpPr>
          <p:cNvPr id="4" name="Foliennummernplatzhalter 3"/>
          <p:cNvSpPr>
            <a:spLocks noGrp="1"/>
          </p:cNvSpPr>
          <p:nvPr>
            <p:ph type="sldNum" sz="quarter" idx="5"/>
          </p:nvPr>
        </p:nvSpPr>
        <p:spPr/>
        <p:txBody>
          <a:bodyPr/>
          <a:lstStyle/>
          <a:p>
            <a:pPr rtl="0"/>
            <a:fld id="{DCC4DAAC-953A-4DDC-ADA9-6566D2D0868D}" type="slidenum">
              <a:rPr/>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en-US"/>
              <a:t>We take customers to the next level of productivity with these services.</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t>27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i="0" dirty="0"/>
              <a:t>In preparation for this presentation, I was wondering how best to get into the subject. I came up with the idea of simply asking the AI what a machine tool actually is. </a:t>
            </a:r>
          </a:p>
          <a:p>
            <a:pPr marL="0" marR="0" lvl="0" indent="0" algn="l" defTabSz="914400" rtl="0" eaLnBrk="1" fontAlgn="auto" latinLnBrk="0" hangingPunct="1">
              <a:lnSpc>
                <a:spcPct val="100000"/>
              </a:lnSpc>
              <a:spcBef>
                <a:spcPts val="0"/>
              </a:spcBef>
              <a:spcAft>
                <a:spcPts val="0"/>
              </a:spcAft>
              <a:buClrTx/>
              <a:buSzTx/>
              <a:buFontTx/>
              <a:buNone/>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defRPr/>
            </a:pPr>
            <a:r>
              <a:rPr lang="en-US" i="1" dirty="0"/>
              <a:t>Original </a:t>
            </a:r>
            <a:r>
              <a:rPr lang="en-US" i="1" dirty="0" err="1"/>
              <a:t>question"Create</a:t>
            </a:r>
            <a:r>
              <a:rPr lang="en-US" i="1" dirty="0"/>
              <a:t> a machine tool. Don't make any mistakes and avoid writing. If you do it well, you'll get a treat."</a:t>
            </a:r>
            <a:endParaRPr lang="de-DE"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28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i="0" dirty="0">
                <a:solidFill>
                  <a:srgbClr val="003D6A"/>
                </a:solidFill>
              </a:rPr>
              <a:t>Second try, we formulate our question again and give the AI another chance.</a:t>
            </a:r>
          </a:p>
          <a:p>
            <a:endParaRPr lang="en-US" i="0" dirty="0">
              <a:solidFill>
                <a:srgbClr val="003D6A"/>
              </a:solidFill>
            </a:endParaRPr>
          </a:p>
          <a:p>
            <a:r>
              <a:rPr lang="en-US" b="0" i="1" dirty="0">
                <a:solidFill>
                  <a:srgbClr val="003D6A"/>
                </a:solidFill>
              </a:rPr>
              <a:t>Original question:</a:t>
            </a:r>
          </a:p>
          <a:p>
            <a:r>
              <a:rPr lang="en-US" b="0" i="1" dirty="0">
                <a:solidFill>
                  <a:srgbClr val="003D6A"/>
                </a:solidFill>
              </a:rPr>
              <a:t> "You get a treat. That was good. Give me another version with less complexity and more realistic. Search for references online."</a:t>
            </a:r>
            <a:endParaRPr lang="de-DE" b="0"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29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What does the future hold for the machine tool industry? </a:t>
            </a:r>
          </a:p>
          <a:p>
            <a:r>
              <a:rPr lang="en-US" dirty="0"/>
              <a:t>Does AI have an answer?</a:t>
            </a:r>
          </a:p>
          <a:p>
            <a:endParaRPr lang="en-US" dirty="0"/>
          </a:p>
          <a:p>
            <a:r>
              <a:rPr lang="en-US" i="1" dirty="0"/>
              <a:t>Original question:</a:t>
            </a:r>
          </a:p>
          <a:p>
            <a:r>
              <a:rPr lang="en-US" i="1" dirty="0"/>
              <a:t>"Very good. Now please take a look into the future. What will machine tools look like in the future? Be creative, but stay realistic."</a:t>
            </a:r>
            <a:endParaRPr lang="de-DE"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30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Reality shows us that it is no longer a question of WHETHER to automate, but HOW?</a:t>
            </a:r>
            <a:endParaRPr kumimoji="0" lang="en-US" sz="1200" b="1" i="0" u="none" strike="noStrike" kern="1200" cap="none" spc="0" normalizeH="0" baseline="0" noProof="0" dirty="0">
              <a:ln>
                <a:noFill/>
              </a:ln>
              <a:solidFill>
                <a:srgbClr val="BCCF00"/>
              </a:solidFill>
              <a:effectLst/>
              <a:uLnTx/>
              <a:uFillTx/>
              <a:latin typeface="Fago Pro" panose="02000506040000020004" pitchFamily="50" charset="0"/>
              <a:ea typeface="+mn-ea"/>
              <a:cs typeface="+mn-cs"/>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en-US" b="1" i="1" dirty="0"/>
              <a:t>当向终端用户或集成商介绍时，请补充对方的</a:t>
            </a:r>
            <a:r>
              <a:rPr lang="en-US" altLang="zh-CN" b="1" i="1" dirty="0"/>
              <a:t>LOGO</a:t>
            </a:r>
            <a:endParaRPr lang="de-DE" b="1" i="1" dirty="0"/>
          </a:p>
        </p:txBody>
      </p:sp>
      <p:sp>
        <p:nvSpPr>
          <p:cNvPr id="4" name="Foliennummernplatzhalter 3"/>
          <p:cNvSpPr>
            <a:spLocks noGrp="1"/>
          </p:cNvSpPr>
          <p:nvPr>
            <p:ph type="sldNum" sz="quarter" idx="5"/>
          </p:nvPr>
        </p:nvSpPr>
        <p:spPr/>
        <p:txBody>
          <a:bodyPr/>
          <a:lstStyle/>
          <a:p>
            <a:fld id="{0A4A11CC-6DD0-4FBA-BFE9-A30FA37B3544}" type="slidenum">
              <a:rPr lang="de-DE" smtClean="0"/>
              <a:t>4</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However, there is one thing to consider. First of all, the manufacturing process should be right, only then will automation bring the required success.</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32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Companies that always keep an eye on the overall system consisting of machine, clamping devices, tools, gripping technology and other components achieve particularly great effects.</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There is no patent recipe for automating a machine tool. The most suitable solution for your application must always be found.</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34</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This is where we enter the picture. We can advise you on the successful automation of your machine tool right from the start. We work with you to find the right type of automation for your application.</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Let's take a look at how to find the right type of automation for you.</a:t>
            </a:r>
          </a:p>
          <a:p>
            <a:r>
              <a:rPr lang="en-US" dirty="0"/>
              <a:t>We will be happy to support you.</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36</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No matter which type of automation ultimately proves to be the right one for you, we have the right components.</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38</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i="1" dirty="0"/>
              <a:t>Select slide 19 or 20!</a:t>
            </a:r>
          </a:p>
          <a:p>
            <a:r>
              <a:rPr lang="en-US" b="1" i="1" dirty="0"/>
              <a:t>19 = for presentation to the end customer</a:t>
            </a:r>
          </a:p>
          <a:p>
            <a:r>
              <a:rPr lang="en-US" b="1" i="1" dirty="0"/>
              <a:t>20 = for presentation to the integrator (e.g. </a:t>
            </a:r>
            <a:r>
              <a:rPr lang="en-US" b="1" i="1" dirty="0" err="1"/>
              <a:t>OpenHouse</a:t>
            </a:r>
            <a:r>
              <a:rPr lang="en-US" b="1" i="1" dirty="0"/>
              <a:t>)</a:t>
            </a:r>
          </a:p>
          <a:p>
            <a:endParaRPr lang="en-US" dirty="0"/>
          </a:p>
          <a:p>
            <a:r>
              <a:rPr lang="en-US" dirty="0"/>
              <a:t>You have a need, We have the process understanding and the right components for every type of machine tool automation, Together with a system integrator, we can implement the right automation solution for you.</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39</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en-US" b="1" i="1" dirty="0"/>
              <a:t>补充演讲人的照片、姓名、职位和部门等个人信息。</a:t>
            </a:r>
            <a:endParaRPr lang="de-DE" b="1" i="1" dirty="0"/>
          </a:p>
        </p:txBody>
      </p:sp>
      <p:sp>
        <p:nvSpPr>
          <p:cNvPr id="4" name="Foliennummernplatzhalter 3"/>
          <p:cNvSpPr>
            <a:spLocks noGrp="1"/>
          </p:cNvSpPr>
          <p:nvPr>
            <p:ph type="sldNum" sz="quarter" idx="5"/>
          </p:nvPr>
        </p:nvSpPr>
        <p:spPr/>
        <p:txBody>
          <a:bodyPr/>
          <a:lstStyle/>
          <a:p>
            <a:fld id="{0A4A11CC-6DD0-4FBA-BFE9-A30FA37B3544}" type="slidenum">
              <a:rPr lang="de-DE" smtClean="0"/>
              <a:t>5</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en-US" dirty="0"/>
              <a:t>雄克提供顶尖的自动化和夹持功能部件，包括刀具夹持和工件夹持。</a:t>
            </a:r>
            <a:endParaRPr lang="en-US" altLang="zh-CN" dirty="0"/>
          </a:p>
          <a:p>
            <a:r>
              <a:rPr lang="zh-CN" altLang="en-US" dirty="0"/>
              <a:t>实施机床自动化所需的全部产品，雄克均可提供。</a:t>
            </a:r>
            <a:endParaRPr lang="de-DE" dirty="0"/>
          </a:p>
        </p:txBody>
      </p:sp>
      <p:sp>
        <p:nvSpPr>
          <p:cNvPr id="4" name="Foliennummernplatzhalter 3"/>
          <p:cNvSpPr>
            <a:spLocks noGrp="1"/>
          </p:cNvSpPr>
          <p:nvPr>
            <p:ph type="sldNum" sz="quarter" idx="5"/>
          </p:nvPr>
        </p:nvSpPr>
        <p:spPr/>
        <p:txBody>
          <a:bodyPr/>
          <a:lstStyle/>
          <a:p>
            <a:pPr rtl="0"/>
            <a:fld id="{DCC4DAAC-953A-4DDC-ADA9-6566D2D0868D}" type="slidenum">
              <a:rPr/>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我们通过这些服务将客户的生产力提高到更高水平 </a:t>
            </a:r>
            <a:r>
              <a:rPr lang="en-US" altLang="zh-CN" dirty="0"/>
              <a:t>Next level</a:t>
            </a:r>
            <a:endParaRPr lang="de-DE" altLang="zh-CN" dirty="0"/>
          </a:p>
          <a:p>
            <a:pPr rtl="0"/>
            <a:endParaRPr lang="en-US"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t>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准备</a:t>
            </a:r>
            <a:r>
              <a:rPr lang="en-US" altLang="zh-CN" dirty="0"/>
              <a:t>ppt</a:t>
            </a:r>
            <a:r>
              <a:rPr lang="zh-CN" altLang="en-US" dirty="0"/>
              <a:t>的时候，我在想，要以什么方式切入主题。后来，我想到了一个简单的方法，直接问</a:t>
            </a:r>
            <a:r>
              <a:rPr lang="en-US" altLang="zh-CN" dirty="0"/>
              <a:t>AI</a:t>
            </a:r>
            <a:r>
              <a:rPr lang="zh-CN" altLang="en-US" dirty="0"/>
              <a:t>，什么是机床。</a:t>
            </a:r>
            <a:endParaRPr lang="en-US" i="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i="1" dirty="0"/>
              <a:t>输入的原文：</a:t>
            </a:r>
            <a:r>
              <a:rPr lang="en-US" i="1" dirty="0"/>
              <a:t>"Create a machine tool. Don't make any mistakes and avoid writing. If you do it well, you'll get a treat."
</a:t>
            </a:r>
            <a:endParaRPr lang="de-DE"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Wingdings" panose="05000000000000000000" pitchFamily="2" charset="2"/>
              <a:buChar char="J"/>
            </a:pPr>
            <a:r>
              <a:rPr lang="en-US" dirty="0"/>
              <a:t>It's pretty good but doesn't quite correspond to reality yet!</a:t>
            </a:r>
          </a:p>
          <a:p>
            <a:pPr marL="0" indent="0">
              <a:buFont typeface="Wingdings" panose="05000000000000000000" pitchFamily="2" charset="2"/>
              <a:buNone/>
            </a:pPr>
            <a:r>
              <a:rPr lang="en-US" dirty="0"/>
              <a:t>Let's try again....
</a:t>
            </a:r>
            <a:r>
              <a:rPr lang="zh-CN" altLang="en-US" dirty="0"/>
              <a:t>看起来不错，但并不符合实际，所以我们继续尝试</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en-US" dirty="0">
                <a:solidFill>
                  <a:srgbClr val="003D6A"/>
                </a:solidFill>
              </a:rPr>
              <a:t>第二次尝试，我把问题更明确，让</a:t>
            </a:r>
            <a:r>
              <a:rPr lang="en-US" altLang="zh-CN" dirty="0">
                <a:solidFill>
                  <a:srgbClr val="003D6A"/>
                </a:solidFill>
              </a:rPr>
              <a:t>AI</a:t>
            </a:r>
            <a:r>
              <a:rPr lang="zh-CN" altLang="en-US" dirty="0">
                <a:solidFill>
                  <a:srgbClr val="003D6A"/>
                </a:solidFill>
              </a:rPr>
              <a:t>再次尝试</a:t>
            </a:r>
            <a:endParaRPr lang="en-US" i="0" dirty="0">
              <a:solidFill>
                <a:srgbClr val="003D6A"/>
              </a:solidFill>
            </a:endParaRPr>
          </a:p>
          <a:p>
            <a:r>
              <a:rPr lang="zh-CN" altLang="en-US" i="1" dirty="0"/>
              <a:t>输入的原文：</a:t>
            </a:r>
            <a:r>
              <a:rPr lang="en-US" b="0" i="1" dirty="0">
                <a:solidFill>
                  <a:srgbClr val="003D6A"/>
                </a:solidFill>
              </a:rPr>
              <a:t> "You get a treat. That was good. Give me another version with less complexity and more realistic. Search for references online."</a:t>
            </a:r>
            <a:endParaRPr lang="de-DE" b="0"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p:cNvSpPr txBox="1"/>
          <p:nvPr userDrawn="1"/>
        </p:nvSpPr>
        <p:spPr>
          <a:xfrm>
            <a:off x="658813" y="271886"/>
            <a:ext cx="2009083" cy="276999"/>
          </a:xfrm>
          <a:prstGeom prst="rect">
            <a:avLst/>
          </a:prstGeom>
          <a:noFill/>
        </p:spPr>
        <p:txBody>
          <a:bodyPr wrap="square" lIns="0" tIns="0" rIns="0" bIns="0" rtlCol="0">
            <a:spAutoFit/>
          </a:bodyPr>
          <a:lstStyle/>
          <a:p>
            <a:r>
              <a:rPr lang="de-DE" sz="1800" b="1">
                <a:solidFill>
                  <a:schemeClr val="bg2"/>
                </a:solidFill>
                <a:latin typeface="Fago Pro" panose="02000506040000020004" pitchFamily="50" charset="0"/>
              </a:rPr>
              <a:t>Agenda</a:t>
            </a:r>
          </a:p>
        </p:txBody>
      </p:sp>
      <p:sp>
        <p:nvSpPr>
          <p:cNvPr id="13" name="Textplatzhalter 12"/>
          <p:cNvSpPr>
            <a:spLocks noGrp="1"/>
          </p:cNvSpPr>
          <p:nvPr>
            <p:ph type="body" sz="quarter" idx="13" hasCustomPrompt="1"/>
          </p:nvPr>
        </p:nvSpPr>
        <p:spPr>
          <a:xfrm>
            <a:off x="658813" y="779585"/>
            <a:ext cx="8937625" cy="5494215"/>
          </a:xfrm>
        </p:spPr>
        <p:txBody>
          <a:bodyPr/>
          <a:lstStyle>
            <a:lvl1pPr marL="633730" indent="-633730">
              <a:buFont typeface="+mj-lt"/>
              <a:buAutoNum type="arabicPeriod"/>
              <a:defRPr sz="3000" b="1">
                <a:latin typeface="Fago Pro" panose="02000506040000020004" pitchFamily="50" charset="0"/>
              </a:defRPr>
            </a:lvl1pPr>
            <a:lvl2pPr marL="786130" indent="-176530">
              <a:tabLst>
                <a:tab pos="652145" algn="l"/>
                <a:tab pos="809625" algn="l"/>
              </a:tabLst>
              <a:defRPr sz="2000">
                <a:latin typeface="Fago Pro" panose="02000506040000020004" pitchFamily="50" charset="0"/>
              </a:defRPr>
            </a:lvl2pPr>
            <a:lvl3pPr marL="1014730" indent="-246380">
              <a:defRPr sz="2000">
                <a:latin typeface="Fago Pro" panose="02000506040000020004" pitchFamily="50" charset="0"/>
              </a:defRPr>
            </a:lvl3pPr>
            <a:lvl4pPr marL="1219200" indent="-205105">
              <a:defRPr sz="2000">
                <a:latin typeface="Fago Pro" panose="02000506040000020004" pitchFamily="50" charset="0"/>
              </a:defRPr>
            </a:lvl4pPr>
            <a:lvl5pPr marL="1441450" indent="-233680">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pPr>
            <a:r>
              <a:rPr kumimoji="0" lang="en-US" sz="1200" b="0" i="0" u="none" strike="noStrike" kern="1200" cap="none" spc="0" normalizeH="0" baseline="0" dirty="0">
                <a:ln>
                  <a:noFill/>
                </a:ln>
                <a:solidFill>
                  <a:schemeClr val="bg1"/>
                </a:solidFill>
                <a:effectLst/>
                <a:uLnTx/>
                <a:uFillTx/>
                <a:latin typeface="Fago Pro" panose="02000506040000020004" pitchFamily="50" charset="0"/>
                <a:ea typeface="+mn-ea"/>
                <a:cs typeface="+mn-cs"/>
              </a:rPr>
              <a:t>© SCHUNK SE &amp; Co. 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pPr>
            <a:r>
              <a:rPr kumimoji="0" lang="en-US" sz="1200" b="0" i="0" u="none" strike="noStrike" kern="1200" cap="none" spc="0" normalizeH="0" baseline="0" dirty="0">
                <a:ln>
                  <a:noFill/>
                </a:ln>
                <a:solidFill>
                  <a:schemeClr val="bg1"/>
                </a:solidFill>
                <a:effectLst/>
                <a:uLnTx/>
                <a:uFillTx/>
                <a:latin typeface="Fago Pro" panose="02000506040000020004" pitchFamily="50" charset="0"/>
                <a:ea typeface="+mn-ea"/>
                <a:cs typeface="+mn-cs"/>
              </a:rPr>
              <a:t>schunk.com</a:t>
            </a:r>
          </a:p>
        </p:txBody>
      </p:sp>
      <p:grpSp>
        <p:nvGrpSpPr>
          <p:cNvPr id="5" name="Grafik 6"/>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8" name="Freihandform: Form 7"/>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9" name="Freihandform: Form 8"/>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1" name="Freihandform: Form 10"/>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p>
        </p:txBody>
      </p:sp>
      <p:sp>
        <p:nvSpPr>
          <p:cNvPr id="10" name="Textplatzhalter 9"/>
          <p:cNvSpPr>
            <a:spLocks noGrp="1"/>
          </p:cNvSpPr>
          <p:nvPr>
            <p:ph type="body" sz="quarter" idx="12" hasCustomPrompt="1"/>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p>
        </p:txBody>
      </p:sp>
      <p:sp>
        <p:nvSpPr>
          <p:cNvPr id="3" name="Foliennummernplatzhalter 2"/>
          <p:cNvSpPr>
            <a:spLocks noGrp="1"/>
          </p:cNvSpPr>
          <p:nvPr>
            <p:ph type="sldNum" sz="quarter" idx="10"/>
          </p:nvPr>
        </p:nvSpPr>
        <p:spPr/>
        <p:txBody>
          <a:bodyPr/>
          <a:lstStyle/>
          <a:p>
            <a:fld id="{73F7D4EC-FAF2-48D2-B8E5-457915FC50F3}" type="slidenum">
              <a:rPr lang="de-DE" smtClean="0"/>
              <a:t>‹Nr.›</a:t>
            </a:fld>
            <a:endParaRPr lang="de-DE"/>
          </a:p>
        </p:txBody>
      </p:sp>
      <p:sp>
        <p:nvSpPr>
          <p:cNvPr id="8" name="Textplatzhalter 7"/>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p:cNvSpPr>
            <a:spLocks noGrp="1"/>
          </p:cNvSpPr>
          <p:nvPr>
            <p:ph type="body" sz="quarter" idx="12" hasCustomPrompt="1"/>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8814" y="666750"/>
            <a:ext cx="8996816" cy="3286125"/>
          </a:xfrm>
        </p:spPr>
        <p:txBody>
          <a:bodyPr anchor="b" anchorCtr="0"/>
          <a:lstStyle>
            <a:lvl1pPr>
              <a:defRPr sz="5400"/>
            </a:lvl1pPr>
          </a:lstStyle>
          <a:p>
            <a:r>
              <a:rPr lang="de-DE"/>
              <a:t>Hier steht ein Zitat / Empfehlung / Fazit</a:t>
            </a:r>
          </a:p>
        </p:txBody>
      </p:sp>
      <p:sp>
        <p:nvSpPr>
          <p:cNvPr id="3" name="Foliennummernplatzhalter 2"/>
          <p:cNvSpPr>
            <a:spLocks noGrp="1"/>
          </p:cNvSpPr>
          <p:nvPr>
            <p:ph type="sldNum" sz="quarter" idx="10"/>
          </p:nvPr>
        </p:nvSpPr>
        <p:spPr/>
        <p:txBody>
          <a:bodyPr/>
          <a:lstStyle/>
          <a:p>
            <a:fld id="{73F7D4EC-FAF2-48D2-B8E5-457915FC50F3}" type="slidenum">
              <a:rPr lang="de-DE" smtClean="0"/>
              <a:t>‹Nr.›</a:t>
            </a:fld>
            <a:endParaRPr lang="de-DE"/>
          </a:p>
        </p:txBody>
      </p:sp>
      <p:sp>
        <p:nvSpPr>
          <p:cNvPr id="24" name="Grafik 22"/>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
        <p:nvSpPr>
          <p:cNvPr id="26" name="Textplatzhalter 25"/>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pPr lvl="0"/>
            <a:r>
              <a:rPr lang="de-DE"/>
              <a:t>Optional Zitatgeber</a:t>
            </a:r>
          </a:p>
        </p:txBody>
      </p:sp>
      <p:pic>
        <p:nvPicPr>
          <p:cNvPr id="28" name="Grafik 27"/>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 SCHUNK SE &amp; Co. 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schunk.com</a:t>
            </a:r>
          </a:p>
        </p:txBody>
      </p:sp>
      <p:grpSp>
        <p:nvGrpSpPr>
          <p:cNvPr id="5" name="Grafik 6"/>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8" name="Freihandform: Form 7"/>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9" name="Freihandform: Form 8"/>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1" name="Freihandform: Form 10"/>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p>
        </p:txBody>
      </p:sp>
      <p:sp>
        <p:nvSpPr>
          <p:cNvPr id="10" name="Textplatzhalter 9"/>
          <p:cNvSpPr>
            <a:spLocks noGrp="1"/>
          </p:cNvSpPr>
          <p:nvPr>
            <p:ph type="body" sz="quarter" idx="12" hasCustomPrompt="1"/>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Textplatzhalter 2"/>
          <p:cNvSpPr>
            <a:spLocks noGrp="1"/>
          </p:cNvSpPr>
          <p:nvPr>
            <p:ph type="body" sz="quarter" idx="10" hasCustomPrompt="1"/>
          </p:nvPr>
        </p:nvSpPr>
        <p:spPr>
          <a:xfrm>
            <a:off x="2406650" y="1501775"/>
            <a:ext cx="914400" cy="914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p:cNvSpPr txBox="1"/>
          <p:nvPr userDrawn="1"/>
        </p:nvSpPr>
        <p:spPr>
          <a:xfrm>
            <a:off x="658813" y="271886"/>
            <a:ext cx="2009083" cy="276999"/>
          </a:xfrm>
          <a:prstGeom prst="rect">
            <a:avLst/>
          </a:prstGeom>
          <a:noFill/>
        </p:spPr>
        <p:txBody>
          <a:bodyPr wrap="square" lIns="0" tIns="0" rIns="0" bIns="0" rtlCol="0">
            <a:spAutoFit/>
          </a:bodyPr>
          <a:lstStyle/>
          <a:p>
            <a:pPr rtl="0"/>
            <a:r>
              <a:rPr lang="en-US" sz="1800" b="1">
                <a:solidFill>
                  <a:schemeClr val="bg2"/>
                </a:solidFill>
                <a:latin typeface="Fago Pro" panose="02000506040000020004" pitchFamily="50" charset="0"/>
              </a:rPr>
              <a:t>Agenda</a:t>
            </a:r>
          </a:p>
        </p:txBody>
      </p:sp>
      <p:sp>
        <p:nvSpPr>
          <p:cNvPr id="13" name="Textplatzhalter 12"/>
          <p:cNvSpPr>
            <a:spLocks noGrp="1"/>
          </p:cNvSpPr>
          <p:nvPr>
            <p:ph type="body" sz="quarter" idx="13" hasCustomPrompt="1"/>
          </p:nvPr>
        </p:nvSpPr>
        <p:spPr>
          <a:xfrm>
            <a:off x="658813" y="779585"/>
            <a:ext cx="8937625" cy="5494215"/>
          </a:xfrm>
        </p:spPr>
        <p:txBody>
          <a:bodyPr/>
          <a:lstStyle>
            <a:lvl1pPr marL="633730" indent="-633730">
              <a:buFont typeface="+mj-lt"/>
              <a:buAutoNum type="arabicPeriod"/>
              <a:defRPr sz="3000" b="1">
                <a:latin typeface="Fago Pro" panose="02000506040000020004" pitchFamily="50" charset="0"/>
              </a:defRPr>
            </a:lvl1pPr>
            <a:lvl2pPr marL="786130" indent="-176530">
              <a:tabLst>
                <a:tab pos="652145" algn="l"/>
                <a:tab pos="809625" algn="l"/>
              </a:tabLst>
              <a:defRPr sz="2000">
                <a:latin typeface="Fago Pro" panose="02000506040000020004" pitchFamily="50" charset="0"/>
              </a:defRPr>
            </a:lvl2pPr>
            <a:lvl3pPr marL="1014730" indent="-246380">
              <a:defRPr sz="2000">
                <a:latin typeface="Fago Pro" panose="02000506040000020004" pitchFamily="50" charset="0"/>
              </a:defRPr>
            </a:lvl3pPr>
            <a:lvl4pPr marL="1219200" indent="-205105">
              <a:defRPr sz="2000">
                <a:latin typeface="Fago Pro" panose="02000506040000020004" pitchFamily="50" charset="0"/>
              </a:defRPr>
            </a:lvl4pPr>
            <a:lvl5pPr marL="1441450" indent="-233680">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p>
        </p:txBody>
      </p:sp>
      <p:sp>
        <p:nvSpPr>
          <p:cNvPr id="3" name="Foliennummernplatzhalter 2"/>
          <p:cNvSpPr>
            <a:spLocks noGrp="1"/>
          </p:cNvSpPr>
          <p:nvPr>
            <p:ph type="sldNum" sz="quarter" idx="10"/>
          </p:nvPr>
        </p:nvSpPr>
        <p:spPr/>
        <p:txBody>
          <a:bodyPr/>
          <a:lstStyle/>
          <a:p>
            <a:fld id="{73F7D4EC-FAF2-48D2-B8E5-457915FC50F3}" type="slidenum">
              <a:rPr lang="de-DE" smtClean="0"/>
              <a:t>‹Nr.›</a:t>
            </a:fld>
            <a:endParaRPr lang="de-DE"/>
          </a:p>
        </p:txBody>
      </p:sp>
      <p:sp>
        <p:nvSpPr>
          <p:cNvPr id="8" name="Textplatzhalter 7"/>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p:cNvSpPr>
            <a:spLocks noGrp="1"/>
          </p:cNvSpPr>
          <p:nvPr>
            <p:ph type="body" sz="quarter" idx="12" hasCustomPrompt="1"/>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8814" y="666750"/>
            <a:ext cx="8996816" cy="3286125"/>
          </a:xfrm>
        </p:spPr>
        <p:txBody>
          <a:bodyPr anchor="b" anchorCtr="0"/>
          <a:lstStyle>
            <a:lvl1pPr>
              <a:defRPr sz="5400"/>
            </a:lvl1pPr>
          </a:lstStyle>
          <a:p>
            <a:r>
              <a:rPr lang="de-DE"/>
              <a:t>Hier steht ein Zitat / Empfehlung / Fazit</a:t>
            </a:r>
          </a:p>
        </p:txBody>
      </p:sp>
      <p:sp>
        <p:nvSpPr>
          <p:cNvPr id="3" name="Foliennummernplatzhalter 2"/>
          <p:cNvSpPr>
            <a:spLocks noGrp="1"/>
          </p:cNvSpPr>
          <p:nvPr>
            <p:ph type="sldNum" sz="quarter" idx="10"/>
          </p:nvPr>
        </p:nvSpPr>
        <p:spPr/>
        <p:txBody>
          <a:bodyPr/>
          <a:lstStyle/>
          <a:p>
            <a:fld id="{73F7D4EC-FAF2-48D2-B8E5-457915FC50F3}" type="slidenum">
              <a:rPr lang="de-DE" smtClean="0"/>
              <a:t>‹Nr.›</a:t>
            </a:fld>
            <a:endParaRPr lang="de-DE"/>
          </a:p>
        </p:txBody>
      </p:sp>
      <p:sp>
        <p:nvSpPr>
          <p:cNvPr id="24" name="Grafik 22"/>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
        <p:nvSpPr>
          <p:cNvPr id="26" name="Textplatzhalter 25"/>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pPr lvl="0"/>
            <a:r>
              <a:rPr lang="de-DE"/>
              <a:t>Optional Zitatgeber</a:t>
            </a:r>
          </a:p>
        </p:txBody>
      </p:sp>
      <p:pic>
        <p:nvPicPr>
          <p:cNvPr id="28" name="Grafik 27"/>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a:p>
        </p:txBody>
      </p:sp>
      <p:sp>
        <p:nvSpPr>
          <p:cNvPr id="6" name="Foliennummernplatzhalter 5"/>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t>‹Nr.›</a:t>
            </a:fld>
            <a:endParaRPr lang="de-DE"/>
          </a:p>
        </p:txBody>
      </p:sp>
      <p:sp>
        <p:nvSpPr>
          <p:cNvPr id="23" name="Textplatzhalter 22"/>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905" indent="-179705" algn="l" defTabSz="914400" rtl="0" eaLnBrk="1" latinLnBrk="0" hangingPunct="1">
        <a:lnSpc>
          <a:spcPct val="100000"/>
        </a:lnSpc>
        <a:spcBef>
          <a:spcPts val="300"/>
        </a:spcBef>
        <a:buClr>
          <a:schemeClr val="bg2"/>
        </a:buClr>
        <a:buFont typeface="Arial" panose="020B0604020202020204" pitchFamily="34" charset="0"/>
        <a:buChar char="•"/>
        <a:tabLst>
          <a:tab pos="652145" algn="l"/>
        </a:tabLst>
        <a:defRPr sz="1800" kern="1200">
          <a:solidFill>
            <a:schemeClr val="tx2"/>
          </a:solidFill>
          <a:latin typeface="Fago Pro" panose="02000506040000020004" pitchFamily="50" charset="0"/>
          <a:ea typeface="+mn-ea"/>
          <a:cs typeface="+mn-cs"/>
        </a:defRPr>
      </a:lvl2pPr>
      <a:lvl3pPr marL="925830"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330"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a:p>
        </p:txBody>
      </p:sp>
      <p:sp>
        <p:nvSpPr>
          <p:cNvPr id="6" name="Foliennummernplatzhalter 5"/>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t>‹Nr.›</a:t>
            </a:fld>
            <a:endParaRPr lang="de-DE"/>
          </a:p>
        </p:txBody>
      </p:sp>
      <p:sp>
        <p:nvSpPr>
          <p:cNvPr id="23" name="Textplatzhalter 22"/>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Lst>
  <p:hf hdr="0" ftr="0" dt="0"/>
  <p:txStyles>
    <p:title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905" indent="-179705" algn="l" defTabSz="914400" rtl="0" eaLnBrk="1" latinLnBrk="0" hangingPunct="1">
        <a:lnSpc>
          <a:spcPct val="100000"/>
        </a:lnSpc>
        <a:spcBef>
          <a:spcPts val="300"/>
        </a:spcBef>
        <a:buClr>
          <a:schemeClr val="bg2"/>
        </a:buClr>
        <a:buFont typeface="Arial" panose="020B0604020202020204" pitchFamily="34" charset="0"/>
        <a:buChar char="•"/>
        <a:tabLst>
          <a:tab pos="652145" algn="l"/>
        </a:tabLst>
        <a:defRPr sz="1800" kern="1200">
          <a:solidFill>
            <a:schemeClr val="tx2"/>
          </a:solidFill>
          <a:latin typeface="Fago Pro" panose="02000506040000020004" pitchFamily="50" charset="0"/>
          <a:ea typeface="+mn-ea"/>
          <a:cs typeface="+mn-cs"/>
        </a:defRPr>
      </a:lvl2pPr>
      <a:lvl3pPr marL="925830"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330"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notesSlide" Target="../notesSlides/notesSlide13.xml"/><Relationship Id="rId7" Type="http://schemas.openxmlformats.org/officeDocument/2006/relationships/image" Target="../media/image27.svg"/><Relationship Id="rId12"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41.jpeg"/><Relationship Id="rId5" Type="http://schemas.openxmlformats.org/officeDocument/2006/relationships/image" Target="../media/image36.png"/><Relationship Id="rId10" Type="http://schemas.openxmlformats.org/officeDocument/2006/relationships/image" Target="../media/image40.svg"/><Relationship Id="rId4" Type="http://schemas.microsoft.com/office/2007/relationships/hdphoto" Target="../media/hdphoto4.wdp"/><Relationship Id="rId9" Type="http://schemas.openxmlformats.org/officeDocument/2006/relationships/image" Target="../media/image39.png"/><Relationship Id="rId14" Type="http://schemas.openxmlformats.org/officeDocument/2006/relationships/image" Target="../media/image44.svg"/></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notesSlide" Target="../notesSlides/notesSlide18.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6.svg"/><Relationship Id="rId11" Type="http://schemas.openxmlformats.org/officeDocument/2006/relationships/image" Target="../media/image61.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63.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notesSlide" Target="../notesSlides/notesSlide20.xml"/><Relationship Id="rId7" Type="http://schemas.openxmlformats.org/officeDocument/2006/relationships/image" Target="../media/image34.png"/><Relationship Id="rId12" Type="http://schemas.openxmlformats.org/officeDocument/2006/relationships/image" Target="../media/image69.png"/><Relationship Id="rId17" Type="http://schemas.openxmlformats.org/officeDocument/2006/relationships/image" Target="../media/image62.png"/><Relationship Id="rId2" Type="http://schemas.openxmlformats.org/officeDocument/2006/relationships/slideLayout" Target="../slideLayouts/slideLayout2.xml"/><Relationship Id="rId16" Type="http://schemas.openxmlformats.org/officeDocument/2006/relationships/image" Target="../media/image73.png"/><Relationship Id="rId1" Type="http://schemas.openxmlformats.org/officeDocument/2006/relationships/tags" Target="../tags/tag7.xml"/><Relationship Id="rId6" Type="http://schemas.openxmlformats.org/officeDocument/2006/relationships/image" Target="../media/image33.png"/><Relationship Id="rId11" Type="http://schemas.openxmlformats.org/officeDocument/2006/relationships/image" Target="../media/image68.png"/><Relationship Id="rId5" Type="http://schemas.openxmlformats.org/officeDocument/2006/relationships/image" Target="../media/image64.jpe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31.png"/><Relationship Id="rId9" Type="http://schemas.openxmlformats.org/officeDocument/2006/relationships/image" Target="../media/image66.png"/><Relationship Id="rId1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7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notesSlide" Target="../notesSlides/notesSlide22.xml"/><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74.png"/><Relationship Id="rId11" Type="http://schemas.openxmlformats.org/officeDocument/2006/relationships/image" Target="../media/image28.png"/><Relationship Id="rId5" Type="http://schemas.openxmlformats.org/officeDocument/2006/relationships/image" Target="../media/image76.svg"/><Relationship Id="rId10" Type="http://schemas.openxmlformats.org/officeDocument/2006/relationships/image" Target="../media/image27.svg"/><Relationship Id="rId4" Type="http://schemas.openxmlformats.org/officeDocument/2006/relationships/image" Target="../media/image75.pn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77.png"/><Relationship Id="rId4" Type="http://schemas.openxmlformats.org/officeDocument/2006/relationships/image" Target="../media/image8.png"/><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sv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sv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notesSlide" Target="../notesSlides/notesSlide29.xml"/><Relationship Id="rId7" Type="http://schemas.openxmlformats.org/officeDocument/2006/relationships/image" Target="../media/image27.svg"/><Relationship Id="rId12"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41.jpeg"/><Relationship Id="rId5" Type="http://schemas.openxmlformats.org/officeDocument/2006/relationships/image" Target="../media/image36.png"/><Relationship Id="rId10" Type="http://schemas.openxmlformats.org/officeDocument/2006/relationships/image" Target="../media/image40.svg"/><Relationship Id="rId4" Type="http://schemas.microsoft.com/office/2007/relationships/hdphoto" Target="../media/hdphoto4.wdp"/><Relationship Id="rId9" Type="http://schemas.openxmlformats.org/officeDocument/2006/relationships/image" Target="../media/image39.png"/><Relationship Id="rId14" Type="http://schemas.openxmlformats.org/officeDocument/2006/relationships/image" Target="../media/image44.svg"/></Relationships>
</file>

<file path=ppt/slides/_rels/slide3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notesSlide" Target="../notesSlides/notesSlide34.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56.svg"/><Relationship Id="rId11"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image" Target="../media/image58.svg"/><Relationship Id="rId4" Type="http://schemas.openxmlformats.org/officeDocument/2006/relationships/image" Target="../media/image54.jpeg"/><Relationship Id="rId9"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notesSlide" Target="../notesSlides/notesSlide35.xml"/><Relationship Id="rId7" Type="http://schemas.openxmlformats.org/officeDocument/2006/relationships/image" Target="../media/image34.png"/><Relationship Id="rId12" Type="http://schemas.openxmlformats.org/officeDocument/2006/relationships/image" Target="../media/image69.png"/><Relationship Id="rId17" Type="http://schemas.openxmlformats.org/officeDocument/2006/relationships/image" Target="../media/image62.png"/><Relationship Id="rId2" Type="http://schemas.openxmlformats.org/officeDocument/2006/relationships/slideLayout" Target="../slideLayouts/slideLayout2.xml"/><Relationship Id="rId16" Type="http://schemas.openxmlformats.org/officeDocument/2006/relationships/image" Target="../media/image73.png"/><Relationship Id="rId1" Type="http://schemas.openxmlformats.org/officeDocument/2006/relationships/tags" Target="../tags/tag13.xml"/><Relationship Id="rId6" Type="http://schemas.openxmlformats.org/officeDocument/2006/relationships/image" Target="../media/image33.png"/><Relationship Id="rId11" Type="http://schemas.openxmlformats.org/officeDocument/2006/relationships/image" Target="../media/image68.png"/><Relationship Id="rId5" Type="http://schemas.openxmlformats.org/officeDocument/2006/relationships/image" Target="../media/image64.jpe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31.png"/><Relationship Id="rId9" Type="http://schemas.openxmlformats.org/officeDocument/2006/relationships/image" Target="../media/image66.png"/><Relationship Id="rId1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7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Instructions for giving the presentation</a:t>
            </a:r>
            <a:endParaRPr lang="de-DE" dirty="0"/>
          </a:p>
        </p:txBody>
      </p:sp>
      <p:sp>
        <p:nvSpPr>
          <p:cNvPr id="3" name="Foliennummernplatzhalter 2"/>
          <p:cNvSpPr>
            <a:spLocks noGrp="1"/>
          </p:cNvSpPr>
          <p:nvPr>
            <p:ph type="sldNum" sz="quarter" idx="10"/>
          </p:nvPr>
        </p:nvSpPr>
        <p:spPr/>
        <p:txBody>
          <a:bodyPr/>
          <a:lstStyle/>
          <a:p>
            <a:fld id="{73F7D4EC-FAF2-48D2-B8E5-457915FC50F3}" type="slidenum">
              <a:rPr lang="de-DE" smtClean="0"/>
              <a:t>1</a:t>
            </a:fld>
            <a:endParaRPr lang="de-DE"/>
          </a:p>
        </p:txBody>
      </p:sp>
      <p:sp>
        <p:nvSpPr>
          <p:cNvPr id="5" name="Textplatzhalter 4"/>
          <p:cNvSpPr>
            <a:spLocks noGrp="1"/>
          </p:cNvSpPr>
          <p:nvPr>
            <p:ph type="body" sz="quarter" idx="12"/>
          </p:nvPr>
        </p:nvSpPr>
        <p:spPr/>
        <p:txBody>
          <a:bodyPr/>
          <a:lstStyle/>
          <a:p>
            <a:pPr marL="457200" indent="-457200">
              <a:buAutoNum type="arabicPeriod"/>
            </a:pPr>
            <a:r>
              <a:rPr lang="en-US" dirty="0"/>
              <a:t>The presentation is intended to explain the topic of machine tending and the role SCHUNK plays in this to a potential end customer in 20-30 minutes. </a:t>
            </a:r>
          </a:p>
          <a:p>
            <a:pPr marL="457200" indent="-457200">
              <a:buAutoNum type="arabicPeriod"/>
            </a:pPr>
            <a:r>
              <a:rPr lang="en-US" dirty="0"/>
              <a:t>The presentation can be given either directly to the end customer or at events (e.g. in-house exhibitions of system integrators or when visiting system integrators).</a:t>
            </a:r>
          </a:p>
          <a:p>
            <a:pPr marL="457200" indent="-457200">
              <a:buAutoNum type="arabicPeriod"/>
            </a:pPr>
            <a:r>
              <a:rPr lang="en-US" dirty="0"/>
              <a:t>The notes on each slide should help to convey the right message. Notes in bold and italics show you which individual changes need to be made to the slide. </a:t>
            </a:r>
          </a:p>
          <a:p>
            <a:pPr marL="457200" indent="-457200">
              <a:buAutoNum type="arabicPeriod"/>
            </a:pPr>
            <a:r>
              <a:rPr lang="en-US" dirty="0"/>
              <a:t>Please only present the presentation in presentation mode, as many slides are animated.</a:t>
            </a:r>
            <a:endParaRPr lang="de-DE"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10</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zh-CN" altLang="en-US" b="1" dirty="0">
                <a:latin typeface="黑体" panose="02010609060101010101" pitchFamily="49" charset="-122"/>
                <a:ea typeface="黑体" panose="02010609060101010101" pitchFamily="49" charset="-122"/>
              </a:rPr>
              <a:t>机床自动化</a:t>
            </a:r>
            <a:endParaRPr lang="de-DE" b="1" dirty="0">
              <a:latin typeface="黑体" panose="02010609060101010101" pitchFamily="49" charset="-122"/>
              <a:ea typeface="黑体" panose="02010609060101010101" pitchFamily="49" charset="-122"/>
            </a:endParaRPr>
          </a:p>
        </p:txBody>
      </p:sp>
      <p:pic>
        <p:nvPicPr>
          <p:cNvPr id="5" name="Grafik 4" descr="Zwei Sprechblasen"/>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a:fillRect/>
          </a:stretch>
        </p:blipFill>
        <p:spPr>
          <a:xfrm>
            <a:off x="1028700" y="2105025"/>
            <a:ext cx="3579583" cy="2752725"/>
          </a:xfrm>
          <a:prstGeom prst="rect">
            <a:avLst/>
          </a:prstGeom>
        </p:spPr>
      </p:pic>
      <p:grpSp>
        <p:nvGrpSpPr>
          <p:cNvPr id="6" name="Gruppieren 5"/>
          <p:cNvGrpSpPr/>
          <p:nvPr/>
        </p:nvGrpSpPr>
        <p:grpSpPr>
          <a:xfrm>
            <a:off x="2417533" y="3083775"/>
            <a:ext cx="8574317" cy="2143125"/>
            <a:chOff x="1998433" y="3036150"/>
            <a:chExt cx="8574317" cy="2143125"/>
          </a:xfrm>
        </p:grpSpPr>
        <p:pic>
          <p:nvPicPr>
            <p:cNvPr id="7" name="Picture 2" descr="ChatGPT – Wikipedi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4141558" y="3322882"/>
              <a:ext cx="6431192" cy="8299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1"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a:t>
              </a:r>
              <a:r>
                <a:rPr kumimoji="0" lang="zh-CN" altLang="en-US" sz="2400" b="0" i="1"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还不错，再提供一个不那么复杂、更符合实际的版本，在网上查找参考信息</a:t>
              </a:r>
              <a:r>
                <a:rPr lang="zh-CN" altLang="en-US" sz="2400" i="1" dirty="0">
                  <a:solidFill>
                    <a:srgbClr val="003D6A"/>
                  </a:solidFill>
                  <a:latin typeface="黑体" panose="02010609060101010101" pitchFamily="49" charset="-122"/>
                  <a:ea typeface="黑体" panose="02010609060101010101" pitchFamily="49" charset="-122"/>
                </a:rPr>
                <a:t>。</a:t>
              </a:r>
              <a:r>
                <a:rPr kumimoji="0" lang="en-US" sz="2400" b="0" i="1"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a:t>
              </a:r>
              <a:endParaRPr kumimoji="0" lang="de-DE" sz="2400" b="0" i="1"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11</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Rechteck 3"/>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2" name="Grafik 1" descr="Ein Bild, das Maschine, Forschungsinstrument, Werkzeugmaschine, Im Haus enthält.&#10;&#10;Automatisch generierte Beschreibu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40" y="0"/>
            <a:ext cx="6858000" cy="6858000"/>
          </a:xfrm>
          <a:prstGeom prst="rect">
            <a:avLst/>
          </a:prstGeom>
        </p:spPr>
      </p:pic>
      <p:sp>
        <p:nvSpPr>
          <p:cNvPr id="9" name="Textplatzhalter 4"/>
          <p:cNvSpPr txBox="1"/>
          <p:nvPr/>
        </p:nvSpPr>
        <p:spPr>
          <a:xfrm>
            <a:off x="10613010" y="6531007"/>
            <a:ext cx="1578990" cy="326993"/>
          </a:xfrm>
          <a:prstGeom prst="rect">
            <a:avLst/>
          </a:prstGeom>
        </p:spPr>
        <p:txBody>
          <a:bodyPr vert="horz" lIns="0" tIns="0" rIns="0" bIns="0" rtlCol="0" anchor="ctr">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905" indent="-179705" algn="l" defTabSz="914400" rtl="0" eaLnBrk="1" latinLnBrk="0" hangingPunct="1">
              <a:lnSpc>
                <a:spcPct val="100000"/>
              </a:lnSpc>
              <a:spcBef>
                <a:spcPts val="300"/>
              </a:spcBef>
              <a:buClr>
                <a:schemeClr val="bg2"/>
              </a:buClr>
              <a:buFont typeface="Arial" panose="020B0604020202020204" pitchFamily="34" charset="0"/>
              <a:buChar char="•"/>
              <a:tabLst>
                <a:tab pos="652145" algn="l"/>
              </a:tabLst>
              <a:defRPr sz="1800" kern="1200">
                <a:solidFill>
                  <a:schemeClr val="tx2"/>
                </a:solidFill>
                <a:latin typeface="Fago Pro" panose="02000506040000020004" pitchFamily="50" charset="0"/>
                <a:ea typeface="+mn-ea"/>
                <a:cs typeface="+mn-cs"/>
              </a:defRPr>
            </a:lvl2pPr>
            <a:lvl3pPr marL="925830"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330"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defRPr/>
            </a:pPr>
            <a:r>
              <a:rPr lang="de-DE" sz="1600" dirty="0"/>
              <a:t>Source:</a:t>
            </a:r>
            <a:r>
              <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ChatGPT</a:t>
            </a:r>
            <a:endPar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12</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zh-CN" altLang="en-US" b="1" dirty="0">
                <a:latin typeface="黑体" panose="02010609060101010101" pitchFamily="49" charset="-122"/>
                <a:ea typeface="黑体" panose="02010609060101010101" pitchFamily="49" charset="-122"/>
              </a:rPr>
              <a:t>机床自动化</a:t>
            </a:r>
            <a:endParaRPr lang="de-DE" b="1" dirty="0">
              <a:latin typeface="黑体" panose="02010609060101010101" pitchFamily="49" charset="-122"/>
              <a:ea typeface="黑体" panose="02010609060101010101" pitchFamily="49" charset="-122"/>
            </a:endParaRPr>
          </a:p>
        </p:txBody>
      </p:sp>
      <p:pic>
        <p:nvPicPr>
          <p:cNvPr id="7" name="Grafik 6" descr="Zwei Sprechblasen"/>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a:fillRect/>
          </a:stretch>
        </p:blipFill>
        <p:spPr>
          <a:xfrm>
            <a:off x="1028700" y="2105025"/>
            <a:ext cx="3579583" cy="2752725"/>
          </a:xfrm>
          <a:prstGeom prst="rect">
            <a:avLst/>
          </a:prstGeom>
        </p:spPr>
      </p:pic>
      <p:grpSp>
        <p:nvGrpSpPr>
          <p:cNvPr id="8" name="Gruppieren 7"/>
          <p:cNvGrpSpPr/>
          <p:nvPr/>
        </p:nvGrpSpPr>
        <p:grpSpPr>
          <a:xfrm>
            <a:off x="2417533" y="3083775"/>
            <a:ext cx="8574317" cy="2143125"/>
            <a:chOff x="1998433" y="3036150"/>
            <a:chExt cx="8574317" cy="2143125"/>
          </a:xfrm>
        </p:grpSpPr>
        <p:pic>
          <p:nvPicPr>
            <p:cNvPr id="9" name="Picture 2" descr="ChatGPT – Wikipedi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4141558" y="3507547"/>
              <a:ext cx="6431192" cy="8299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1"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a:t>
              </a:r>
              <a:r>
                <a:rPr kumimoji="0" lang="zh-CN" altLang="en-US" sz="2400" b="0" i="1"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现在请想象一下：未来的机床会是什么样子？要有创意，也要贴近现实。</a:t>
              </a:r>
              <a:r>
                <a:rPr kumimoji="0" lang="en-US" altLang="zh-CN" sz="2400" b="0" i="1"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a:t>
              </a:r>
              <a:endParaRPr kumimoji="0" lang="de-DE" sz="2400" b="0" i="1"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13</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 name="Rechteck 1"/>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4" name="Grafik 3" descr="Ein Bild, das Maschine, Elektronik, Im Haus enthält.&#10;&#10;Automatisch generierte Beschreibu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39" y="2431"/>
            <a:ext cx="6855569" cy="6855569"/>
          </a:xfrm>
          <a:prstGeom prst="rect">
            <a:avLst/>
          </a:prstGeom>
        </p:spPr>
      </p:pic>
      <p:sp>
        <p:nvSpPr>
          <p:cNvPr id="9" name="Textplatzhalter 4"/>
          <p:cNvSpPr txBox="1"/>
          <p:nvPr/>
        </p:nvSpPr>
        <p:spPr>
          <a:xfrm>
            <a:off x="10613010" y="6531007"/>
            <a:ext cx="1578990" cy="326993"/>
          </a:xfrm>
          <a:prstGeom prst="rect">
            <a:avLst/>
          </a:prstGeom>
        </p:spPr>
        <p:txBody>
          <a:bodyPr vert="horz" lIns="0" tIns="0" rIns="0" bIns="0" rtlCol="0" anchor="ctr">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905" indent="-179705" algn="l" defTabSz="914400" rtl="0" eaLnBrk="1" latinLnBrk="0" hangingPunct="1">
              <a:lnSpc>
                <a:spcPct val="100000"/>
              </a:lnSpc>
              <a:spcBef>
                <a:spcPts val="300"/>
              </a:spcBef>
              <a:buClr>
                <a:schemeClr val="bg2"/>
              </a:buClr>
              <a:buFont typeface="Arial" panose="020B0604020202020204" pitchFamily="34" charset="0"/>
              <a:buChar char="•"/>
              <a:tabLst>
                <a:tab pos="652145" algn="l"/>
              </a:tabLst>
              <a:defRPr sz="1800" kern="1200">
                <a:solidFill>
                  <a:schemeClr val="tx2"/>
                </a:solidFill>
                <a:latin typeface="Fago Pro" panose="02000506040000020004" pitchFamily="50" charset="0"/>
                <a:ea typeface="+mn-ea"/>
                <a:cs typeface="+mn-cs"/>
              </a:defRPr>
            </a:lvl2pPr>
            <a:lvl3pPr marL="925830"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330"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defRPr/>
            </a:pPr>
            <a:r>
              <a:rPr lang="de-DE" sz="1600" dirty="0"/>
              <a:t>Source:</a:t>
            </a:r>
            <a:r>
              <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ChatGPT</a:t>
            </a:r>
            <a:endPar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p:cNvGrpSpPr/>
          <p:nvPr/>
        </p:nvGrpSpPr>
        <p:grpSpPr>
          <a:xfrm>
            <a:off x="1966011" y="1807757"/>
            <a:ext cx="2520000" cy="1800000"/>
            <a:chOff x="1042375" y="1846005"/>
            <a:chExt cx="2520000" cy="1800000"/>
          </a:xfrm>
        </p:grpSpPr>
        <p:sp>
          <p:nvSpPr>
            <p:cNvPr id="19" name="Denkblase: wolkenförmig 18"/>
            <p:cNvSpPr/>
            <p:nvPr/>
          </p:nvSpPr>
          <p:spPr>
            <a:xfrm flipH="1">
              <a:off x="1042375" y="1846005"/>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黑体" panose="02010609060101010101" pitchFamily="49" charset="-122"/>
                <a:ea typeface="黑体" panose="02010609060101010101" pitchFamily="49" charset="-122"/>
              </a:endParaRPr>
            </a:p>
          </p:txBody>
        </p:sp>
        <p:sp>
          <p:nvSpPr>
            <p:cNvPr id="5" name="Textfeld 4"/>
            <p:cNvSpPr txBox="1"/>
            <p:nvPr/>
          </p:nvSpPr>
          <p:spPr>
            <a:xfrm>
              <a:off x="1259763" y="2447718"/>
              <a:ext cx="2275896"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我是否应该自动化？是</a:t>
              </a:r>
              <a:r>
                <a:rPr kumimoji="0" lang="en-US" altLang="zh-CN" sz="2000" b="0" i="0"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a:t>
              </a:r>
              <a:r>
                <a:rPr kumimoji="0" lang="zh-CN" altLang="en-US" sz="2000" b="0" i="0"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否</a:t>
              </a:r>
              <a:endParaRPr kumimoji="0" lang="en-US" sz="2000" b="1" i="0" u="none" strike="noStrike" kern="1200" cap="none" spc="0" normalizeH="0" baseline="0" noProof="0" dirty="0">
                <a:ln>
                  <a:noFill/>
                </a:ln>
                <a:solidFill>
                  <a:srgbClr val="BCCF00"/>
                </a:solidFill>
                <a:effectLst/>
                <a:uLnTx/>
                <a:uFillTx/>
                <a:latin typeface="黑体" panose="02010609060101010101" pitchFamily="49" charset="-122"/>
                <a:ea typeface="黑体" panose="02010609060101010101" pitchFamily="49" charset="-122"/>
              </a:endParaRPr>
            </a:p>
          </p:txBody>
        </p:sp>
      </p:grpSp>
      <p:grpSp>
        <p:nvGrpSpPr>
          <p:cNvPr id="25" name="Gruppieren 24"/>
          <p:cNvGrpSpPr/>
          <p:nvPr/>
        </p:nvGrpSpPr>
        <p:grpSpPr>
          <a:xfrm>
            <a:off x="1939295" y="1807757"/>
            <a:ext cx="2520000" cy="1800000"/>
            <a:chOff x="1049343" y="1846005"/>
            <a:chExt cx="2520000" cy="1800000"/>
          </a:xfrm>
        </p:grpSpPr>
        <p:sp>
          <p:nvSpPr>
            <p:cNvPr id="26" name="Denkblase: wolkenförmig 25"/>
            <p:cNvSpPr/>
            <p:nvPr/>
          </p:nvSpPr>
          <p:spPr>
            <a:xfrm flipH="1">
              <a:off x="1049343" y="1846005"/>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黑体" panose="02010609060101010101" pitchFamily="49" charset="-122"/>
                <a:ea typeface="黑体" panose="02010609060101010101" pitchFamily="49" charset="-122"/>
              </a:endParaRPr>
            </a:p>
          </p:txBody>
        </p:sp>
        <p:sp>
          <p:nvSpPr>
            <p:cNvPr id="27" name="Textfeld 26"/>
            <p:cNvSpPr txBox="1"/>
            <p:nvPr/>
          </p:nvSpPr>
          <p:spPr>
            <a:xfrm>
              <a:off x="1341478" y="2286388"/>
              <a:ext cx="1915442" cy="706755"/>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我要怎样实现自动化？</a:t>
              </a:r>
              <a:endParaRPr kumimoji="0" lang="en-US" sz="2000" b="1" i="0"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endParaRPr>
            </a:p>
          </p:txBody>
        </p:sp>
      </p:grpSp>
      <p:sp>
        <p:nvSpPr>
          <p:cNvPr id="2" name="Titel 1"/>
          <p:cNvSpPr>
            <a:spLocks noGrp="1"/>
          </p:cNvSpPr>
          <p:nvPr>
            <p:ph type="title"/>
          </p:nvPr>
        </p:nvSpPr>
        <p:spPr>
          <a:xfrm>
            <a:off x="658814" y="610441"/>
            <a:ext cx="8996816" cy="1020318"/>
          </a:xfrm>
        </p:spPr>
        <p:txBody>
          <a:bodyPr/>
          <a:lstStyle/>
          <a:p>
            <a:r>
              <a:rPr lang="zh-CN" altLang="en-US" dirty="0">
                <a:latin typeface="黑体" panose="02010609060101010101" pitchFamily="49" charset="-122"/>
                <a:ea typeface="黑体" panose="02010609060101010101" pitchFamily="49" charset="-122"/>
              </a:rPr>
              <a:t>实施自动化 </a:t>
            </a:r>
            <a:r>
              <a:rPr lang="en-US" altLang="zh-CN" dirty="0"/>
              <a:t>– </a:t>
            </a:r>
            <a:r>
              <a:rPr lang="de-DE" dirty="0">
                <a:sym typeface="+mn-ea"/>
              </a:rPr>
              <a:t>Yes / </a:t>
            </a:r>
            <a:r>
              <a:rPr lang="de-DE" dirty="0" err="1">
                <a:sym typeface="+mn-ea"/>
              </a:rPr>
              <a:t>No</a:t>
            </a:r>
            <a:r>
              <a:rPr lang="zh-CN" altLang="en-US" dirty="0"/>
              <a:t>？</a:t>
            </a:r>
            <a:endParaRPr lang="de-DE" dirty="0"/>
          </a:p>
        </p:txBody>
      </p:sp>
      <p:sp>
        <p:nvSpPr>
          <p:cNvPr id="3" name="Foliennummernplatzhalter 2"/>
          <p:cNvSpPr>
            <a:spLocks noGrp="1"/>
          </p:cNvSpPr>
          <p:nvPr>
            <p:ph type="sldNum" sz="quarter" idx="10"/>
          </p:nvPr>
        </p:nvSpPr>
        <p:spPr>
          <a:xfrm>
            <a:off x="11216367" y="6365303"/>
            <a:ext cx="61209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14</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zh-CN" altLang="en-US" b="1" dirty="0">
                <a:latin typeface="黑体" panose="02010609060101010101" pitchFamily="49" charset="-122"/>
                <a:ea typeface="黑体" panose="02010609060101010101" pitchFamily="49" charset="-122"/>
              </a:rPr>
              <a:t>机床自动化</a:t>
            </a:r>
            <a:endParaRPr lang="de-DE" b="1" dirty="0">
              <a:latin typeface="黑体" panose="02010609060101010101" pitchFamily="49" charset="-122"/>
              <a:ea typeface="黑体" panose="02010609060101010101" pitchFamily="49" charset="-122"/>
            </a:endParaRPr>
          </a:p>
        </p:txBody>
      </p:sp>
      <p:grpSp>
        <p:nvGrpSpPr>
          <p:cNvPr id="18" name="Gruppieren 17"/>
          <p:cNvGrpSpPr/>
          <p:nvPr/>
        </p:nvGrpSpPr>
        <p:grpSpPr>
          <a:xfrm>
            <a:off x="5057507" y="2169369"/>
            <a:ext cx="1695450" cy="4378496"/>
            <a:chOff x="3398648" y="1869063"/>
            <a:chExt cx="1695450" cy="4378496"/>
          </a:xfrm>
        </p:grpSpPr>
        <p:pic>
          <p:nvPicPr>
            <p:cNvPr id="8" name="Grafik 7" descr="Mann mit verschränkten Arme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8648" y="2437559"/>
              <a:ext cx="1695450" cy="3810000"/>
            </a:xfrm>
            <a:prstGeom prst="rect">
              <a:avLst/>
            </a:prstGeom>
          </p:spPr>
        </p:pic>
        <p:pic>
          <p:nvPicPr>
            <p:cNvPr id="10" name="Grafik 9" descr="Junge mit kurzen Haaren"/>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7748" y="1869063"/>
              <a:ext cx="581025" cy="704850"/>
            </a:xfrm>
            <a:prstGeom prst="rect">
              <a:avLst/>
            </a:prstGeom>
          </p:spPr>
        </p:pic>
        <p:pic>
          <p:nvPicPr>
            <p:cNvPr id="15" name="Grafik 14" descr="Ein glückliches Gesicht"/>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00042" y="2115210"/>
              <a:ext cx="304800" cy="314325"/>
            </a:xfrm>
            <a:prstGeom prst="rect">
              <a:avLst/>
            </a:prstGeom>
          </p:spPr>
        </p:pic>
      </p:grpSp>
      <p:grpSp>
        <p:nvGrpSpPr>
          <p:cNvPr id="24" name="Gruppieren 23"/>
          <p:cNvGrpSpPr/>
          <p:nvPr/>
        </p:nvGrpSpPr>
        <p:grpSpPr>
          <a:xfrm>
            <a:off x="7604585" y="1807757"/>
            <a:ext cx="2520000" cy="1800000"/>
            <a:chOff x="7604585" y="1807757"/>
            <a:chExt cx="2520000" cy="1800000"/>
          </a:xfrm>
        </p:grpSpPr>
        <p:sp>
          <p:nvSpPr>
            <p:cNvPr id="22" name="Denkblase: wolkenförmig 21"/>
            <p:cNvSpPr/>
            <p:nvPr/>
          </p:nvSpPr>
          <p:spPr>
            <a:xfrm>
              <a:off x="7604585" y="1807757"/>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p:nvPicPr>
          <p:blipFill>
            <a:blip r:embed="rId10"/>
            <a:stretch>
              <a:fillRect/>
            </a:stretch>
          </p:blipFill>
          <p:spPr>
            <a:xfrm>
              <a:off x="7811290" y="2588682"/>
              <a:ext cx="837664" cy="576000"/>
            </a:xfrm>
            <a:prstGeom prst="rect">
              <a:avLst/>
            </a:prstGeom>
            <a:effectLst>
              <a:outerShdw blurRad="50800" dist="38100" dir="2700000" algn="tl" rotWithShape="0">
                <a:prstClr val="black">
                  <a:alpha val="40000"/>
                </a:prstClr>
              </a:outerShdw>
            </a:effectLst>
          </p:spPr>
        </p:pic>
        <p:pic>
          <p:nvPicPr>
            <p:cNvPr id="12" name="Grafik 11"/>
            <p:cNvPicPr>
              <a:picLocks noChangeAspect="1"/>
            </p:cNvPicPr>
            <p:nvPr/>
          </p:nvPicPr>
          <p:blipFill>
            <a:blip r:embed="rId11"/>
            <a:stretch>
              <a:fillRect/>
            </a:stretch>
          </p:blipFill>
          <p:spPr>
            <a:xfrm>
              <a:off x="8490903" y="2763413"/>
              <a:ext cx="834781" cy="576000"/>
            </a:xfrm>
            <a:prstGeom prst="rect">
              <a:avLst/>
            </a:prstGeom>
            <a:effectLst>
              <a:outerShdw blurRad="50800" dist="38100" dir="2700000" algn="tl" rotWithShape="0">
                <a:prstClr val="black">
                  <a:alpha val="40000"/>
                </a:prstClr>
              </a:outerShdw>
            </a:effectLst>
          </p:spPr>
        </p:pic>
        <p:pic>
          <p:nvPicPr>
            <p:cNvPr id="14" name="Grafik 13" descr="Ein Bild, das Wand, Waschbecken, Im Haus, Spiegel enthält.&#10;&#10;Automatisch generierte Beschreibu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83098" y="2462997"/>
              <a:ext cx="768000" cy="576000"/>
            </a:xfrm>
            <a:prstGeom prst="rect">
              <a:avLst/>
            </a:prstGeom>
            <a:effectLst>
              <a:outerShdw blurRad="50800" dist="38100" dir="2700000" algn="tl" rotWithShape="0">
                <a:prstClr val="black">
                  <a:alpha val="40000"/>
                </a:prstClr>
              </a:outerShdw>
            </a:effectLst>
          </p:spPr>
        </p:pic>
        <p:pic>
          <p:nvPicPr>
            <p:cNvPr id="16" name="Grafik 15"/>
            <p:cNvPicPr>
              <a:picLocks noChangeAspect="1"/>
            </p:cNvPicPr>
            <p:nvPr/>
          </p:nvPicPr>
          <p:blipFill>
            <a:blip r:embed="rId13"/>
            <a:stretch>
              <a:fillRect/>
            </a:stretch>
          </p:blipFill>
          <p:spPr>
            <a:xfrm>
              <a:off x="8029803" y="2026083"/>
              <a:ext cx="834782" cy="576000"/>
            </a:xfrm>
            <a:prstGeom prst="rect">
              <a:avLst/>
            </a:prstGeom>
            <a:effectLst>
              <a:outerShdw blurRad="50800" dist="38100" dir="2700000" algn="tl" rotWithShape="0">
                <a:prstClr val="black">
                  <a:alpha val="40000"/>
                </a:prstClr>
              </a:outerShdw>
            </a:effectLst>
          </p:spPr>
        </p:pic>
        <p:pic>
          <p:nvPicPr>
            <p:cNvPr id="17" name="Grafik 16"/>
            <p:cNvPicPr>
              <a:picLocks noChangeAspect="1"/>
            </p:cNvPicPr>
            <p:nvPr/>
          </p:nvPicPr>
          <p:blipFill>
            <a:blip r:embed="rId14"/>
            <a:stretch>
              <a:fillRect/>
            </a:stretch>
          </p:blipFill>
          <p:spPr>
            <a:xfrm>
              <a:off x="8801009" y="1959751"/>
              <a:ext cx="834782" cy="576000"/>
            </a:xfrm>
            <a:prstGeom prst="rect">
              <a:avLst/>
            </a:prstGeom>
            <a:effectLst>
              <a:outerShdw blurRad="50800" dist="38100" dir="2700000" algn="tl" rotWithShape="0">
                <a:prstClr val="black">
                  <a:alpha val="40000"/>
                </a:prstClr>
              </a:outerShdw>
            </a:effec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8813" y="666750"/>
            <a:ext cx="9352085" cy="3286125"/>
          </a:xfrm>
        </p:spPr>
        <p:txBody>
          <a:bodyPr/>
          <a:lstStyle/>
          <a:p>
            <a:r>
              <a:rPr lang="zh-CN" altLang="en-US" sz="4400" dirty="0">
                <a:latin typeface="黑体" panose="02010609060101010101" pitchFamily="49" charset="-122"/>
                <a:ea typeface="黑体" panose="02010609060101010101" pitchFamily="49" charset="-122"/>
              </a:rPr>
              <a:t>如果将一个本就</a:t>
            </a:r>
            <a:r>
              <a:rPr lang="en-US" altLang="zh-CN" sz="4400" dirty="0">
                <a:latin typeface="黑体" panose="02010609060101010101" pitchFamily="49" charset="-122"/>
                <a:ea typeface="黑体" panose="02010609060101010101" pitchFamily="49" charset="-122"/>
              </a:rPr>
              <a:t>"</a:t>
            </a:r>
            <a:r>
              <a:rPr lang="zh-CN" altLang="en-US" sz="4400" dirty="0">
                <a:latin typeface="黑体" panose="02010609060101010101" pitchFamily="49" charset="-122"/>
                <a:ea typeface="黑体" panose="02010609060101010101" pitchFamily="49" charset="-122"/>
              </a:rPr>
              <a:t>糟糕</a:t>
            </a:r>
            <a:r>
              <a:rPr lang="en-US" altLang="zh-CN" sz="4400" dirty="0">
                <a:latin typeface="黑体" panose="02010609060101010101" pitchFamily="49" charset="-122"/>
                <a:ea typeface="黑体" panose="02010609060101010101" pitchFamily="49" charset="-122"/>
              </a:rPr>
              <a:t>"</a:t>
            </a:r>
            <a:r>
              <a:rPr lang="zh-CN" altLang="en-US" sz="4400" dirty="0">
                <a:latin typeface="黑体" panose="02010609060101010101" pitchFamily="49" charset="-122"/>
                <a:ea typeface="黑体" panose="02010609060101010101" pitchFamily="49" charset="-122"/>
              </a:rPr>
              <a:t>的流程自动化，只能得到一个</a:t>
            </a:r>
            <a:r>
              <a:rPr lang="en-US" altLang="zh-CN" sz="4400" dirty="0">
                <a:latin typeface="黑体" panose="02010609060101010101" pitchFamily="49" charset="-122"/>
                <a:ea typeface="黑体" panose="02010609060101010101" pitchFamily="49" charset="-122"/>
              </a:rPr>
              <a:t>"</a:t>
            </a:r>
            <a:r>
              <a:rPr lang="zh-CN" altLang="en-US" sz="4400" dirty="0">
                <a:latin typeface="黑体" panose="02010609060101010101" pitchFamily="49" charset="-122"/>
                <a:ea typeface="黑体" panose="02010609060101010101" pitchFamily="49" charset="-122"/>
              </a:rPr>
              <a:t>糟糕</a:t>
            </a:r>
            <a:r>
              <a:rPr lang="en-US" altLang="zh-CN" sz="4400" dirty="0">
                <a:latin typeface="黑体" panose="02010609060101010101" pitchFamily="49" charset="-122"/>
                <a:ea typeface="黑体" panose="02010609060101010101" pitchFamily="49" charset="-122"/>
              </a:rPr>
              <a:t>"</a:t>
            </a:r>
            <a:r>
              <a:rPr lang="zh-CN" altLang="en-US" sz="4400" dirty="0">
                <a:latin typeface="黑体" panose="02010609060101010101" pitchFamily="49" charset="-122"/>
                <a:ea typeface="黑体" panose="02010609060101010101" pitchFamily="49" charset="-122"/>
              </a:rPr>
              <a:t>的自动化流程！</a:t>
            </a:r>
            <a:endParaRPr lang="de-DE" sz="4400" dirty="0">
              <a:latin typeface="黑体" panose="02010609060101010101" pitchFamily="49" charset="-122"/>
              <a:ea typeface="黑体" panose="02010609060101010101" pitchFamily="49" charset="-122"/>
            </a:endParaRPr>
          </a:p>
        </p:txBody>
      </p:sp>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15</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de-DE" dirty="0"/>
              <a:t>SCHUNK-Customer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进行机床自动化上下料的前提条件</a:t>
            </a:r>
            <a:endParaRPr lang="de-DE" dirty="0">
              <a:latin typeface="黑体" panose="02010609060101010101" pitchFamily="49" charset="-122"/>
              <a:ea typeface="黑体" panose="02010609060101010101" pitchFamily="49" charset="-122"/>
            </a:endParaRPr>
          </a:p>
        </p:txBody>
      </p:sp>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16</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zh-CN" altLang="en-US" b="1" dirty="0">
                <a:latin typeface="黑体" panose="02010609060101010101" pitchFamily="49" charset="-122"/>
                <a:ea typeface="黑体" panose="02010609060101010101" pitchFamily="49" charset="-122"/>
              </a:rPr>
              <a:t>机床自动化</a:t>
            </a:r>
            <a:endParaRPr lang="de-DE" b="1" dirty="0">
              <a:latin typeface="黑体" panose="02010609060101010101" pitchFamily="49" charset="-122"/>
              <a:ea typeface="黑体" panose="02010609060101010101" pitchFamily="49" charset="-122"/>
            </a:endParaRPr>
          </a:p>
        </p:txBody>
      </p:sp>
      <p:sp>
        <p:nvSpPr>
          <p:cNvPr id="5" name="Textplatzhalter 4"/>
          <p:cNvSpPr>
            <a:spLocks noGrp="1"/>
          </p:cNvSpPr>
          <p:nvPr>
            <p:ph type="body" sz="quarter" idx="12"/>
          </p:nvPr>
        </p:nvSpPr>
        <p:spPr>
          <a:xfrm>
            <a:off x="2394853" y="2175168"/>
            <a:ext cx="3566087" cy="1123950"/>
          </a:xfrm>
        </p:spPr>
        <p:txBody>
          <a:bodyPr/>
          <a:lstStyle/>
          <a:p>
            <a:pPr marL="0" indent="0" algn="ctr">
              <a:buNone/>
            </a:pPr>
            <a:r>
              <a:rPr lang="de-DE" b="1" dirty="0">
                <a:solidFill>
                  <a:srgbClr val="00B0F0"/>
                </a:solidFill>
                <a:latin typeface="+mn-lt"/>
                <a:ea typeface="黑体" panose="02010609060101010101" pitchFamily="49" charset="-122"/>
              </a:rPr>
              <a:t>1. </a:t>
            </a:r>
            <a:r>
              <a:rPr lang="zh-CN" altLang="en-US" dirty="0">
                <a:solidFill>
                  <a:schemeClr val="accent1"/>
                </a:solidFill>
                <a:latin typeface="黑体" panose="02010609060101010101" pitchFamily="49" charset="-122"/>
                <a:ea typeface="黑体" panose="02010609060101010101" pitchFamily="49" charset="-122"/>
              </a:rPr>
              <a:t>优化现有流程，确保加工过程稳定</a:t>
            </a:r>
            <a:endParaRPr lang="de-DE" dirty="0">
              <a:solidFill>
                <a:schemeClr val="accent1"/>
              </a:solidFill>
              <a:latin typeface="黑体" panose="02010609060101010101" pitchFamily="49" charset="-122"/>
              <a:ea typeface="黑体" panose="02010609060101010101" pitchFamily="49" charset="-122"/>
            </a:endParaRPr>
          </a:p>
        </p:txBody>
      </p:sp>
      <p:grpSp>
        <p:nvGrpSpPr>
          <p:cNvPr id="18" name="Gruppieren 17"/>
          <p:cNvGrpSpPr/>
          <p:nvPr/>
        </p:nvGrpSpPr>
        <p:grpSpPr>
          <a:xfrm>
            <a:off x="1673039" y="3492137"/>
            <a:ext cx="5026039" cy="2340000"/>
            <a:chOff x="2034989" y="3492137"/>
            <a:chExt cx="5026039" cy="2340000"/>
          </a:xfrm>
        </p:grpSpPr>
        <p:pic>
          <p:nvPicPr>
            <p:cNvPr id="7" name="Grafik 11"/>
            <p:cNvPicPr>
              <a:picLocks noChangeAspect="1"/>
            </p:cNvPicPr>
            <p:nvPr/>
          </p:nvPicPr>
          <p:blipFill>
            <a:blip r:embed="rId3" cstate="hqprint">
              <a:extLst>
                <a:ext uri="{BEBA8EAE-BF5A-486C-A8C5-ECC9F3942E4B}">
                  <a14:imgProps xmlns:a14="http://schemas.microsoft.com/office/drawing/2010/main">
                    <a14:imgLayer r:embed="rId4">
                      <a14:imgEffect>
                        <a14:backgroundRemoval t="4726" b="89801" l="3200" r="99400">
                          <a14:foregroundMark x1="21000" y1="22139" x2="43800" y2="71642"/>
                          <a14:foregroundMark x1="43800" y1="71642" x2="83400" y2="73881"/>
                          <a14:foregroundMark x1="83400" y1="73881" x2="90200" y2="38308"/>
                          <a14:foregroundMark x1="8200" y1="37313" x2="37800" y2="72388"/>
                          <a14:foregroundMark x1="37800" y1="72388" x2="41000" y2="73383"/>
                          <a14:foregroundMark x1="85200" y1="60945" x2="45400" y2="78607"/>
                          <a14:foregroundMark x1="45400" y1="78607" x2="7200" y2="65672"/>
                          <a14:foregroundMark x1="7200" y1="65672" x2="20600" y2="16667"/>
                          <a14:foregroundMark x1="20600" y1="16667" x2="64200" y2="9701"/>
                          <a14:foregroundMark x1="64200" y1="9701" x2="94200" y2="44030"/>
                          <a14:foregroundMark x1="94200" y1="44030" x2="95800" y2="44776"/>
                          <a14:foregroundMark x1="90800" y1="40050" x2="95800" y2="52488"/>
                          <a14:foregroundMark x1="90800" y1="29602" x2="95200" y2="61940"/>
                          <a14:foregroundMark x1="95800" y1="37313" x2="99400" y2="55224"/>
                          <a14:foregroundMark x1="53000" y1="50498" x2="53000" y2="50498"/>
                          <a14:foregroundMark x1="47400" y1="52488" x2="64400" y2="85572"/>
                          <a14:foregroundMark x1="8200" y1="25871" x2="7400" y2="68657"/>
                          <a14:foregroundMark x1="38000" y1="51493" x2="38000" y2="50498"/>
                          <a14:foregroundMark x1="41600" y1="49751" x2="42400" y2="50498"/>
                          <a14:foregroundMark x1="97200" y1="59950" x2="57600" y2="74129"/>
                          <a14:foregroundMark x1="57600" y1="74129" x2="57400" y2="76119"/>
                          <a14:foregroundMark x1="10200" y1="38308" x2="3800" y2="68657"/>
                          <a14:foregroundMark x1="27400" y1="4975" x2="86600" y2="27861"/>
                          <a14:foregroundMark x1="11000" y1="22139" x2="3800" y2="54478"/>
                          <a14:foregroundMark x1="12400" y1="9701" x2="6800" y2="52488"/>
                          <a14:foregroundMark x1="3200" y1="22139" x2="6000" y2="61940"/>
                        </a14:backgroundRemoval>
                      </a14:imgEffect>
                    </a14:imgLayer>
                  </a14:imgProps>
                </a:ext>
              </a:extLst>
            </a:blip>
            <a:srcRect/>
            <a:stretch>
              <a:fillRect/>
            </a:stretch>
          </p:blipFill>
          <p:spPr bwMode="auto">
            <a:xfrm>
              <a:off x="5748436" y="3877072"/>
              <a:ext cx="987430" cy="72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Grafik 8"/>
            <p:cNvPicPr>
              <a:picLocks noChangeAspect="1"/>
            </p:cNvPicPr>
            <p:nvPr/>
          </p:nvPicPr>
          <p:blipFill>
            <a:blip r:embed="rId5" cstate="hqprint">
              <a:extLst>
                <a:ext uri="{BEBA8EAE-BF5A-486C-A8C5-ECC9F3942E4B}">
                  <a14:imgProps xmlns:a14="http://schemas.microsoft.com/office/drawing/2010/main">
                    <a14:imgLayer r:embed="rId6">
                      <a14:imgEffect>
                        <a14:backgroundRemoval t="717" b="95699" l="1600" r="95000">
                          <a14:foregroundMark x1="45800" y1="5735" x2="49400" y2="72760"/>
                          <a14:foregroundMark x1="49400" y1="72760" x2="6400" y2="36918"/>
                          <a14:foregroundMark x1="6400" y1="36918" x2="94400" y2="45161"/>
                          <a14:foregroundMark x1="54400" y1="717" x2="14400" y2="24014"/>
                          <a14:foregroundMark x1="14400" y1="24014" x2="9400" y2="33333"/>
                          <a14:foregroundMark x1="98600" y1="48746" x2="58600" y2="75269"/>
                          <a14:foregroundMark x1="58600" y1="75269" x2="17600" y2="69534"/>
                          <a14:foregroundMark x1="17600" y1="69534" x2="6000" y2="49821"/>
                          <a14:foregroundMark x1="85800" y1="47670" x2="88000" y2="47670"/>
                          <a14:foregroundMark x1="93000" y1="48746" x2="93000" y2="48746"/>
                          <a14:foregroundMark x1="93000" y1="48746" x2="48800" y2="69534"/>
                          <a14:foregroundMark x1="48800" y1="69534" x2="53000" y2="89606"/>
                          <a14:foregroundMark x1="92200" y1="47670" x2="55200" y2="86022"/>
                          <a14:foregroundMark x1="95000" y1="60932" x2="45800" y2="95699"/>
                          <a14:foregroundMark x1="1600" y1="48746" x2="3000" y2="49821"/>
                        </a14:backgroundRemoval>
                      </a14:imgEffect>
                    </a14:imgLayer>
                  </a14:imgProps>
                </a:ext>
              </a:extLst>
            </a:blip>
            <a:srcRect/>
            <a:stretch>
              <a:fillRect/>
            </a:stretch>
          </p:blipFill>
          <p:spPr bwMode="auto">
            <a:xfrm>
              <a:off x="5618750" y="4761184"/>
              <a:ext cx="1246802" cy="7192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7" cstate="hqprint"/>
            <a:stretch>
              <a:fillRect/>
            </a:stretch>
          </p:blipFill>
          <p:spPr>
            <a:xfrm>
              <a:off x="4458273" y="3868744"/>
              <a:ext cx="754812" cy="1620000"/>
            </a:xfrm>
            <a:prstGeom prst="rect">
              <a:avLst/>
            </a:prstGeom>
          </p:spPr>
        </p:pic>
        <p:sp>
          <p:nvSpPr>
            <p:cNvPr id="13" name="Additionszeichen 12"/>
            <p:cNvSpPr/>
            <p:nvPr/>
          </p:nvSpPr>
          <p:spPr>
            <a:xfrm>
              <a:off x="5157222"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sp>
          <p:nvSpPr>
            <p:cNvPr id="15" name="Additionszeichen 14"/>
            <p:cNvSpPr/>
            <p:nvPr/>
          </p:nvSpPr>
          <p:spPr>
            <a:xfrm>
              <a:off x="3992922"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sp>
          <p:nvSpPr>
            <p:cNvPr id="24" name="Rechteck 23"/>
            <p:cNvSpPr/>
            <p:nvPr/>
          </p:nvSpPr>
          <p:spPr>
            <a:xfrm>
              <a:off x="2034989" y="3492137"/>
              <a:ext cx="5026039" cy="2340000"/>
            </a:xfrm>
            <a:custGeom>
              <a:avLst/>
              <a:gdLst>
                <a:gd name="connsiteX0" fmla="*/ 0 w 5026039"/>
                <a:gd name="connsiteY0" fmla="*/ 0 h 2340000"/>
                <a:gd name="connsiteX1" fmla="*/ 508188 w 5026039"/>
                <a:gd name="connsiteY1" fmla="*/ 0 h 2340000"/>
                <a:gd name="connsiteX2" fmla="*/ 966116 w 5026039"/>
                <a:gd name="connsiteY2" fmla="*/ 0 h 2340000"/>
                <a:gd name="connsiteX3" fmla="*/ 1524565 w 5026039"/>
                <a:gd name="connsiteY3" fmla="*/ 0 h 2340000"/>
                <a:gd name="connsiteX4" fmla="*/ 1932233 w 5026039"/>
                <a:gd name="connsiteY4" fmla="*/ 0 h 2340000"/>
                <a:gd name="connsiteX5" fmla="*/ 2390161 w 5026039"/>
                <a:gd name="connsiteY5" fmla="*/ 0 h 2340000"/>
                <a:gd name="connsiteX6" fmla="*/ 3049130 w 5026039"/>
                <a:gd name="connsiteY6" fmla="*/ 0 h 2340000"/>
                <a:gd name="connsiteX7" fmla="*/ 3607579 w 5026039"/>
                <a:gd name="connsiteY7" fmla="*/ 0 h 2340000"/>
                <a:gd name="connsiteX8" fmla="*/ 4065507 w 5026039"/>
                <a:gd name="connsiteY8" fmla="*/ 0 h 2340000"/>
                <a:gd name="connsiteX9" fmla="*/ 4473175 w 5026039"/>
                <a:gd name="connsiteY9" fmla="*/ 0 h 2340000"/>
                <a:gd name="connsiteX10" fmla="*/ 5026039 w 5026039"/>
                <a:gd name="connsiteY10" fmla="*/ 0 h 2340000"/>
                <a:gd name="connsiteX11" fmla="*/ 5026039 w 5026039"/>
                <a:gd name="connsiteY11" fmla="*/ 585000 h 2340000"/>
                <a:gd name="connsiteX12" fmla="*/ 5026039 w 5026039"/>
                <a:gd name="connsiteY12" fmla="*/ 1099800 h 2340000"/>
                <a:gd name="connsiteX13" fmla="*/ 5026039 w 5026039"/>
                <a:gd name="connsiteY13" fmla="*/ 1638000 h 2340000"/>
                <a:gd name="connsiteX14" fmla="*/ 5026039 w 5026039"/>
                <a:gd name="connsiteY14" fmla="*/ 2340000 h 2340000"/>
                <a:gd name="connsiteX15" fmla="*/ 4367069 w 5026039"/>
                <a:gd name="connsiteY15" fmla="*/ 2340000 h 2340000"/>
                <a:gd name="connsiteX16" fmla="*/ 3959402 w 5026039"/>
                <a:gd name="connsiteY16" fmla="*/ 2340000 h 2340000"/>
                <a:gd name="connsiteX17" fmla="*/ 3350693 w 5026039"/>
                <a:gd name="connsiteY17" fmla="*/ 2340000 h 2340000"/>
                <a:gd name="connsiteX18" fmla="*/ 2943025 w 5026039"/>
                <a:gd name="connsiteY18" fmla="*/ 2340000 h 2340000"/>
                <a:gd name="connsiteX19" fmla="*/ 2535357 w 5026039"/>
                <a:gd name="connsiteY19" fmla="*/ 2340000 h 2340000"/>
                <a:gd name="connsiteX20" fmla="*/ 1876388 w 5026039"/>
                <a:gd name="connsiteY20" fmla="*/ 2340000 h 2340000"/>
                <a:gd name="connsiteX21" fmla="*/ 1418460 w 5026039"/>
                <a:gd name="connsiteY21" fmla="*/ 2340000 h 2340000"/>
                <a:gd name="connsiteX22" fmla="*/ 809751 w 5026039"/>
                <a:gd name="connsiteY22" fmla="*/ 2340000 h 2340000"/>
                <a:gd name="connsiteX23" fmla="*/ 0 w 5026039"/>
                <a:gd name="connsiteY23" fmla="*/ 2340000 h 2340000"/>
                <a:gd name="connsiteX24" fmla="*/ 0 w 5026039"/>
                <a:gd name="connsiteY24" fmla="*/ 1708200 h 2340000"/>
                <a:gd name="connsiteX25" fmla="*/ 0 w 5026039"/>
                <a:gd name="connsiteY25" fmla="*/ 1076400 h 2340000"/>
                <a:gd name="connsiteX26" fmla="*/ 0 w 5026039"/>
                <a:gd name="connsiteY26"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26039" h="2340000" extrusionOk="0">
                  <a:moveTo>
                    <a:pt x="0" y="0"/>
                  </a:moveTo>
                  <a:cubicBezTo>
                    <a:pt x="190723" y="-21578"/>
                    <a:pt x="389539" y="27850"/>
                    <a:pt x="508188" y="0"/>
                  </a:cubicBezTo>
                  <a:cubicBezTo>
                    <a:pt x="626837" y="-27850"/>
                    <a:pt x="860368" y="5467"/>
                    <a:pt x="966116" y="0"/>
                  </a:cubicBezTo>
                  <a:cubicBezTo>
                    <a:pt x="1071864" y="-5467"/>
                    <a:pt x="1353006" y="41802"/>
                    <a:pt x="1524565" y="0"/>
                  </a:cubicBezTo>
                  <a:cubicBezTo>
                    <a:pt x="1696124" y="-41802"/>
                    <a:pt x="1805057" y="20538"/>
                    <a:pt x="1932233" y="0"/>
                  </a:cubicBezTo>
                  <a:cubicBezTo>
                    <a:pt x="2059409" y="-20538"/>
                    <a:pt x="2289816" y="16309"/>
                    <a:pt x="2390161" y="0"/>
                  </a:cubicBezTo>
                  <a:cubicBezTo>
                    <a:pt x="2490506" y="-16309"/>
                    <a:pt x="2733691" y="23652"/>
                    <a:pt x="3049130" y="0"/>
                  </a:cubicBezTo>
                  <a:cubicBezTo>
                    <a:pt x="3364569" y="-23652"/>
                    <a:pt x="3488159" y="18847"/>
                    <a:pt x="3607579" y="0"/>
                  </a:cubicBezTo>
                  <a:cubicBezTo>
                    <a:pt x="3726999" y="-18847"/>
                    <a:pt x="3848389" y="28776"/>
                    <a:pt x="4065507" y="0"/>
                  </a:cubicBezTo>
                  <a:cubicBezTo>
                    <a:pt x="4282625" y="-28776"/>
                    <a:pt x="4290260" y="28111"/>
                    <a:pt x="4473175" y="0"/>
                  </a:cubicBezTo>
                  <a:cubicBezTo>
                    <a:pt x="4656090" y="-28111"/>
                    <a:pt x="4910526" y="28682"/>
                    <a:pt x="5026039" y="0"/>
                  </a:cubicBezTo>
                  <a:cubicBezTo>
                    <a:pt x="5036153" y="192520"/>
                    <a:pt x="4998912" y="324363"/>
                    <a:pt x="5026039" y="585000"/>
                  </a:cubicBezTo>
                  <a:cubicBezTo>
                    <a:pt x="5053166" y="845637"/>
                    <a:pt x="5009913" y="878605"/>
                    <a:pt x="5026039" y="1099800"/>
                  </a:cubicBezTo>
                  <a:cubicBezTo>
                    <a:pt x="5042165" y="1320995"/>
                    <a:pt x="5006310" y="1524520"/>
                    <a:pt x="5026039" y="1638000"/>
                  </a:cubicBezTo>
                  <a:cubicBezTo>
                    <a:pt x="5045768" y="1751480"/>
                    <a:pt x="4965096" y="1994889"/>
                    <a:pt x="5026039" y="2340000"/>
                  </a:cubicBezTo>
                  <a:cubicBezTo>
                    <a:pt x="4792073" y="2343462"/>
                    <a:pt x="4517224" y="2269253"/>
                    <a:pt x="4367069" y="2340000"/>
                  </a:cubicBezTo>
                  <a:cubicBezTo>
                    <a:pt x="4216914" y="2410747"/>
                    <a:pt x="4059474" y="2297729"/>
                    <a:pt x="3959402" y="2340000"/>
                  </a:cubicBezTo>
                  <a:cubicBezTo>
                    <a:pt x="3859330" y="2382271"/>
                    <a:pt x="3521953" y="2332137"/>
                    <a:pt x="3350693" y="2340000"/>
                  </a:cubicBezTo>
                  <a:cubicBezTo>
                    <a:pt x="3179433" y="2347863"/>
                    <a:pt x="3128869" y="2312384"/>
                    <a:pt x="2943025" y="2340000"/>
                  </a:cubicBezTo>
                  <a:cubicBezTo>
                    <a:pt x="2757181" y="2367616"/>
                    <a:pt x="2687048" y="2313423"/>
                    <a:pt x="2535357" y="2340000"/>
                  </a:cubicBezTo>
                  <a:cubicBezTo>
                    <a:pt x="2383666" y="2366577"/>
                    <a:pt x="2197582" y="2331157"/>
                    <a:pt x="1876388" y="2340000"/>
                  </a:cubicBezTo>
                  <a:cubicBezTo>
                    <a:pt x="1555194" y="2348843"/>
                    <a:pt x="1595649" y="2331247"/>
                    <a:pt x="1418460" y="2340000"/>
                  </a:cubicBezTo>
                  <a:cubicBezTo>
                    <a:pt x="1241271" y="2348753"/>
                    <a:pt x="1001159" y="2312674"/>
                    <a:pt x="809751" y="2340000"/>
                  </a:cubicBezTo>
                  <a:cubicBezTo>
                    <a:pt x="618343" y="2367326"/>
                    <a:pt x="334796" y="2281392"/>
                    <a:pt x="0" y="2340000"/>
                  </a:cubicBezTo>
                  <a:cubicBezTo>
                    <a:pt x="-2585" y="2136764"/>
                    <a:pt x="56348" y="1958502"/>
                    <a:pt x="0" y="1708200"/>
                  </a:cubicBezTo>
                  <a:cubicBezTo>
                    <a:pt x="-56348" y="1457898"/>
                    <a:pt x="24422" y="1309190"/>
                    <a:pt x="0" y="1076400"/>
                  </a:cubicBezTo>
                  <a:cubicBezTo>
                    <a:pt x="-24422" y="843610"/>
                    <a:pt x="124080" y="371667"/>
                    <a:pt x="0" y="0"/>
                  </a:cubicBezTo>
                  <a:close/>
                </a:path>
              </a:pathLst>
            </a:custGeom>
            <a:noFill/>
            <a:ln w="3810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12" name="Grafik 11"/>
            <p:cNvPicPr>
              <a:picLocks noChangeAspect="1"/>
            </p:cNvPicPr>
            <p:nvPr/>
          </p:nvPicPr>
          <p:blipFill>
            <a:blip r:embed="rId8"/>
            <a:stretch>
              <a:fillRect/>
            </a:stretch>
          </p:blipFill>
          <p:spPr>
            <a:xfrm>
              <a:off x="2212910" y="3849531"/>
              <a:ext cx="1770256" cy="1620000"/>
            </a:xfrm>
            <a:prstGeom prst="rect">
              <a:avLst/>
            </a:prstGeom>
          </p:spPr>
        </p:pic>
      </p:grpSp>
      <p:pic>
        <p:nvPicPr>
          <p:cNvPr id="6" name="Grafik 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99053" y="5763861"/>
            <a:ext cx="400050" cy="457200"/>
          </a:xfrm>
          <a:prstGeom prst="rect">
            <a:avLst/>
          </a:prstGeom>
        </p:spPr>
      </p:pic>
      <p:grpSp>
        <p:nvGrpSpPr>
          <p:cNvPr id="20" name="Gruppieren 19"/>
          <p:cNvGrpSpPr/>
          <p:nvPr/>
        </p:nvGrpSpPr>
        <p:grpSpPr>
          <a:xfrm>
            <a:off x="6890966" y="2175720"/>
            <a:ext cx="3519168" cy="3653811"/>
            <a:chOff x="6890966" y="2175720"/>
            <a:chExt cx="3519168" cy="3653811"/>
          </a:xfrm>
        </p:grpSpPr>
        <p:grpSp>
          <p:nvGrpSpPr>
            <p:cNvPr id="17" name="Gruppieren 16"/>
            <p:cNvGrpSpPr/>
            <p:nvPr/>
          </p:nvGrpSpPr>
          <p:grpSpPr>
            <a:xfrm>
              <a:off x="6890966" y="3489531"/>
              <a:ext cx="3354563" cy="2340000"/>
              <a:chOff x="7252916" y="3489531"/>
              <a:chExt cx="3354563" cy="2340000"/>
            </a:xfrm>
          </p:grpSpPr>
          <p:sp>
            <p:nvSpPr>
              <p:cNvPr id="23" name="Additionszeichen 22"/>
              <p:cNvSpPr/>
              <p:nvPr/>
            </p:nvSpPr>
            <p:spPr>
              <a:xfrm>
                <a:off x="7252916"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endParaRPr>
              </a:p>
            </p:txBody>
          </p:sp>
          <p:grpSp>
            <p:nvGrpSpPr>
              <p:cNvPr id="14" name="Gruppieren 13"/>
              <p:cNvGrpSpPr/>
              <p:nvPr/>
            </p:nvGrpSpPr>
            <p:grpSpPr>
              <a:xfrm>
                <a:off x="8017142" y="3489531"/>
                <a:ext cx="2590337" cy="2340000"/>
                <a:chOff x="8017142" y="3489531"/>
                <a:chExt cx="2590337" cy="2340000"/>
              </a:xfrm>
            </p:grpSpPr>
            <p:sp>
              <p:nvSpPr>
                <p:cNvPr id="11" name="Additionszeichen 10"/>
                <p:cNvSpPr/>
                <p:nvPr/>
              </p:nvSpPr>
              <p:spPr>
                <a:xfrm>
                  <a:off x="9086353"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endParaRPr>
                </a:p>
              </p:txBody>
            </p:sp>
            <p:pic>
              <p:nvPicPr>
                <p:cNvPr id="16" name="Grafik 15"/>
                <p:cNvPicPr>
                  <a:picLocks noChangeAspect="1"/>
                </p:cNvPicPr>
                <p:nvPr/>
              </p:nvPicPr>
              <p:blipFill>
                <a:blip r:embed="rId11" cstate="hqprint">
                  <a:clrChange>
                    <a:clrFrom>
                      <a:srgbClr val="FFFFFF"/>
                    </a:clrFrom>
                    <a:clrTo>
                      <a:srgbClr val="FFFFFF">
                        <a:alpha val="0"/>
                      </a:srgbClr>
                    </a:clrTo>
                  </a:clrChange>
                </a:blip>
                <a:stretch>
                  <a:fillRect/>
                </a:stretch>
              </p:blipFill>
              <p:spPr>
                <a:xfrm>
                  <a:off x="9637244" y="3852137"/>
                  <a:ext cx="970235" cy="1620000"/>
                </a:xfrm>
                <a:prstGeom prst="rect">
                  <a:avLst/>
                </a:prstGeom>
              </p:spPr>
            </p:pic>
            <p:pic>
              <p:nvPicPr>
                <p:cNvPr id="22" name="Grafik 21"/>
                <p:cNvPicPr>
                  <a:picLocks noChangeAspect="1"/>
                </p:cNvPicPr>
                <p:nvPr/>
              </p:nvPicPr>
              <p:blipFill>
                <a:blip r:embed="rId12"/>
                <a:stretch>
                  <a:fillRect/>
                </a:stretch>
              </p:blipFill>
              <p:spPr>
                <a:xfrm>
                  <a:off x="8184606" y="3868744"/>
                  <a:ext cx="877034" cy="1620000"/>
                </a:xfrm>
                <a:prstGeom prst="rect">
                  <a:avLst/>
                </a:prstGeom>
              </p:spPr>
            </p:pic>
            <p:sp>
              <p:nvSpPr>
                <p:cNvPr id="10" name="Rechteck 9"/>
                <p:cNvSpPr/>
                <p:nvPr/>
              </p:nvSpPr>
              <p:spPr>
                <a:xfrm>
                  <a:off x="8017142" y="3489531"/>
                  <a:ext cx="2556000" cy="2340000"/>
                </a:xfrm>
                <a:custGeom>
                  <a:avLst/>
                  <a:gdLst>
                    <a:gd name="connsiteX0" fmla="*/ 0 w 2556000"/>
                    <a:gd name="connsiteY0" fmla="*/ 0 h 2340000"/>
                    <a:gd name="connsiteX1" fmla="*/ 485640 w 2556000"/>
                    <a:gd name="connsiteY1" fmla="*/ 0 h 2340000"/>
                    <a:gd name="connsiteX2" fmla="*/ 945720 w 2556000"/>
                    <a:gd name="connsiteY2" fmla="*/ 0 h 2340000"/>
                    <a:gd name="connsiteX3" fmla="*/ 1456920 w 2556000"/>
                    <a:gd name="connsiteY3" fmla="*/ 0 h 2340000"/>
                    <a:gd name="connsiteX4" fmla="*/ 1891440 w 2556000"/>
                    <a:gd name="connsiteY4" fmla="*/ 0 h 2340000"/>
                    <a:gd name="connsiteX5" fmla="*/ 2556000 w 2556000"/>
                    <a:gd name="connsiteY5" fmla="*/ 0 h 2340000"/>
                    <a:gd name="connsiteX6" fmla="*/ 2556000 w 2556000"/>
                    <a:gd name="connsiteY6" fmla="*/ 631800 h 2340000"/>
                    <a:gd name="connsiteX7" fmla="*/ 2556000 w 2556000"/>
                    <a:gd name="connsiteY7" fmla="*/ 1193400 h 2340000"/>
                    <a:gd name="connsiteX8" fmla="*/ 2556000 w 2556000"/>
                    <a:gd name="connsiteY8" fmla="*/ 1755000 h 2340000"/>
                    <a:gd name="connsiteX9" fmla="*/ 2556000 w 2556000"/>
                    <a:gd name="connsiteY9" fmla="*/ 2340000 h 2340000"/>
                    <a:gd name="connsiteX10" fmla="*/ 1993680 w 2556000"/>
                    <a:gd name="connsiteY10" fmla="*/ 2340000 h 2340000"/>
                    <a:gd name="connsiteX11" fmla="*/ 1533600 w 2556000"/>
                    <a:gd name="connsiteY11" fmla="*/ 2340000 h 2340000"/>
                    <a:gd name="connsiteX12" fmla="*/ 996840 w 2556000"/>
                    <a:gd name="connsiteY12" fmla="*/ 2340000 h 2340000"/>
                    <a:gd name="connsiteX13" fmla="*/ 536760 w 2556000"/>
                    <a:gd name="connsiteY13" fmla="*/ 2340000 h 2340000"/>
                    <a:gd name="connsiteX14" fmla="*/ 0 w 2556000"/>
                    <a:gd name="connsiteY14" fmla="*/ 2340000 h 2340000"/>
                    <a:gd name="connsiteX15" fmla="*/ 0 w 2556000"/>
                    <a:gd name="connsiteY15" fmla="*/ 1801800 h 2340000"/>
                    <a:gd name="connsiteX16" fmla="*/ 0 w 2556000"/>
                    <a:gd name="connsiteY16" fmla="*/ 1287000 h 2340000"/>
                    <a:gd name="connsiteX17" fmla="*/ 0 w 2556000"/>
                    <a:gd name="connsiteY17" fmla="*/ 655200 h 2340000"/>
                    <a:gd name="connsiteX18" fmla="*/ 0 w 2556000"/>
                    <a:gd name="connsiteY18"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6000" h="2340000" extrusionOk="0">
                      <a:moveTo>
                        <a:pt x="0" y="0"/>
                      </a:moveTo>
                      <a:cubicBezTo>
                        <a:pt x="131618" y="-1464"/>
                        <a:pt x="318043" y="55608"/>
                        <a:pt x="485640" y="0"/>
                      </a:cubicBezTo>
                      <a:cubicBezTo>
                        <a:pt x="653237" y="-55608"/>
                        <a:pt x="841702" y="33081"/>
                        <a:pt x="945720" y="0"/>
                      </a:cubicBezTo>
                      <a:cubicBezTo>
                        <a:pt x="1049738" y="-33081"/>
                        <a:pt x="1257541" y="57038"/>
                        <a:pt x="1456920" y="0"/>
                      </a:cubicBezTo>
                      <a:cubicBezTo>
                        <a:pt x="1656299" y="-57038"/>
                        <a:pt x="1675005" y="24123"/>
                        <a:pt x="1891440" y="0"/>
                      </a:cubicBezTo>
                      <a:cubicBezTo>
                        <a:pt x="2107875" y="-24123"/>
                        <a:pt x="2345267" y="45302"/>
                        <a:pt x="2556000" y="0"/>
                      </a:cubicBezTo>
                      <a:cubicBezTo>
                        <a:pt x="2621499" y="179453"/>
                        <a:pt x="2483227" y="338099"/>
                        <a:pt x="2556000" y="631800"/>
                      </a:cubicBezTo>
                      <a:cubicBezTo>
                        <a:pt x="2628773" y="925501"/>
                        <a:pt x="2535402" y="921767"/>
                        <a:pt x="2556000" y="1193400"/>
                      </a:cubicBezTo>
                      <a:cubicBezTo>
                        <a:pt x="2576598" y="1465033"/>
                        <a:pt x="2516787" y="1571867"/>
                        <a:pt x="2556000" y="1755000"/>
                      </a:cubicBezTo>
                      <a:cubicBezTo>
                        <a:pt x="2595213" y="1938133"/>
                        <a:pt x="2513479" y="2169394"/>
                        <a:pt x="2556000" y="2340000"/>
                      </a:cubicBezTo>
                      <a:cubicBezTo>
                        <a:pt x="2324802" y="2394529"/>
                        <a:pt x="2160801" y="2286337"/>
                        <a:pt x="1993680" y="2340000"/>
                      </a:cubicBezTo>
                      <a:cubicBezTo>
                        <a:pt x="1826559" y="2393663"/>
                        <a:pt x="1720768" y="2318331"/>
                        <a:pt x="1533600" y="2340000"/>
                      </a:cubicBezTo>
                      <a:cubicBezTo>
                        <a:pt x="1346432" y="2361669"/>
                        <a:pt x="1215620" y="2294678"/>
                        <a:pt x="996840" y="2340000"/>
                      </a:cubicBezTo>
                      <a:cubicBezTo>
                        <a:pt x="778060" y="2385322"/>
                        <a:pt x="742916" y="2314502"/>
                        <a:pt x="536760" y="2340000"/>
                      </a:cubicBezTo>
                      <a:cubicBezTo>
                        <a:pt x="330604" y="2365498"/>
                        <a:pt x="160438" y="2321092"/>
                        <a:pt x="0" y="2340000"/>
                      </a:cubicBezTo>
                      <a:cubicBezTo>
                        <a:pt x="-14070" y="2204189"/>
                        <a:pt x="4814" y="1956140"/>
                        <a:pt x="0" y="1801800"/>
                      </a:cubicBezTo>
                      <a:cubicBezTo>
                        <a:pt x="-4814" y="1647460"/>
                        <a:pt x="6153" y="1442582"/>
                        <a:pt x="0" y="1287000"/>
                      </a:cubicBezTo>
                      <a:cubicBezTo>
                        <a:pt x="-6153" y="1131418"/>
                        <a:pt x="45753" y="926843"/>
                        <a:pt x="0" y="655200"/>
                      </a:cubicBezTo>
                      <a:cubicBezTo>
                        <a:pt x="-45753" y="383557"/>
                        <a:pt x="36954" y="280600"/>
                        <a:pt x="0" y="0"/>
                      </a:cubicBezTo>
                      <a:close/>
                    </a:path>
                  </a:pathLst>
                </a:custGeom>
                <a:noFill/>
                <a:ln w="3810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endParaRPr>
                </a:p>
              </p:txBody>
            </p:sp>
          </p:grpSp>
        </p:grpSp>
        <p:sp>
          <p:nvSpPr>
            <p:cNvPr id="19" name="Textplatzhalter 4"/>
            <p:cNvSpPr txBox="1"/>
            <p:nvPr/>
          </p:nvSpPr>
          <p:spPr>
            <a:xfrm>
              <a:off x="7456250" y="2175720"/>
              <a:ext cx="2953884" cy="112395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905" indent="-179705" algn="l" defTabSz="914400" rtl="0" eaLnBrk="1" latinLnBrk="0" hangingPunct="1">
                <a:lnSpc>
                  <a:spcPct val="100000"/>
                </a:lnSpc>
                <a:spcBef>
                  <a:spcPts val="300"/>
                </a:spcBef>
                <a:buClr>
                  <a:schemeClr val="bg2"/>
                </a:buClr>
                <a:buFont typeface="Arial" panose="020B0604020202020204" pitchFamily="34" charset="0"/>
                <a:buChar char="•"/>
                <a:tabLst>
                  <a:tab pos="652145" algn="l"/>
                </a:tabLst>
                <a:defRPr sz="1800" kern="1200">
                  <a:solidFill>
                    <a:schemeClr val="tx2"/>
                  </a:solidFill>
                  <a:latin typeface="Fago Pro" panose="02000506040000020004" pitchFamily="50" charset="0"/>
                  <a:ea typeface="+mn-ea"/>
                  <a:cs typeface="+mn-cs"/>
                </a:defRPr>
              </a:lvl2pPr>
              <a:lvl3pPr marL="925830"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330"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defRPr/>
              </a:pPr>
              <a:r>
                <a:rPr kumimoji="0" lang="de-DE" sz="2200" b="1" i="0" u="none" strike="noStrike" kern="1200" cap="none" spc="0" normalizeH="0" baseline="0" noProof="0" dirty="0">
                  <a:ln>
                    <a:noFill/>
                  </a:ln>
                  <a:solidFill>
                    <a:srgbClr val="00B0F0"/>
                  </a:solidFill>
                  <a:effectLst/>
                  <a:uLnTx/>
                  <a:uFillTx/>
                  <a:latin typeface="+mn-lt"/>
                  <a:ea typeface="黑体" panose="02010609060101010101" pitchFamily="49" charset="-122"/>
                </a:rPr>
                <a:t>2. </a:t>
              </a:r>
              <a:r>
                <a:rPr kumimoji="0" lang="zh-CN" altLang="en-US" sz="2200" i="0" u="none" strike="noStrike" kern="1200" cap="none" spc="0" normalizeH="0" baseline="0" noProof="0" dirty="0">
                  <a:ln>
                    <a:noFill/>
                  </a:ln>
                  <a:solidFill>
                    <a:schemeClr val="accent1"/>
                  </a:solidFill>
                  <a:effectLst/>
                  <a:uLnTx/>
                  <a:uFillTx/>
                  <a:latin typeface="黑体" panose="02010609060101010101" pitchFamily="49" charset="-122"/>
                  <a:ea typeface="黑体" panose="02010609060101010101" pitchFamily="49" charset="-122"/>
                </a:rPr>
                <a:t>将稳定运行的生产流程向自动化转变。</a:t>
              </a:r>
              <a:endParaRPr kumimoji="0" lang="de-DE" sz="2200" i="0" u="none" strike="noStrike" kern="1200" cap="none" spc="0" normalizeH="0" baseline="0" noProof="0" dirty="0">
                <a:ln>
                  <a:noFill/>
                </a:ln>
                <a:solidFill>
                  <a:schemeClr val="accent1"/>
                </a:solidFill>
                <a:effectLst/>
                <a:uLnTx/>
                <a:uFillTx/>
                <a:latin typeface="黑体" panose="02010609060101010101" pitchFamily="49" charset="-122"/>
                <a:ea typeface="黑体" panose="02010609060101010101" pitchFamily="49" charset="-122"/>
              </a:endParaRPr>
            </a:p>
          </p:txBody>
        </p:sp>
      </p:grpSp>
      <p:pic>
        <p:nvPicPr>
          <p:cNvPr id="25" name="Grafik 24" descr="Rakete mit einfarbiger Füllung"/>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88329" y="5535261"/>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p:cNvPicPr>
            <a:picLocks noChangeAspect="1"/>
          </p:cNvPicPr>
          <p:nvPr/>
        </p:nvPicPr>
        <p:blipFill>
          <a:blip r:embed="rId3"/>
          <a:stretch>
            <a:fillRect/>
          </a:stretch>
        </p:blipFill>
        <p:spPr>
          <a:xfrm>
            <a:off x="4866785" y="2818052"/>
            <a:ext cx="3170236" cy="2114006"/>
          </a:xfrm>
          <a:prstGeom prst="rect">
            <a:avLst/>
          </a:prstGeom>
        </p:spPr>
      </p:pic>
      <p:pic>
        <p:nvPicPr>
          <p:cNvPr id="28" name="Grafik 27"/>
          <p:cNvPicPr>
            <a:picLocks noChangeAspect="1"/>
          </p:cNvPicPr>
          <p:nvPr/>
        </p:nvPicPr>
        <p:blipFill>
          <a:blip r:embed="rId4"/>
          <a:stretch>
            <a:fillRect/>
          </a:stretch>
        </p:blipFill>
        <p:spPr>
          <a:xfrm>
            <a:off x="7683339" y="3836539"/>
            <a:ext cx="3487418" cy="2238473"/>
          </a:xfrm>
          <a:prstGeom prst="rect">
            <a:avLst/>
          </a:prstGeom>
        </p:spPr>
      </p:pic>
      <p:pic>
        <p:nvPicPr>
          <p:cNvPr id="25" name="Grafik 24"/>
          <p:cNvPicPr>
            <a:picLocks noChangeAspect="1"/>
          </p:cNvPicPr>
          <p:nvPr/>
        </p:nvPicPr>
        <p:blipFill>
          <a:blip r:embed="rId5"/>
          <a:stretch>
            <a:fillRect/>
          </a:stretch>
        </p:blipFill>
        <p:spPr>
          <a:xfrm>
            <a:off x="1119031" y="3210563"/>
            <a:ext cx="4300067" cy="2864449"/>
          </a:xfrm>
          <a:prstGeom prst="rect">
            <a:avLst/>
          </a:prstGeom>
        </p:spPr>
      </p:pic>
      <p:pic>
        <p:nvPicPr>
          <p:cNvPr id="22" name="Grafik 21"/>
          <p:cNvPicPr>
            <a:picLocks noChangeAspect="1"/>
          </p:cNvPicPr>
          <p:nvPr/>
        </p:nvPicPr>
        <p:blipFill>
          <a:blip r:embed="rId6"/>
          <a:stretch>
            <a:fillRect/>
          </a:stretch>
        </p:blipFill>
        <p:spPr>
          <a:xfrm>
            <a:off x="7928149" y="1794133"/>
            <a:ext cx="3242608" cy="2166873"/>
          </a:xfrm>
          <a:prstGeom prst="rect">
            <a:avLst/>
          </a:prstGeom>
        </p:spPr>
      </p:pic>
      <p:pic>
        <p:nvPicPr>
          <p:cNvPr id="14" name="Grafik 13"/>
          <p:cNvPicPr>
            <a:picLocks noChangeAspect="1"/>
          </p:cNvPicPr>
          <p:nvPr/>
        </p:nvPicPr>
        <p:blipFill rotWithShape="1">
          <a:blip r:embed="rId7" cstate="print">
            <a:extLst>
              <a:ext uri="{28A0092B-C50C-407E-A947-70E740481C1C}">
                <a14:useLocalDpi xmlns:a14="http://schemas.microsoft.com/office/drawing/2010/main" val="0"/>
              </a:ext>
            </a:extLst>
          </a:blip>
          <a:srcRect l="3161" r="3161"/>
          <a:stretch>
            <a:fillRect/>
          </a:stretch>
        </p:blipFill>
        <p:spPr>
          <a:xfrm>
            <a:off x="4443762" y="3982760"/>
            <a:ext cx="3484387" cy="2092252"/>
          </a:xfrm>
          <a:prstGeom prst="rect">
            <a:avLst/>
          </a:prstGeom>
        </p:spPr>
      </p:pic>
      <p:sp>
        <p:nvSpPr>
          <p:cNvPr id="15" name="Grafik 6"/>
          <p:cNvSpPr/>
          <p:nvPr/>
        </p:nvSpPr>
        <p:spPr>
          <a:xfrm>
            <a:off x="658812" y="666750"/>
            <a:ext cx="4881267" cy="2972750"/>
          </a:xfrm>
          <a:custGeom>
            <a:avLst/>
            <a:gdLst>
              <a:gd name="connsiteX0" fmla="*/ 0 w 2717996"/>
              <a:gd name="connsiteY0" fmla="*/ 0 h 1655292"/>
              <a:gd name="connsiteX1" fmla="*/ 0 w 2717996"/>
              <a:gd name="connsiteY1" fmla="*/ 1655293 h 1655292"/>
              <a:gd name="connsiteX2" fmla="*/ 2220925 w 2717996"/>
              <a:gd name="connsiteY2" fmla="*/ 1655293 h 1655292"/>
              <a:gd name="connsiteX3" fmla="*/ 2717997 w 2717996"/>
              <a:gd name="connsiteY3" fmla="*/ 1394279 h 1655292"/>
              <a:gd name="connsiteX4" fmla="*/ 2717997 w 2717996"/>
              <a:gd name="connsiteY4" fmla="*/ 0 h 165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996" h="1655292">
                <a:moveTo>
                  <a:pt x="0" y="0"/>
                </a:moveTo>
                <a:lnTo>
                  <a:pt x="0" y="1655293"/>
                </a:lnTo>
                <a:lnTo>
                  <a:pt x="2220925" y="1655293"/>
                </a:lnTo>
                <a:lnTo>
                  <a:pt x="2717997" y="1394279"/>
                </a:lnTo>
                <a:lnTo>
                  <a:pt x="2717997" y="0"/>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3" name="Textplatzhalter 12"/>
          <p:cNvSpPr>
            <a:spLocks noGrp="1"/>
          </p:cNvSpPr>
          <p:nvPr>
            <p:ph type="body" sz="quarter" idx="11"/>
          </p:nvPr>
        </p:nvSpPr>
        <p:spPr>
          <a:xfrm>
            <a:off x="658814" y="2376071"/>
            <a:ext cx="3063867" cy="700504"/>
          </a:xfrm>
        </p:spPr>
        <p:txBody>
          <a:bodyPr lIns="504000" anchor="ctr"/>
          <a:lstStyle/>
          <a:p>
            <a:pPr marL="0" indent="0">
              <a:buNone/>
            </a:pPr>
            <a:r>
              <a:rPr lang="zh-CN" altLang="en-US" sz="2100" dirty="0">
                <a:solidFill>
                  <a:schemeClr val="tx2"/>
                </a:solidFill>
                <a:latin typeface="黑体" panose="02010609060101010101" pitchFamily="49" charset="-122"/>
                <a:ea typeface="黑体" panose="02010609060101010101" pitchFamily="49" charset="-122"/>
              </a:rPr>
              <a:t>如何找到最适合您的自动化方案？</a:t>
            </a:r>
            <a:endParaRPr lang="de-DE" sz="2100" dirty="0">
              <a:solidFill>
                <a:schemeClr val="tx2"/>
              </a:solidFill>
              <a:latin typeface="黑体" panose="02010609060101010101" pitchFamily="49" charset="-122"/>
              <a:ea typeface="黑体" panose="02010609060101010101" pitchFamily="49" charset="-122"/>
            </a:endParaRPr>
          </a:p>
        </p:txBody>
      </p:sp>
      <p:sp>
        <p:nvSpPr>
          <p:cNvPr id="10" name="Titel 11"/>
          <p:cNvSpPr txBox="1"/>
          <p:nvPr/>
        </p:nvSpPr>
        <p:spPr>
          <a:xfrm>
            <a:off x="658814" y="1070701"/>
            <a:ext cx="4760284" cy="1148624"/>
          </a:xfrm>
          <a:prstGeom prst="rect">
            <a:avLst/>
          </a:prstGeom>
        </p:spPr>
        <p:txBody>
          <a:bodyPr vert="horz" lIns="50400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de-DE" sz="2800" b="1" i="0" u="none" strike="noStrike" kern="1200" cap="none" spc="0" normalizeH="0" baseline="0" noProof="0" dirty="0">
                <a:ln>
                  <a:noFill/>
                </a:ln>
                <a:solidFill>
                  <a:prstClr val="white"/>
                </a:solidFill>
                <a:effectLst/>
                <a:uLnTx/>
                <a:uFillTx/>
                <a:latin typeface="Fago Pro"/>
                <a:ea typeface="+mj-ea"/>
                <a:cs typeface="+mj-cs"/>
              </a:rPr>
              <a:t>100 </a:t>
            </a:r>
            <a:r>
              <a:rPr kumimoji="0" lang="zh-CN" altLang="en-US" sz="28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家客户</a:t>
            </a:r>
            <a:endParaRPr kumimoji="0" lang="en-US" altLang="zh-CN" sz="28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endParaRPr>
          </a:p>
          <a:p>
            <a:pPr marL="0" marR="0" lvl="0" indent="0" algn="l" defTabSz="914400" rtl="0" eaLnBrk="1" fontAlgn="auto" latinLnBrk="0" hangingPunct="1">
              <a:lnSpc>
                <a:spcPct val="90000"/>
              </a:lnSpc>
              <a:spcBef>
                <a:spcPct val="0"/>
              </a:spcBef>
              <a:spcAft>
                <a:spcPts val="0"/>
              </a:spcAft>
              <a:buClrTx/>
              <a:buSzTx/>
              <a:buFontTx/>
              <a:buNone/>
              <a:defRPr/>
            </a:pPr>
            <a:r>
              <a:rPr kumimoji="0" lang="de-DE" sz="2800" b="1" i="0" u="none" strike="noStrike" kern="1200" cap="none" spc="0" normalizeH="0" baseline="0" noProof="0" dirty="0">
                <a:ln>
                  <a:noFill/>
                </a:ln>
                <a:solidFill>
                  <a:prstClr val="white"/>
                </a:solidFill>
                <a:effectLst/>
                <a:uLnTx/>
                <a:uFillTx/>
                <a:latin typeface="Fago Pro"/>
                <a:ea typeface="+mj-ea"/>
                <a:cs typeface="+mj-cs"/>
              </a:rPr>
              <a:t>100 </a:t>
            </a:r>
            <a:r>
              <a:rPr kumimoji="0" lang="zh-CN" altLang="en-US" sz="28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种生产情况</a:t>
            </a:r>
            <a:endParaRPr kumimoji="0" lang="de-DE" sz="28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endParaRPr>
          </a:p>
        </p:txBody>
      </p:sp>
      <p:sp>
        <p:nvSpPr>
          <p:cNvPr id="2" name="Foliennummernplatzhalt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17</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pic>
        <p:nvPicPr>
          <p:cNvPr id="5" name="Grafik 12" descr="Ein Bild, das drinnen, mehrere enthält.&#10;&#10;Automatisch generierte Beschreibu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0079" y="1082250"/>
            <a:ext cx="2752259" cy="183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p:cNvPicPr>
            <a:picLocks noChangeAspect="1"/>
          </p:cNvPicPr>
          <p:nvPr/>
        </p:nvPicPr>
        <p:blipFill>
          <a:blip r:embed="rId9"/>
          <a:stretch>
            <a:fillRect/>
          </a:stretch>
        </p:blipFill>
        <p:spPr>
          <a:xfrm>
            <a:off x="5540079" y="1070701"/>
            <a:ext cx="3171906" cy="2115120"/>
          </a:xfrm>
          <a:prstGeom prst="rect">
            <a:avLst/>
          </a:prstGeom>
        </p:spPr>
      </p:pic>
      <p:pic>
        <p:nvPicPr>
          <p:cNvPr id="29" name="Grafik 28"/>
          <p:cNvPicPr>
            <a:picLocks noChangeAspect="1"/>
          </p:cNvPicPr>
          <p:nvPr/>
        </p:nvPicPr>
        <p:blipFill rotWithShape="1">
          <a:blip r:embed="rId10"/>
          <a:srcRect b="11184"/>
          <a:stretch>
            <a:fillRect/>
          </a:stretch>
        </p:blipFill>
        <p:spPr>
          <a:xfrm>
            <a:off x="8531533" y="1070701"/>
            <a:ext cx="2636192" cy="155191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fik 5"/>
          <p:cNvSpPr/>
          <p:nvPr/>
        </p:nvSpPr>
        <p:spPr>
          <a:xfrm>
            <a:off x="0" y="1095756"/>
            <a:ext cx="12192000" cy="5178331"/>
          </a:xfrm>
          <a:custGeom>
            <a:avLst/>
            <a:gdLst>
              <a:gd name="connsiteX0" fmla="*/ 2905125 w 6858000"/>
              <a:gd name="connsiteY0" fmla="*/ 2912812 h 2912811"/>
              <a:gd name="connsiteX1" fmla="*/ 0 w 6858000"/>
              <a:gd name="connsiteY1" fmla="*/ 2912812 h 2912811"/>
              <a:gd name="connsiteX2" fmla="*/ 0 w 6858000"/>
              <a:gd name="connsiteY2" fmla="*/ 1484062 h 2912811"/>
              <a:gd name="connsiteX3" fmla="*/ 2548271 w 6858000"/>
              <a:gd name="connsiteY3" fmla="*/ 1484062 h 2912811"/>
              <a:gd name="connsiteX4" fmla="*/ 5333810 w 6858000"/>
              <a:gd name="connsiteY4" fmla="*/ 0 h 2912811"/>
              <a:gd name="connsiteX5" fmla="*/ 6858000 w 6858000"/>
              <a:gd name="connsiteY5" fmla="*/ 0 h 2912811"/>
              <a:gd name="connsiteX6" fmla="*/ 6858000 w 6858000"/>
              <a:gd name="connsiteY6" fmla="*/ 1428750 h 2912811"/>
              <a:gd name="connsiteX7" fmla="*/ 5690664 w 6858000"/>
              <a:gd name="connsiteY7" fmla="*/ 1428750 h 291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2912811">
                <a:moveTo>
                  <a:pt x="2905125" y="2912812"/>
                </a:moveTo>
                <a:lnTo>
                  <a:pt x="0" y="2912812"/>
                </a:lnTo>
                <a:lnTo>
                  <a:pt x="0" y="1484062"/>
                </a:lnTo>
                <a:lnTo>
                  <a:pt x="2548271" y="1484062"/>
                </a:lnTo>
                <a:lnTo>
                  <a:pt x="5333810" y="0"/>
                </a:lnTo>
                <a:lnTo>
                  <a:pt x="6858000" y="0"/>
                </a:lnTo>
                <a:lnTo>
                  <a:pt x="6858000" y="1428750"/>
                </a:lnTo>
                <a:lnTo>
                  <a:pt x="5690664" y="1428750"/>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4" name="Titel 13"/>
          <p:cNvSpPr>
            <a:spLocks noGrp="1"/>
          </p:cNvSpPr>
          <p:nvPr>
            <p:ph type="title"/>
          </p:nvPr>
        </p:nvSpPr>
        <p:spPr>
          <a:xfrm>
            <a:off x="658814" y="666751"/>
            <a:ext cx="6148386" cy="1020318"/>
          </a:xfrm>
        </p:spPr>
        <p:txBody>
          <a:bodyPr/>
          <a:lstStyle/>
          <a:p>
            <a:r>
              <a:rPr lang="zh-CN" altLang="en-US" dirty="0">
                <a:latin typeface="黑体" panose="02010609060101010101" pitchFamily="49" charset="-122"/>
                <a:ea typeface="黑体" panose="02010609060101010101" pitchFamily="49" charset="-122"/>
              </a:rPr>
              <a:t>雄克</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助您提高生产力的合作伙伴</a:t>
            </a:r>
            <a:endParaRPr lang="de-DE" dirty="0">
              <a:latin typeface="黑体" panose="02010609060101010101" pitchFamily="49" charset="-122"/>
              <a:ea typeface="黑体" panose="02010609060101010101" pitchFamily="49" charset="-122"/>
            </a:endParaRPr>
          </a:p>
        </p:txBody>
      </p:sp>
      <p:sp>
        <p:nvSpPr>
          <p:cNvPr id="2" name="Foliennummernplatzhalt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18</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15" name="Textplatzhalter 14"/>
          <p:cNvSpPr>
            <a:spLocks noGrp="1"/>
          </p:cNvSpPr>
          <p:nvPr>
            <p:ph type="body" sz="quarter" idx="11"/>
          </p:nvPr>
        </p:nvSpPr>
        <p:spPr/>
        <p:txBody>
          <a:bodyPr/>
          <a:lstStyle/>
          <a:p>
            <a:r>
              <a:rPr lang="zh-CN" altLang="en-US" b="1" dirty="0">
                <a:latin typeface="黑体" panose="02010609060101010101" pitchFamily="49" charset="-122"/>
                <a:ea typeface="黑体" panose="02010609060101010101" pitchFamily="49" charset="-122"/>
              </a:rPr>
              <a:t>机床自动化</a:t>
            </a:r>
            <a:endParaRPr lang="de-DE" b="1" dirty="0">
              <a:latin typeface="黑体" panose="02010609060101010101" pitchFamily="49" charset="-122"/>
              <a:ea typeface="黑体" panose="02010609060101010101" pitchFamily="49" charset="-122"/>
            </a:endParaRPr>
          </a:p>
        </p:txBody>
      </p:sp>
      <p:sp>
        <p:nvSpPr>
          <p:cNvPr id="20" name="Titel 11"/>
          <p:cNvSpPr txBox="1"/>
          <p:nvPr/>
        </p:nvSpPr>
        <p:spPr>
          <a:xfrm>
            <a:off x="371476" y="3733800"/>
            <a:ext cx="4228195" cy="2540287"/>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与雄克携手，为您的应用寻找合适的自动化方案！</a:t>
            </a:r>
            <a:endParaRPr kumimoji="0" lang="de-DE" sz="28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endParaRPr>
          </a:p>
        </p:txBody>
      </p:sp>
      <p:pic>
        <p:nvPicPr>
          <p:cNvPr id="8" name="Grafik 7"/>
          <p:cNvPicPr>
            <a:picLocks noChangeAspect="1"/>
          </p:cNvPicPr>
          <p:nvPr/>
        </p:nvPicPr>
        <p:blipFill>
          <a:blip r:embed="rId4"/>
          <a:stretch>
            <a:fillRect/>
          </a:stretch>
        </p:blipFill>
        <p:spPr>
          <a:xfrm>
            <a:off x="4599671" y="2165081"/>
            <a:ext cx="5462480" cy="3060000"/>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1299639" y="984353"/>
            <a:ext cx="9591473" cy="5400000"/>
            <a:chOff x="1299639" y="984353"/>
            <a:chExt cx="9591473" cy="5400000"/>
          </a:xfrm>
        </p:grpSpPr>
        <p:pic>
          <p:nvPicPr>
            <p:cNvPr id="2" name="Grafik 1"/>
            <p:cNvPicPr>
              <a:picLocks noChangeAspect="1"/>
            </p:cNvPicPr>
            <p:nvPr/>
          </p:nvPicPr>
          <p:blipFill>
            <a:blip r:embed="rId4"/>
            <a:stretch>
              <a:fillRect/>
            </a:stretch>
          </p:blipFill>
          <p:spPr>
            <a:xfrm>
              <a:off x="1299639" y="984353"/>
              <a:ext cx="9591473" cy="5400000"/>
            </a:xfrm>
            <a:prstGeom prst="rect">
              <a:avLst/>
            </a:prstGeom>
          </p:spPr>
        </p:pic>
        <p:sp>
          <p:nvSpPr>
            <p:cNvPr id="5" name="文本框 4"/>
            <p:cNvSpPr txBox="1"/>
            <p:nvPr/>
          </p:nvSpPr>
          <p:spPr>
            <a:xfrm>
              <a:off x="5336807" y="1213342"/>
              <a:ext cx="1351561" cy="543226"/>
            </a:xfrm>
            <a:prstGeom prst="rect">
              <a:avLst/>
            </a:prstGeom>
            <a:solidFill>
              <a:srgbClr val="BDC7D1"/>
            </a:solidFill>
          </p:spPr>
          <p:txBody>
            <a:bodyPr wrap="square" lIns="0" tIns="0" rIns="0" bIns="0" rtlCol="0" anchor="ctr" anchorCtr="0">
              <a:noAutofit/>
            </a:bodyPr>
            <a:lstStyle/>
            <a:p>
              <a:pPr marR="0" algn="ctr" defTabSz="914400" rtl="0" eaLnBrk="1" fontAlgn="auto" latinLnBrk="0" hangingPunct="1">
                <a:lnSpc>
                  <a:spcPct val="90000"/>
                </a:lnSpc>
                <a:spcBef>
                  <a:spcPts val="300"/>
                </a:spcBef>
                <a:spcAft>
                  <a:spcPts val="0"/>
                </a:spcAft>
                <a:buClr>
                  <a:srgbClr val="009EE0"/>
                </a:buClr>
                <a:buSzTx/>
              </a:pPr>
              <a:r>
                <a:rPr kumimoji="0" lang="zh-CN" altLang="en-US" sz="1100" i="0"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机床自动化</a:t>
              </a:r>
            </a:p>
          </p:txBody>
        </p:sp>
      </p:grpSp>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19</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zh-CN" altLang="en-US" b="1" dirty="0">
                <a:latin typeface="黑体" panose="02010609060101010101" pitchFamily="49" charset="-122"/>
                <a:ea typeface="黑体" panose="02010609060101010101" pitchFamily="49" charset="-122"/>
              </a:rPr>
              <a:t>机床自动化</a:t>
            </a:r>
            <a:endParaRPr lang="de-DE" b="1" dirty="0">
              <a:latin typeface="黑体" panose="02010609060101010101" pitchFamily="49" charset="-122"/>
              <a:ea typeface="黑体" panose="02010609060101010101" pitchFamily="49" charset="-122"/>
            </a:endParaRPr>
          </a:p>
        </p:txBody>
      </p:sp>
      <p:grpSp>
        <p:nvGrpSpPr>
          <p:cNvPr id="58" name="组合 57">
            <a:extLst>
              <a:ext uri="{FF2B5EF4-FFF2-40B4-BE49-F238E27FC236}">
                <a16:creationId xmlns:a16="http://schemas.microsoft.com/office/drawing/2014/main" id="{D5DD67FF-8B06-4985-933B-010E3BFDB616}"/>
              </a:ext>
            </a:extLst>
          </p:cNvPr>
          <p:cNvGrpSpPr/>
          <p:nvPr/>
        </p:nvGrpSpPr>
        <p:grpSpPr>
          <a:xfrm>
            <a:off x="1525985" y="2084340"/>
            <a:ext cx="9176751" cy="4148746"/>
            <a:chOff x="1525985" y="2084340"/>
            <a:chExt cx="9176751" cy="4148746"/>
          </a:xfrm>
        </p:grpSpPr>
        <p:sp>
          <p:nvSpPr>
            <p:cNvPr id="35" name="文本框 34">
              <a:extLst>
                <a:ext uri="{FF2B5EF4-FFF2-40B4-BE49-F238E27FC236}">
                  <a16:creationId xmlns:a16="http://schemas.microsoft.com/office/drawing/2014/main" id="{D9B59AA3-76F6-4BD9-B756-201DFC0529C7}"/>
                </a:ext>
              </a:extLst>
            </p:cNvPr>
            <p:cNvSpPr txBox="1"/>
            <p:nvPr/>
          </p:nvSpPr>
          <p:spPr>
            <a:xfrm>
              <a:off x="3751576" y="2088923"/>
              <a:ext cx="1351561" cy="543226"/>
            </a:xfrm>
            <a:prstGeom prst="rect">
              <a:avLst/>
            </a:prstGeom>
            <a:solidFill>
              <a:srgbClr val="D8E1F0"/>
            </a:solidFill>
          </p:spPr>
          <p:txBody>
            <a:bodyPr wrap="square" lIns="0" tIns="0" rIns="0" bIns="0" rtlCol="0" anchor="ctr" anchorCtr="0">
              <a:noAutofit/>
            </a:bodyPr>
            <a:lstStyle/>
            <a:p>
              <a:pPr marR="0" algn="ctr" defTabSz="914400" rtl="0" eaLnBrk="1" fontAlgn="auto" latinLnBrk="0" hangingPunct="1">
                <a:lnSpc>
                  <a:spcPct val="90000"/>
                </a:lnSpc>
                <a:spcBef>
                  <a:spcPts val="300"/>
                </a:spcBef>
                <a:spcAft>
                  <a:spcPts val="0"/>
                </a:spcAft>
                <a:buClr>
                  <a:srgbClr val="009EE0"/>
                </a:buClr>
                <a:buSzTx/>
              </a:pPr>
              <a:r>
                <a:rPr kumimoji="0" lang="zh-CN" altLang="en-US" sz="1100" i="0"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工件</a:t>
              </a:r>
            </a:p>
          </p:txBody>
        </p:sp>
        <p:sp>
          <p:nvSpPr>
            <p:cNvPr id="36" name="文本框 35">
              <a:extLst>
                <a:ext uri="{FF2B5EF4-FFF2-40B4-BE49-F238E27FC236}">
                  <a16:creationId xmlns:a16="http://schemas.microsoft.com/office/drawing/2014/main" id="{5F7D914B-923E-483A-BA3E-069ABC11A967}"/>
                </a:ext>
              </a:extLst>
            </p:cNvPr>
            <p:cNvSpPr txBox="1"/>
            <p:nvPr/>
          </p:nvSpPr>
          <p:spPr>
            <a:xfrm>
              <a:off x="5324425" y="2084340"/>
              <a:ext cx="1351561" cy="543226"/>
            </a:xfrm>
            <a:prstGeom prst="rect">
              <a:avLst/>
            </a:prstGeom>
            <a:solidFill>
              <a:srgbClr val="D8E1F0"/>
            </a:solidFill>
          </p:spPr>
          <p:txBody>
            <a:bodyPr wrap="square" lIns="0" tIns="0" rIns="0" bIns="0" rtlCol="0" anchor="ctr" anchorCtr="0">
              <a:noAutofit/>
            </a:bodyPr>
            <a:lstStyle/>
            <a:p>
              <a:pPr marR="0" algn="ctr" defTabSz="914400" rtl="0" eaLnBrk="1" fontAlgn="auto" latinLnBrk="0" hangingPunct="1">
                <a:lnSpc>
                  <a:spcPct val="90000"/>
                </a:lnSpc>
                <a:spcBef>
                  <a:spcPts val="300"/>
                </a:spcBef>
                <a:spcAft>
                  <a:spcPts val="0"/>
                </a:spcAft>
                <a:buClr>
                  <a:srgbClr val="009EE0"/>
                </a:buClr>
                <a:buSzTx/>
              </a:pPr>
              <a:r>
                <a:rPr lang="zh-CN" altLang="en-US" sz="1100" dirty="0">
                  <a:solidFill>
                    <a:srgbClr val="003D6A"/>
                  </a:solidFill>
                  <a:latin typeface="黑体" panose="02010609060101010101" pitchFamily="49" charset="-122"/>
                  <a:ea typeface="黑体" panose="02010609060101010101" pitchFamily="49" charset="-122"/>
                </a:rPr>
                <a:t>机床</a:t>
              </a:r>
              <a:endParaRPr kumimoji="0" lang="zh-CN" altLang="en-US" sz="1100" i="0"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endParaRPr>
            </a:p>
          </p:txBody>
        </p:sp>
        <p:sp>
          <p:nvSpPr>
            <p:cNvPr id="37" name="文本框 36">
              <a:extLst>
                <a:ext uri="{FF2B5EF4-FFF2-40B4-BE49-F238E27FC236}">
                  <a16:creationId xmlns:a16="http://schemas.microsoft.com/office/drawing/2014/main" id="{AC0FB0FA-8392-48FC-AC16-710C4C1433BE}"/>
                </a:ext>
              </a:extLst>
            </p:cNvPr>
            <p:cNvSpPr txBox="1"/>
            <p:nvPr/>
          </p:nvSpPr>
          <p:spPr>
            <a:xfrm>
              <a:off x="6905502" y="2084340"/>
              <a:ext cx="1351561" cy="543226"/>
            </a:xfrm>
            <a:prstGeom prst="rect">
              <a:avLst/>
            </a:prstGeom>
            <a:solidFill>
              <a:srgbClr val="D8E1F0"/>
            </a:solidFill>
          </p:spPr>
          <p:txBody>
            <a:bodyPr wrap="square" lIns="0" tIns="0" rIns="0" bIns="0" rtlCol="0" anchor="ctr" anchorCtr="0">
              <a:noAutofit/>
            </a:bodyPr>
            <a:lstStyle/>
            <a:p>
              <a:pPr marR="0" algn="ctr" defTabSz="914400" rtl="0" eaLnBrk="1" fontAlgn="auto" latinLnBrk="0" hangingPunct="1">
                <a:lnSpc>
                  <a:spcPct val="90000"/>
                </a:lnSpc>
                <a:spcBef>
                  <a:spcPts val="300"/>
                </a:spcBef>
                <a:spcAft>
                  <a:spcPts val="0"/>
                </a:spcAft>
                <a:buClr>
                  <a:srgbClr val="009EE0"/>
                </a:buClr>
                <a:buSzTx/>
              </a:pPr>
              <a:r>
                <a:rPr kumimoji="0" lang="zh-CN" altLang="en-US" sz="1100" i="0"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制造流程</a:t>
              </a:r>
            </a:p>
          </p:txBody>
        </p:sp>
        <p:sp>
          <p:nvSpPr>
            <p:cNvPr id="38" name="文本框 37">
              <a:extLst>
                <a:ext uri="{FF2B5EF4-FFF2-40B4-BE49-F238E27FC236}">
                  <a16:creationId xmlns:a16="http://schemas.microsoft.com/office/drawing/2014/main" id="{C9C1A0C2-F25A-4C0D-90DF-AEFA8009998E}"/>
                </a:ext>
              </a:extLst>
            </p:cNvPr>
            <p:cNvSpPr txBox="1"/>
            <p:nvPr/>
          </p:nvSpPr>
          <p:spPr>
            <a:xfrm>
              <a:off x="3751576" y="2962721"/>
              <a:ext cx="1351561" cy="543226"/>
            </a:xfrm>
            <a:prstGeom prst="rect">
              <a:avLst/>
            </a:prstGeom>
            <a:solidFill>
              <a:srgbClr val="BDC7D1"/>
            </a:solidFill>
          </p:spPr>
          <p:txBody>
            <a:bodyPr wrap="square" lIns="0" tIns="0" rIns="0" bIns="0" rtlCol="0" anchor="ctr" anchorCtr="0">
              <a:noAutofit/>
            </a:bodyPr>
            <a:lstStyle/>
            <a:p>
              <a:pPr algn="ctr">
                <a:lnSpc>
                  <a:spcPct val="90000"/>
                </a:lnSpc>
                <a:spcBef>
                  <a:spcPts val="300"/>
                </a:spcBef>
                <a:buClr>
                  <a:srgbClr val="009EE0"/>
                </a:buClr>
              </a:pPr>
              <a:r>
                <a:rPr lang="zh-CN" altLang="en-US" sz="1100" dirty="0">
                  <a:solidFill>
                    <a:srgbClr val="003D6A"/>
                  </a:solidFill>
                  <a:latin typeface="黑体" panose="02010609060101010101" pitchFamily="49" charset="-122"/>
                  <a:ea typeface="黑体" panose="02010609060101010101" pitchFamily="49" charset="-122"/>
                </a:rPr>
                <a:t>车床和车</a:t>
              </a:r>
              <a:r>
                <a:rPr lang="en-US" altLang="zh-CN" sz="1100" dirty="0">
                  <a:solidFill>
                    <a:srgbClr val="003D6A"/>
                  </a:solidFill>
                  <a:latin typeface="黑体" panose="02010609060101010101" pitchFamily="49" charset="-122"/>
                  <a:ea typeface="黑体" panose="02010609060101010101" pitchFamily="49" charset="-122"/>
                </a:rPr>
                <a:t>/</a:t>
              </a:r>
              <a:r>
                <a:rPr lang="zh-CN" altLang="en-US" sz="1100" dirty="0">
                  <a:solidFill>
                    <a:srgbClr val="003D6A"/>
                  </a:solidFill>
                  <a:latin typeface="黑体" panose="02010609060101010101" pitchFamily="49" charset="-122"/>
                  <a:ea typeface="黑体" panose="02010609060101010101" pitchFamily="49" charset="-122"/>
                </a:rPr>
                <a:t>铣中心</a:t>
              </a:r>
            </a:p>
          </p:txBody>
        </p:sp>
        <p:sp>
          <p:nvSpPr>
            <p:cNvPr id="39" name="文本框 38">
              <a:extLst>
                <a:ext uri="{FF2B5EF4-FFF2-40B4-BE49-F238E27FC236}">
                  <a16:creationId xmlns:a16="http://schemas.microsoft.com/office/drawing/2014/main" id="{7E40DB05-3964-454E-BB2A-F67B50280E14}"/>
                </a:ext>
              </a:extLst>
            </p:cNvPr>
            <p:cNvSpPr txBox="1"/>
            <p:nvPr/>
          </p:nvSpPr>
          <p:spPr>
            <a:xfrm>
              <a:off x="6905502" y="2962945"/>
              <a:ext cx="1351561" cy="543226"/>
            </a:xfrm>
            <a:prstGeom prst="rect">
              <a:avLst/>
            </a:prstGeom>
            <a:solidFill>
              <a:srgbClr val="BDC7D1"/>
            </a:solidFill>
          </p:spPr>
          <p:txBody>
            <a:bodyPr wrap="square" lIns="0" tIns="0" rIns="0" bIns="0" rtlCol="0" anchor="ctr" anchorCtr="0">
              <a:noAutofit/>
            </a:bodyPr>
            <a:lstStyle/>
            <a:p>
              <a:pPr algn="ctr">
                <a:lnSpc>
                  <a:spcPct val="90000"/>
                </a:lnSpc>
                <a:spcBef>
                  <a:spcPts val="300"/>
                </a:spcBef>
                <a:buClr>
                  <a:srgbClr val="009EE0"/>
                </a:buClr>
              </a:pPr>
              <a:r>
                <a:rPr lang="zh-CN" altLang="en-US" sz="1100" dirty="0">
                  <a:solidFill>
                    <a:srgbClr val="003D6A"/>
                  </a:solidFill>
                  <a:latin typeface="黑体" panose="02010609060101010101" pitchFamily="49" charset="-122"/>
                  <a:ea typeface="黑体" panose="02010609060101010101" pitchFamily="49" charset="-122"/>
                </a:rPr>
                <a:t>铣床和加工中心</a:t>
              </a:r>
            </a:p>
          </p:txBody>
        </p:sp>
        <p:sp>
          <p:nvSpPr>
            <p:cNvPr id="40" name="文本框 39">
              <a:extLst>
                <a:ext uri="{FF2B5EF4-FFF2-40B4-BE49-F238E27FC236}">
                  <a16:creationId xmlns:a16="http://schemas.microsoft.com/office/drawing/2014/main" id="{0C505C5D-2B6E-4D6B-AC18-863359DE067B}"/>
                </a:ext>
              </a:extLst>
            </p:cNvPr>
            <p:cNvSpPr txBox="1"/>
            <p:nvPr/>
          </p:nvSpPr>
          <p:spPr>
            <a:xfrm>
              <a:off x="3751575" y="3826650"/>
              <a:ext cx="1351561" cy="543226"/>
            </a:xfrm>
            <a:prstGeom prst="rect">
              <a:avLst/>
            </a:prstGeom>
            <a:solidFill>
              <a:srgbClr val="BDC7D1"/>
            </a:solidFill>
          </p:spPr>
          <p:txBody>
            <a:bodyPr wrap="square" lIns="0" tIns="0" rIns="0" bIns="0" rtlCol="0" anchor="ctr" anchorCtr="0">
              <a:noAutofit/>
            </a:bodyPr>
            <a:lstStyle/>
            <a:p>
              <a:pPr algn="ctr">
                <a:lnSpc>
                  <a:spcPct val="90000"/>
                </a:lnSpc>
                <a:spcBef>
                  <a:spcPts val="300"/>
                </a:spcBef>
                <a:buClr>
                  <a:srgbClr val="009EE0"/>
                </a:buClr>
              </a:pPr>
              <a:r>
                <a:rPr lang="zh-CN" altLang="en-US" sz="1100" dirty="0">
                  <a:solidFill>
                    <a:srgbClr val="003D6A"/>
                  </a:solidFill>
                  <a:latin typeface="黑体" panose="02010609060101010101" pitchFamily="49" charset="-122"/>
                  <a:ea typeface="黑体" panose="02010609060101010101" pitchFamily="49" charset="-122"/>
                </a:rPr>
                <a:t>工件搬运</a:t>
              </a:r>
            </a:p>
          </p:txBody>
        </p:sp>
        <p:sp>
          <p:nvSpPr>
            <p:cNvPr id="41" name="文本框 40">
              <a:extLst>
                <a:ext uri="{FF2B5EF4-FFF2-40B4-BE49-F238E27FC236}">
                  <a16:creationId xmlns:a16="http://schemas.microsoft.com/office/drawing/2014/main" id="{B8C21762-1359-4C30-A0C4-2F62E581011C}"/>
                </a:ext>
              </a:extLst>
            </p:cNvPr>
            <p:cNvSpPr txBox="1"/>
            <p:nvPr/>
          </p:nvSpPr>
          <p:spPr>
            <a:xfrm>
              <a:off x="5336807" y="3826650"/>
              <a:ext cx="1351561" cy="543226"/>
            </a:xfrm>
            <a:prstGeom prst="rect">
              <a:avLst/>
            </a:prstGeom>
            <a:solidFill>
              <a:srgbClr val="BDC7D1"/>
            </a:solidFill>
          </p:spPr>
          <p:txBody>
            <a:bodyPr wrap="square" lIns="0" tIns="0" rIns="0" bIns="0" rtlCol="0" anchor="ctr" anchorCtr="0">
              <a:noAutofit/>
            </a:bodyPr>
            <a:lstStyle/>
            <a:p>
              <a:pPr algn="ctr">
                <a:lnSpc>
                  <a:spcPct val="90000"/>
                </a:lnSpc>
                <a:spcBef>
                  <a:spcPts val="300"/>
                </a:spcBef>
                <a:buClr>
                  <a:srgbClr val="009EE0"/>
                </a:buClr>
              </a:pPr>
              <a:r>
                <a:rPr lang="zh-CN" altLang="en-US" sz="1100" dirty="0">
                  <a:solidFill>
                    <a:srgbClr val="003D6A"/>
                  </a:solidFill>
                  <a:latin typeface="黑体" panose="02010609060101010101" pitchFamily="49" charset="-122"/>
                  <a:ea typeface="黑体" panose="02010609060101010101" pitchFamily="49" charset="-122"/>
                </a:rPr>
                <a:t>工件和夹具组合搬运</a:t>
              </a:r>
            </a:p>
          </p:txBody>
        </p:sp>
        <p:sp>
          <p:nvSpPr>
            <p:cNvPr id="42" name="文本框 41">
              <a:extLst>
                <a:ext uri="{FF2B5EF4-FFF2-40B4-BE49-F238E27FC236}">
                  <a16:creationId xmlns:a16="http://schemas.microsoft.com/office/drawing/2014/main" id="{BA4819D7-5490-4BF0-B157-30C7F8F37028}"/>
                </a:ext>
              </a:extLst>
            </p:cNvPr>
            <p:cNvSpPr txBox="1"/>
            <p:nvPr/>
          </p:nvSpPr>
          <p:spPr>
            <a:xfrm>
              <a:off x="6879291" y="3826650"/>
              <a:ext cx="1351561" cy="543226"/>
            </a:xfrm>
            <a:prstGeom prst="rect">
              <a:avLst/>
            </a:prstGeom>
            <a:solidFill>
              <a:srgbClr val="BDC7D1"/>
            </a:solidFill>
          </p:spPr>
          <p:txBody>
            <a:bodyPr wrap="square" lIns="0" tIns="0" rIns="0" bIns="0" rtlCol="0" anchor="ctr" anchorCtr="0">
              <a:noAutofit/>
            </a:bodyPr>
            <a:lstStyle/>
            <a:p>
              <a:pPr algn="ctr">
                <a:lnSpc>
                  <a:spcPct val="90000"/>
                </a:lnSpc>
                <a:spcBef>
                  <a:spcPts val="300"/>
                </a:spcBef>
                <a:buClr>
                  <a:srgbClr val="009EE0"/>
                </a:buClr>
              </a:pPr>
              <a:r>
                <a:rPr lang="zh-CN" altLang="en-US" sz="1100" dirty="0">
                  <a:solidFill>
                    <a:srgbClr val="003D6A"/>
                  </a:solidFill>
                  <a:latin typeface="黑体" panose="02010609060101010101" pitchFamily="49" charset="-122"/>
                  <a:ea typeface="黑体" panose="02010609060101010101" pitchFamily="49" charset="-122"/>
                </a:rPr>
                <a:t>夹具搬运</a:t>
              </a:r>
            </a:p>
          </p:txBody>
        </p:sp>
        <p:sp>
          <p:nvSpPr>
            <p:cNvPr id="43" name="文本框 42">
              <a:extLst>
                <a:ext uri="{FF2B5EF4-FFF2-40B4-BE49-F238E27FC236}">
                  <a16:creationId xmlns:a16="http://schemas.microsoft.com/office/drawing/2014/main" id="{FA09ADC5-BDC2-43F0-AC50-76A191EA062E}"/>
                </a:ext>
              </a:extLst>
            </p:cNvPr>
            <p:cNvSpPr txBox="1"/>
            <p:nvPr/>
          </p:nvSpPr>
          <p:spPr>
            <a:xfrm>
              <a:off x="1525985" y="4727276"/>
              <a:ext cx="1351561" cy="543226"/>
            </a:xfrm>
            <a:prstGeom prst="rect">
              <a:avLst/>
            </a:prstGeom>
            <a:solidFill>
              <a:srgbClr val="BDC7D1"/>
            </a:solidFill>
          </p:spPr>
          <p:txBody>
            <a:bodyPr wrap="square" lIns="0" tIns="0" rIns="0" bIns="0" rtlCol="0" anchor="ctr" anchorCtr="0">
              <a:noAutofit/>
            </a:bodyPr>
            <a:lstStyle/>
            <a:p>
              <a:pPr algn="ctr">
                <a:lnSpc>
                  <a:spcPct val="90000"/>
                </a:lnSpc>
                <a:spcBef>
                  <a:spcPts val="300"/>
                </a:spcBef>
                <a:buClr>
                  <a:srgbClr val="009EE0"/>
                </a:buClr>
              </a:pPr>
              <a:r>
                <a:rPr lang="zh-CN" altLang="en-US" sz="1100" dirty="0">
                  <a:solidFill>
                    <a:srgbClr val="003D6A"/>
                  </a:solidFill>
                  <a:latin typeface="黑体" panose="02010609060101010101" pitchFamily="49" charset="-122"/>
                  <a:ea typeface="黑体" panose="02010609060101010101" pitchFamily="49" charset="-122"/>
                </a:rPr>
                <a:t>通过机床主轴</a:t>
              </a:r>
            </a:p>
          </p:txBody>
        </p:sp>
        <p:sp>
          <p:nvSpPr>
            <p:cNvPr id="44" name="文本框 43">
              <a:extLst>
                <a:ext uri="{FF2B5EF4-FFF2-40B4-BE49-F238E27FC236}">
                  <a16:creationId xmlns:a16="http://schemas.microsoft.com/office/drawing/2014/main" id="{D1383119-7A9E-4D15-8CD7-5873E70774BD}"/>
                </a:ext>
              </a:extLst>
            </p:cNvPr>
            <p:cNvSpPr txBox="1"/>
            <p:nvPr/>
          </p:nvSpPr>
          <p:spPr>
            <a:xfrm>
              <a:off x="3100816" y="4698105"/>
              <a:ext cx="1351561" cy="543226"/>
            </a:xfrm>
            <a:prstGeom prst="rect">
              <a:avLst/>
            </a:prstGeom>
            <a:solidFill>
              <a:srgbClr val="BDC7D1"/>
            </a:solidFill>
          </p:spPr>
          <p:txBody>
            <a:bodyPr wrap="square" lIns="0" tIns="0" rIns="0" bIns="0" rtlCol="0" anchor="ctr" anchorCtr="0">
              <a:noAutofit/>
            </a:bodyPr>
            <a:lstStyle/>
            <a:p>
              <a:pPr algn="ctr">
                <a:lnSpc>
                  <a:spcPct val="90000"/>
                </a:lnSpc>
                <a:spcBef>
                  <a:spcPts val="300"/>
                </a:spcBef>
                <a:buClr>
                  <a:srgbClr val="009EE0"/>
                </a:buClr>
              </a:pPr>
              <a:r>
                <a:rPr lang="zh-CN" altLang="en-US" sz="1100" dirty="0">
                  <a:solidFill>
                    <a:srgbClr val="003D6A"/>
                  </a:solidFill>
                  <a:latin typeface="黑体" panose="02010609060101010101" pitchFamily="49" charset="-122"/>
                  <a:ea typeface="黑体" panose="02010609060101010101" pitchFamily="49" charset="-122"/>
                </a:rPr>
                <a:t>通过机器人</a:t>
              </a:r>
            </a:p>
          </p:txBody>
        </p:sp>
        <p:sp>
          <p:nvSpPr>
            <p:cNvPr id="45" name="文本框 44">
              <a:extLst>
                <a:ext uri="{FF2B5EF4-FFF2-40B4-BE49-F238E27FC236}">
                  <a16:creationId xmlns:a16="http://schemas.microsoft.com/office/drawing/2014/main" id="{52125F9A-2D74-49DA-B3B1-6C5A768FF4F2}"/>
                </a:ext>
              </a:extLst>
            </p:cNvPr>
            <p:cNvSpPr txBox="1"/>
            <p:nvPr/>
          </p:nvSpPr>
          <p:spPr>
            <a:xfrm>
              <a:off x="4662947" y="4690579"/>
              <a:ext cx="1351561" cy="543226"/>
            </a:xfrm>
            <a:prstGeom prst="rect">
              <a:avLst/>
            </a:prstGeom>
            <a:solidFill>
              <a:srgbClr val="BDC7D1"/>
            </a:solidFill>
          </p:spPr>
          <p:txBody>
            <a:bodyPr wrap="square" lIns="0" tIns="0" rIns="0" bIns="0" rtlCol="0" anchor="ctr" anchorCtr="0">
              <a:noAutofit/>
            </a:bodyPr>
            <a:lstStyle/>
            <a:p>
              <a:pPr algn="ctr">
                <a:lnSpc>
                  <a:spcPct val="90000"/>
                </a:lnSpc>
                <a:spcBef>
                  <a:spcPts val="300"/>
                </a:spcBef>
                <a:buClr>
                  <a:srgbClr val="009EE0"/>
                </a:buClr>
              </a:pPr>
              <a:r>
                <a:rPr lang="zh-CN" altLang="en-US" sz="1100" dirty="0">
                  <a:solidFill>
                    <a:srgbClr val="003D6A"/>
                  </a:solidFill>
                  <a:latin typeface="黑体" panose="02010609060101010101" pitchFamily="49" charset="-122"/>
                  <a:ea typeface="黑体" panose="02010609060101010101" pitchFamily="49" charset="-122"/>
                </a:rPr>
                <a:t>通过线性龙门</a:t>
              </a:r>
            </a:p>
          </p:txBody>
        </p:sp>
        <p:sp>
          <p:nvSpPr>
            <p:cNvPr id="46" name="文本框 45">
              <a:extLst>
                <a:ext uri="{FF2B5EF4-FFF2-40B4-BE49-F238E27FC236}">
                  <a16:creationId xmlns:a16="http://schemas.microsoft.com/office/drawing/2014/main" id="{56BBB00A-8E30-4C12-A0D5-C16F0B3A0D4D}"/>
                </a:ext>
              </a:extLst>
            </p:cNvPr>
            <p:cNvSpPr txBox="1"/>
            <p:nvPr/>
          </p:nvSpPr>
          <p:spPr>
            <a:xfrm>
              <a:off x="6239337" y="4691255"/>
              <a:ext cx="1351561" cy="543226"/>
            </a:xfrm>
            <a:prstGeom prst="rect">
              <a:avLst/>
            </a:prstGeom>
            <a:solidFill>
              <a:srgbClr val="BDC7D1"/>
            </a:solidFill>
          </p:spPr>
          <p:txBody>
            <a:bodyPr wrap="square" lIns="0" tIns="0" rIns="0" bIns="0" rtlCol="0" anchor="ctr" anchorCtr="0">
              <a:noAutofit/>
            </a:bodyPr>
            <a:lstStyle/>
            <a:p>
              <a:pPr algn="ctr">
                <a:lnSpc>
                  <a:spcPct val="90000"/>
                </a:lnSpc>
                <a:spcBef>
                  <a:spcPts val="300"/>
                </a:spcBef>
                <a:buClr>
                  <a:srgbClr val="009EE0"/>
                </a:buClr>
              </a:pPr>
              <a:r>
                <a:rPr lang="zh-CN" altLang="en-US" sz="1100" dirty="0">
                  <a:solidFill>
                    <a:srgbClr val="003D6A"/>
                  </a:solidFill>
                  <a:latin typeface="黑体" panose="02010609060101010101" pitchFamily="49" charset="-122"/>
                  <a:ea typeface="黑体" panose="02010609060101010101" pitchFamily="49" charset="-122"/>
                </a:rPr>
                <a:t>通过机器人</a:t>
              </a:r>
            </a:p>
          </p:txBody>
        </p:sp>
        <p:sp>
          <p:nvSpPr>
            <p:cNvPr id="47" name="文本框 46">
              <a:extLst>
                <a:ext uri="{FF2B5EF4-FFF2-40B4-BE49-F238E27FC236}">
                  <a16:creationId xmlns:a16="http://schemas.microsoft.com/office/drawing/2014/main" id="{63F131E2-C981-4CDE-A020-87E74E9A8F10}"/>
                </a:ext>
              </a:extLst>
            </p:cNvPr>
            <p:cNvSpPr txBox="1"/>
            <p:nvPr/>
          </p:nvSpPr>
          <p:spPr>
            <a:xfrm>
              <a:off x="7787485" y="4727276"/>
              <a:ext cx="1351561" cy="543226"/>
            </a:xfrm>
            <a:prstGeom prst="rect">
              <a:avLst/>
            </a:prstGeom>
            <a:solidFill>
              <a:srgbClr val="BDC7D1"/>
            </a:solidFill>
          </p:spPr>
          <p:txBody>
            <a:bodyPr wrap="square" lIns="0" tIns="0" rIns="0" bIns="0" rtlCol="0" anchor="ctr" anchorCtr="0">
              <a:noAutofit/>
            </a:bodyPr>
            <a:lstStyle/>
            <a:p>
              <a:pPr algn="ctr">
                <a:lnSpc>
                  <a:spcPct val="90000"/>
                </a:lnSpc>
                <a:spcBef>
                  <a:spcPts val="300"/>
                </a:spcBef>
                <a:buClr>
                  <a:srgbClr val="009EE0"/>
                </a:buClr>
              </a:pPr>
              <a:r>
                <a:rPr lang="zh-CN" altLang="en-US" sz="1100" dirty="0">
                  <a:solidFill>
                    <a:srgbClr val="003D6A"/>
                  </a:solidFill>
                  <a:latin typeface="黑体" panose="02010609060101010101" pitchFamily="49" charset="-122"/>
                  <a:ea typeface="黑体" panose="02010609060101010101" pitchFamily="49" charset="-122"/>
                </a:rPr>
                <a:t>通过机器人</a:t>
              </a:r>
            </a:p>
          </p:txBody>
        </p:sp>
        <p:sp>
          <p:nvSpPr>
            <p:cNvPr id="48" name="文本框 47">
              <a:extLst>
                <a:ext uri="{FF2B5EF4-FFF2-40B4-BE49-F238E27FC236}">
                  <a16:creationId xmlns:a16="http://schemas.microsoft.com/office/drawing/2014/main" id="{2E0CDAC7-21CB-47C6-B5B0-DF6BF26E2009}"/>
                </a:ext>
              </a:extLst>
            </p:cNvPr>
            <p:cNvSpPr txBox="1"/>
            <p:nvPr/>
          </p:nvSpPr>
          <p:spPr>
            <a:xfrm>
              <a:off x="9351175" y="4707792"/>
              <a:ext cx="1351561" cy="543226"/>
            </a:xfrm>
            <a:prstGeom prst="rect">
              <a:avLst/>
            </a:prstGeom>
            <a:solidFill>
              <a:srgbClr val="BDC7D1"/>
            </a:solidFill>
          </p:spPr>
          <p:txBody>
            <a:bodyPr wrap="square" lIns="0" tIns="0" rIns="0" bIns="0" rtlCol="0" anchor="ctr" anchorCtr="0">
              <a:noAutofit/>
            </a:bodyPr>
            <a:lstStyle/>
            <a:p>
              <a:pPr algn="ctr">
                <a:lnSpc>
                  <a:spcPct val="90000"/>
                </a:lnSpc>
                <a:spcBef>
                  <a:spcPts val="300"/>
                </a:spcBef>
                <a:buClr>
                  <a:srgbClr val="009EE0"/>
                </a:buClr>
              </a:pPr>
              <a:r>
                <a:rPr lang="zh-CN" altLang="en-US" sz="1100" dirty="0">
                  <a:solidFill>
                    <a:srgbClr val="003D6A"/>
                  </a:solidFill>
                  <a:latin typeface="黑体" panose="02010609060101010101" pitchFamily="49" charset="-122"/>
                  <a:ea typeface="黑体" panose="02010609060101010101" pitchFamily="49" charset="-122"/>
                </a:rPr>
                <a:t>通过线性龙门</a:t>
              </a:r>
            </a:p>
          </p:txBody>
        </p:sp>
        <p:sp>
          <p:nvSpPr>
            <p:cNvPr id="49" name="文本框 48">
              <a:extLst>
                <a:ext uri="{FF2B5EF4-FFF2-40B4-BE49-F238E27FC236}">
                  <a16:creationId xmlns:a16="http://schemas.microsoft.com/office/drawing/2014/main" id="{2973D308-5D01-4ACB-B343-C63F2531EFDC}"/>
                </a:ext>
              </a:extLst>
            </p:cNvPr>
            <p:cNvSpPr txBox="1"/>
            <p:nvPr/>
          </p:nvSpPr>
          <p:spPr>
            <a:xfrm>
              <a:off x="2201765" y="5623116"/>
              <a:ext cx="1351561" cy="543226"/>
            </a:xfrm>
            <a:prstGeom prst="rect">
              <a:avLst/>
            </a:prstGeom>
            <a:solidFill>
              <a:srgbClr val="1D9FDB"/>
            </a:solidFill>
          </p:spPr>
          <p:txBody>
            <a:bodyPr wrap="square" lIns="0" tIns="0" rIns="0" bIns="0" rtlCol="0" anchor="ctr" anchorCtr="0">
              <a:noAutofit/>
            </a:bodyPr>
            <a:lstStyle/>
            <a:p>
              <a:pPr algn="ctr">
                <a:lnSpc>
                  <a:spcPct val="90000"/>
                </a:lnSpc>
                <a:spcBef>
                  <a:spcPts val="300"/>
                </a:spcBef>
                <a:buClr>
                  <a:srgbClr val="009EE0"/>
                </a:buClr>
              </a:pPr>
              <a:r>
                <a:rPr lang="zh-CN" altLang="en-US" sz="1100" dirty="0">
                  <a:solidFill>
                    <a:srgbClr val="003D6A"/>
                  </a:solidFill>
                  <a:latin typeface="黑体" panose="02010609060101010101" pitchFamily="49" charset="-122"/>
                  <a:ea typeface="黑体" panose="02010609060101010101" pitchFamily="49" charset="-122"/>
                </a:rPr>
                <a:t>精益自动化</a:t>
              </a:r>
            </a:p>
          </p:txBody>
        </p:sp>
        <p:sp>
          <p:nvSpPr>
            <p:cNvPr id="50" name="文本框 49">
              <a:extLst>
                <a:ext uri="{FF2B5EF4-FFF2-40B4-BE49-F238E27FC236}">
                  <a16:creationId xmlns:a16="http://schemas.microsoft.com/office/drawing/2014/main" id="{F9859070-740B-4F9D-B374-081E491C5C13}"/>
                </a:ext>
              </a:extLst>
            </p:cNvPr>
            <p:cNvSpPr txBox="1"/>
            <p:nvPr/>
          </p:nvSpPr>
          <p:spPr>
            <a:xfrm>
              <a:off x="3762706" y="5615243"/>
              <a:ext cx="1351561" cy="543226"/>
            </a:xfrm>
            <a:prstGeom prst="rect">
              <a:avLst/>
            </a:prstGeom>
            <a:solidFill>
              <a:srgbClr val="1EBAEB"/>
            </a:solidFill>
          </p:spPr>
          <p:txBody>
            <a:bodyPr wrap="square" lIns="0" tIns="0" rIns="0" bIns="0" rtlCol="0" anchor="ctr" anchorCtr="0">
              <a:noAutofit/>
            </a:bodyPr>
            <a:lstStyle/>
            <a:p>
              <a:pPr algn="ctr">
                <a:lnSpc>
                  <a:spcPct val="90000"/>
                </a:lnSpc>
                <a:spcBef>
                  <a:spcPts val="300"/>
                </a:spcBef>
                <a:buClr>
                  <a:srgbClr val="009EE0"/>
                </a:buClr>
              </a:pPr>
              <a:r>
                <a:rPr lang="zh-CN" altLang="en-US" sz="1100" dirty="0">
                  <a:solidFill>
                    <a:srgbClr val="003D6A"/>
                  </a:solidFill>
                  <a:latin typeface="黑体" panose="02010609060101010101" pitchFamily="49" charset="-122"/>
                  <a:ea typeface="黑体" panose="02010609060101010101" pitchFamily="49" charset="-122"/>
                </a:rPr>
                <a:t>工件自动化</a:t>
              </a:r>
            </a:p>
          </p:txBody>
        </p:sp>
        <p:sp>
          <p:nvSpPr>
            <p:cNvPr id="51" name="文本框 50">
              <a:extLst>
                <a:ext uri="{FF2B5EF4-FFF2-40B4-BE49-F238E27FC236}">
                  <a16:creationId xmlns:a16="http://schemas.microsoft.com/office/drawing/2014/main" id="{35863C1D-D77F-44DE-9802-6C12040967FB}"/>
                </a:ext>
              </a:extLst>
            </p:cNvPr>
            <p:cNvSpPr txBox="1"/>
            <p:nvPr/>
          </p:nvSpPr>
          <p:spPr>
            <a:xfrm>
              <a:off x="6911038" y="5625606"/>
              <a:ext cx="1351561" cy="543226"/>
            </a:xfrm>
            <a:prstGeom prst="rect">
              <a:avLst/>
            </a:prstGeom>
            <a:solidFill>
              <a:srgbClr val="7ECEF3"/>
            </a:solidFill>
          </p:spPr>
          <p:txBody>
            <a:bodyPr wrap="square" lIns="0" tIns="0" rIns="0" bIns="0" rtlCol="0" anchor="ctr" anchorCtr="0">
              <a:noAutofit/>
            </a:bodyPr>
            <a:lstStyle/>
            <a:p>
              <a:pPr algn="ctr">
                <a:lnSpc>
                  <a:spcPct val="90000"/>
                </a:lnSpc>
                <a:spcBef>
                  <a:spcPts val="300"/>
                </a:spcBef>
                <a:buClr>
                  <a:srgbClr val="009EE0"/>
                </a:buClr>
              </a:pPr>
              <a:r>
                <a:rPr lang="zh-CN" altLang="en-US" sz="1100" dirty="0">
                  <a:solidFill>
                    <a:srgbClr val="003D6A"/>
                  </a:solidFill>
                  <a:latin typeface="黑体" panose="02010609060101010101" pitchFamily="49" charset="-122"/>
                  <a:ea typeface="黑体" panose="02010609060101010101" pitchFamily="49" charset="-122"/>
                </a:rPr>
                <a:t>托盘自动化</a:t>
              </a:r>
            </a:p>
          </p:txBody>
        </p:sp>
        <p:sp>
          <p:nvSpPr>
            <p:cNvPr id="52" name="文本框 51">
              <a:extLst>
                <a:ext uri="{FF2B5EF4-FFF2-40B4-BE49-F238E27FC236}">
                  <a16:creationId xmlns:a16="http://schemas.microsoft.com/office/drawing/2014/main" id="{10295C40-F9E7-4D5F-A310-B40AE98310DB}"/>
                </a:ext>
              </a:extLst>
            </p:cNvPr>
            <p:cNvSpPr txBox="1"/>
            <p:nvPr/>
          </p:nvSpPr>
          <p:spPr>
            <a:xfrm>
              <a:off x="8463265" y="5613521"/>
              <a:ext cx="1351561" cy="543226"/>
            </a:xfrm>
            <a:prstGeom prst="rect">
              <a:avLst/>
            </a:prstGeom>
            <a:solidFill>
              <a:srgbClr val="C2E5F8"/>
            </a:solidFill>
          </p:spPr>
          <p:txBody>
            <a:bodyPr wrap="square" lIns="0" tIns="0" rIns="0" bIns="0" rtlCol="0" anchor="ctr" anchorCtr="0">
              <a:noAutofit/>
            </a:bodyPr>
            <a:lstStyle/>
            <a:p>
              <a:pPr algn="ctr">
                <a:lnSpc>
                  <a:spcPct val="90000"/>
                </a:lnSpc>
                <a:spcBef>
                  <a:spcPts val="300"/>
                </a:spcBef>
                <a:buClr>
                  <a:srgbClr val="009EE0"/>
                </a:buClr>
              </a:pPr>
              <a:r>
                <a:rPr lang="zh-CN" altLang="en-US" sz="1100" dirty="0">
                  <a:solidFill>
                    <a:srgbClr val="003D6A"/>
                  </a:solidFill>
                  <a:latin typeface="黑体" panose="02010609060101010101" pitchFamily="49" charset="-122"/>
                  <a:ea typeface="黑体" panose="02010609060101010101" pitchFamily="49" charset="-122"/>
                </a:rPr>
                <a:t>柔性生产系统</a:t>
              </a:r>
            </a:p>
          </p:txBody>
        </p:sp>
        <p:grpSp>
          <p:nvGrpSpPr>
            <p:cNvPr id="57" name="组合 56">
              <a:extLst>
                <a:ext uri="{FF2B5EF4-FFF2-40B4-BE49-F238E27FC236}">
                  <a16:creationId xmlns:a16="http://schemas.microsoft.com/office/drawing/2014/main" id="{97F760FB-C28A-49B1-8C54-A1A89EB46D40}"/>
                </a:ext>
              </a:extLst>
            </p:cNvPr>
            <p:cNvGrpSpPr/>
            <p:nvPr/>
          </p:nvGrpSpPr>
          <p:grpSpPr>
            <a:xfrm>
              <a:off x="5323647" y="5586551"/>
              <a:ext cx="1352339" cy="646535"/>
              <a:chOff x="643514" y="3555035"/>
              <a:chExt cx="1352339" cy="646535"/>
            </a:xfrm>
          </p:grpSpPr>
          <p:grpSp>
            <p:nvGrpSpPr>
              <p:cNvPr id="55" name="组合 54">
                <a:extLst>
                  <a:ext uri="{FF2B5EF4-FFF2-40B4-BE49-F238E27FC236}">
                    <a16:creationId xmlns:a16="http://schemas.microsoft.com/office/drawing/2014/main" id="{7A8239F5-F421-4AB5-8ED8-A2B9328960E3}"/>
                  </a:ext>
                </a:extLst>
              </p:cNvPr>
              <p:cNvGrpSpPr/>
              <p:nvPr/>
            </p:nvGrpSpPr>
            <p:grpSpPr>
              <a:xfrm>
                <a:off x="643514" y="3555035"/>
                <a:ext cx="1352339" cy="597027"/>
                <a:chOff x="643514" y="3555035"/>
                <a:chExt cx="1352339" cy="597027"/>
              </a:xfrm>
            </p:grpSpPr>
            <p:sp>
              <p:nvSpPr>
                <p:cNvPr id="53" name="直角三角形 52">
                  <a:extLst>
                    <a:ext uri="{FF2B5EF4-FFF2-40B4-BE49-F238E27FC236}">
                      <a16:creationId xmlns:a16="http://schemas.microsoft.com/office/drawing/2014/main" id="{41BEC37C-0BF5-490A-8287-B425FF776018}"/>
                    </a:ext>
                  </a:extLst>
                </p:cNvPr>
                <p:cNvSpPr/>
                <p:nvPr/>
              </p:nvSpPr>
              <p:spPr>
                <a:xfrm flipV="1">
                  <a:off x="643514" y="3555035"/>
                  <a:ext cx="1352339" cy="597025"/>
                </a:xfrm>
                <a:prstGeom prst="rtTriangle">
                  <a:avLst/>
                </a:prstGeom>
                <a:solidFill>
                  <a:srgbClr val="1EB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直角三角形 53">
                  <a:extLst>
                    <a:ext uri="{FF2B5EF4-FFF2-40B4-BE49-F238E27FC236}">
                      <a16:creationId xmlns:a16="http://schemas.microsoft.com/office/drawing/2014/main" id="{6EA87BE3-CCFA-4C03-B467-8C1DB1220153}"/>
                    </a:ext>
                  </a:extLst>
                </p:cNvPr>
                <p:cNvSpPr/>
                <p:nvPr/>
              </p:nvSpPr>
              <p:spPr>
                <a:xfrm flipH="1">
                  <a:off x="644291" y="3555036"/>
                  <a:ext cx="1351561" cy="597026"/>
                </a:xfrm>
                <a:prstGeom prst="rtTriangle">
                  <a:avLst/>
                </a:prstGeom>
                <a:solidFill>
                  <a:srgbClr val="7EC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文本框 55">
                <a:extLst>
                  <a:ext uri="{FF2B5EF4-FFF2-40B4-BE49-F238E27FC236}">
                    <a16:creationId xmlns:a16="http://schemas.microsoft.com/office/drawing/2014/main" id="{F849D046-6C3E-4444-A985-47502B39E9ED}"/>
                  </a:ext>
                </a:extLst>
              </p:cNvPr>
              <p:cNvSpPr txBox="1"/>
              <p:nvPr/>
            </p:nvSpPr>
            <p:spPr>
              <a:xfrm>
                <a:off x="803932" y="3785010"/>
                <a:ext cx="1135381" cy="416560"/>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pPr>
                <a:r>
                  <a:rPr kumimoji="0" lang="zh-CN" altLang="en-US" sz="1100" b="0" i="0"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工件</a:t>
                </a:r>
                <a:r>
                  <a:rPr kumimoji="0" lang="en-US" altLang="zh-CN" sz="1100" b="0" i="0"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&amp;</a:t>
                </a:r>
                <a:r>
                  <a:rPr kumimoji="0" lang="zh-CN" altLang="en-US" sz="1100" b="0" i="0"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托盘自动化</a:t>
                </a:r>
              </a:p>
            </p:txBody>
          </p:sp>
        </p:grpSp>
      </p:grpSp>
      <p:sp>
        <p:nvSpPr>
          <p:cNvPr id="14" name="Textfeld 13"/>
          <p:cNvSpPr txBox="1"/>
          <p:nvPr/>
        </p:nvSpPr>
        <p:spPr>
          <a:xfrm>
            <a:off x="5867992" y="3429230"/>
            <a:ext cx="646546" cy="369455"/>
          </a:xfrm>
          <a:prstGeom prst="rect">
            <a:avLst/>
          </a:prstGeom>
          <a:noFill/>
        </p:spPr>
        <p:txBody>
          <a:bodyPr wrap="square" lIns="0" tIns="0" rIns="0" bIns="0" rtlCol="0" anchor="ctr">
            <a:noAutofit/>
          </a:bodyPr>
          <a:lstStyle/>
          <a:p>
            <a:pPr marR="0" algn="ctr" defTabSz="914400" rtl="0" eaLnBrk="1" fontAlgn="auto" latinLnBrk="0" hangingPunct="1">
              <a:lnSpc>
                <a:spcPct val="90000"/>
              </a:lnSpc>
              <a:spcBef>
                <a:spcPts val="300"/>
              </a:spcBef>
              <a:spcAft>
                <a:spcPts val="0"/>
              </a:spcAft>
              <a:buClr>
                <a:srgbClr val="009EE0"/>
              </a:buClr>
              <a:buSzTx/>
            </a:pPr>
            <a:r>
              <a:rPr kumimoji="0" lang="de-DE" sz="3600" b="1" i="0" u="none" strike="noStrike" kern="1200" cap="none" spc="0" normalizeH="0" baseline="0" noProof="0" dirty="0">
                <a:ln>
                  <a:noFill/>
                </a:ln>
                <a:solidFill>
                  <a:srgbClr val="00B0F0"/>
                </a:solidFill>
                <a:effectLst/>
                <a:uLnTx/>
                <a:uFillTx/>
                <a:ea typeface="+mn-ea"/>
                <a:cs typeface="+mn-cs"/>
              </a:rPr>
              <a:t>???</a:t>
            </a:r>
          </a:p>
        </p:txBody>
      </p:sp>
      <p:sp>
        <p:nvSpPr>
          <p:cNvPr id="7" name="Rechteck 6"/>
          <p:cNvSpPr/>
          <p:nvPr/>
        </p:nvSpPr>
        <p:spPr>
          <a:xfrm>
            <a:off x="1489264" y="2841129"/>
            <a:ext cx="4724268" cy="2667000"/>
          </a:xfrm>
          <a:prstGeom prst="rect">
            <a:avLst/>
          </a:prstGeom>
          <a:solidFill>
            <a:srgbClr val="00B0F0"/>
          </a:solidFill>
          <a:ln>
            <a:solidFill>
              <a:srgbClr val="00B0F0"/>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6039360" y="2841129"/>
            <a:ext cx="4724268" cy="2667000"/>
          </a:xfrm>
          <a:prstGeom prst="rect">
            <a:avLst/>
          </a:prstGeom>
          <a:solidFill>
            <a:srgbClr val="00B0F0"/>
          </a:solidFill>
          <a:ln>
            <a:solidFill>
              <a:srgbClr val="00B0F0"/>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Gedanken mit einfarbiger Füllung"/>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79360" y="2914373"/>
            <a:ext cx="2520000" cy="2520000"/>
          </a:xfrm>
          <a:prstGeom prst="rect">
            <a:avLst/>
          </a:prstGeom>
        </p:spPr>
      </p:pic>
      <p:pic>
        <p:nvPicPr>
          <p:cNvPr id="12" name="Grafik 11" descr="Gehirn mit einfarbiger Füllung"/>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4879416" y="4373648"/>
            <a:ext cx="712756" cy="720000"/>
          </a:xfrm>
          <a:prstGeom prst="rect">
            <a:avLst/>
          </a:prstGeom>
        </p:spPr>
      </p:pic>
      <p:pic>
        <p:nvPicPr>
          <p:cNvPr id="13" name="Grafik 12"/>
          <p:cNvPicPr>
            <a:picLocks noChangeAspect="1"/>
          </p:cNvPicPr>
          <p:nvPr/>
        </p:nvPicPr>
        <p:blipFill rotWithShape="1">
          <a:blip r:embed="rId9"/>
          <a:srcRect b="31743"/>
          <a:stretch>
            <a:fillRect/>
          </a:stretch>
        </p:blipFill>
        <p:spPr>
          <a:xfrm>
            <a:off x="5484402" y="3429230"/>
            <a:ext cx="1413725" cy="381385"/>
          </a:xfrm>
          <a:prstGeom prst="rect">
            <a:avLst/>
          </a:prstGeom>
        </p:spPr>
      </p:pic>
      <p:pic>
        <p:nvPicPr>
          <p:cNvPr id="11" name="Grafik 10" descr="Glühbirne und Zahnrad Silhouette"/>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34065" y="3156757"/>
            <a:ext cx="914400" cy="9144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6" presetClass="emph" presetSubtype="0" repeatCount="5000" fill="hold" nodeType="afterEffect">
                                  <p:stCondLst>
                                    <p:cond delay="0"/>
                                  </p:stCondLst>
                                  <p:childTnLst>
                                    <p:animEffect transition="out" filter="fade">
                                      <p:cBhvr>
                                        <p:cTn id="9" dur="1000" tmFilter="0, 0; .2, .5; .8, .5; 1, 0"/>
                                        <p:tgtEl>
                                          <p:spTgt spid="12"/>
                                        </p:tgtEl>
                                      </p:cBhvr>
                                    </p:animEffect>
                                    <p:animScale>
                                      <p:cBhvr>
                                        <p:cTn id="10" dur="500" autoRev="1" fill="hold"/>
                                        <p:tgtEl>
                                          <p:spTgt spid="12"/>
                                        </p:tgtEl>
                                      </p:cBhvr>
                                      <p:by x="105000" y="105000"/>
                                    </p:animScale>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3000"/>
                                        <p:tgtEl>
                                          <p:spTgt spid="14"/>
                                        </p:tgtEl>
                                      </p:cBhvr>
                                    </p:animEffect>
                                    <p:set>
                                      <p:cBhvr>
                                        <p:cTn id="14" dur="1" fill="hold">
                                          <p:stCondLst>
                                            <p:cond delay="2999"/>
                                          </p:stCondLst>
                                        </p:cTn>
                                        <p:tgtEl>
                                          <p:spTgt spid="14"/>
                                        </p:tgtEl>
                                        <p:attrNameLst>
                                          <p:attrName>style.visibility</p:attrName>
                                        </p:attrNameLst>
                                      </p:cBhvr>
                                      <p:to>
                                        <p:strVal val="hidden"/>
                                      </p:to>
                                    </p:set>
                                  </p:childTnLst>
                                </p:cTn>
                              </p:par>
                            </p:childTnLst>
                          </p:cTn>
                        </p:par>
                        <p:par>
                          <p:cTn id="15" fill="hold">
                            <p:stCondLst>
                              <p:cond delay="4000"/>
                            </p:stCondLst>
                            <p:childTnLst>
                              <p:par>
                                <p:cTn id="16" presetID="1"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4000"/>
                            </p:stCondLst>
                            <p:childTnLst>
                              <p:par>
                                <p:cTn id="19" presetID="10" presetClass="exit" presetSubtype="0" fill="hold" nodeType="afterEffect">
                                  <p:stCondLst>
                                    <p:cond delay="2000"/>
                                  </p:stCondLst>
                                  <p:childTnLst>
                                    <p:animEffect transition="out" filter="fade">
                                      <p:cBhvr>
                                        <p:cTn id="20" dur="3000"/>
                                        <p:tgtEl>
                                          <p:spTgt spid="11"/>
                                        </p:tgtEl>
                                      </p:cBhvr>
                                    </p:animEffect>
                                    <p:set>
                                      <p:cBhvr>
                                        <p:cTn id="21" dur="1" fill="hold">
                                          <p:stCondLst>
                                            <p:cond delay="2999"/>
                                          </p:stCondLst>
                                        </p:cTn>
                                        <p:tgtEl>
                                          <p:spTgt spid="11"/>
                                        </p:tgtEl>
                                        <p:attrNameLst>
                                          <p:attrName>style.visibility</p:attrName>
                                        </p:attrNameLst>
                                      </p:cBhvr>
                                      <p:to>
                                        <p:strVal val="hidden"/>
                                      </p:to>
                                    </p:set>
                                  </p:childTnLst>
                                </p:cTn>
                              </p:par>
                            </p:childTnLst>
                          </p:cTn>
                        </p:par>
                        <p:par>
                          <p:cTn id="22" fill="hold">
                            <p:stCondLst>
                              <p:cond delay="9000"/>
                            </p:stCondLst>
                            <p:childTnLst>
                              <p:par>
                                <p:cTn id="23" presetID="1"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9000"/>
                            </p:stCondLst>
                            <p:childTnLst>
                              <p:par>
                                <p:cTn id="26" presetID="26" presetClass="emph" presetSubtype="0" repeatCount="5000" fill="hold" nodeType="afterEffect">
                                  <p:stCondLst>
                                    <p:cond delay="0"/>
                                  </p:stCondLst>
                                  <p:childTnLst>
                                    <p:animEffect transition="out" filter="fade">
                                      <p:cBhvr>
                                        <p:cTn id="27" dur="3000" tmFilter="0, 0; .2, .5; .8, .5; 1, 0"/>
                                        <p:tgtEl>
                                          <p:spTgt spid="13"/>
                                        </p:tgtEl>
                                      </p:cBhvr>
                                    </p:animEffect>
                                    <p:animScale>
                                      <p:cBhvr>
                                        <p:cTn id="28" dur="1500" autoRev="1" fill="hold"/>
                                        <p:tgtEl>
                                          <p:spTgt spid="13"/>
                                        </p:tgtEl>
                                      </p:cBhvr>
                                      <p:by x="105000" y="105000"/>
                                    </p:animScale>
                                  </p:childTnLst>
                                </p:cTn>
                              </p:par>
                            </p:childTnLst>
                          </p:cTn>
                        </p:par>
                        <p:par>
                          <p:cTn id="29" fill="hold">
                            <p:stCondLst>
                              <p:cond delay="12000"/>
                            </p:stCondLst>
                            <p:childTnLst>
                              <p:par>
                                <p:cTn id="30" presetID="1" presetClass="exit" presetSubtype="0" fill="hold" nodeType="after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par>
                          <p:cTn id="32" fill="hold">
                            <p:stCondLst>
                              <p:cond delay="12000"/>
                            </p:stCondLst>
                            <p:childTnLst>
                              <p:par>
                                <p:cTn id="33" presetID="1" presetClass="exit" presetSubtype="0" fill="hold" nodeType="after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par>
                          <p:cTn id="35" fill="hold">
                            <p:stCondLst>
                              <p:cond delay="12000"/>
                            </p:stCondLst>
                            <p:childTnLst>
                              <p:par>
                                <p:cTn id="36" presetID="1" presetClass="exit" presetSubtype="0" fill="hold" nodeType="after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12000"/>
                            </p:stCondLst>
                            <p:childTnLst>
                              <p:par>
                                <p:cTn id="39" presetID="1" presetClass="exit" presetSubtype="0" fill="hold" nodeType="after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par>
                          <p:cTn id="41" fill="hold">
                            <p:stCondLst>
                              <p:cond delay="12000"/>
                            </p:stCondLst>
                            <p:childTnLst>
                              <p:par>
                                <p:cTn id="42" presetID="42" presetClass="path" presetSubtype="0" accel="50000" decel="50000" fill="hold" grpId="0" nodeType="afterEffect">
                                  <p:stCondLst>
                                    <p:cond delay="0"/>
                                  </p:stCondLst>
                                  <p:childTnLst>
                                    <p:animMotion origin="layout" path="M 4.58333E-6 3.7037E-6 L -0.51224 -0.00139 " pathEditMode="relative" rAng="0" ptsTypes="AA">
                                      <p:cBhvr>
                                        <p:cTn id="43" dur="3000" fill="hold"/>
                                        <p:tgtEl>
                                          <p:spTgt spid="7"/>
                                        </p:tgtEl>
                                        <p:attrNameLst>
                                          <p:attrName>ppt_x</p:attrName>
                                          <p:attrName>ppt_y</p:attrName>
                                        </p:attrNameLst>
                                      </p:cBhvr>
                                      <p:rCtr x="-25612" y="-69"/>
                                    </p:animMotion>
                                  </p:childTnLst>
                                </p:cTn>
                              </p:par>
                              <p:par>
                                <p:cTn id="44" presetID="42" presetClass="path" presetSubtype="0" accel="50000" decel="50000" fill="hold" grpId="0" nodeType="withEffect">
                                  <p:stCondLst>
                                    <p:cond delay="0"/>
                                  </p:stCondLst>
                                  <p:childTnLst>
                                    <p:animMotion origin="layout" path="M -2.5E-6 3.7037E-6 L 0.51081 3.7037E-6 " pathEditMode="relative" rAng="0" ptsTypes="AA">
                                      <p:cBhvr>
                                        <p:cTn id="45" dur="3000" fill="hold"/>
                                        <p:tgtEl>
                                          <p:spTgt spid="9"/>
                                        </p:tgtEl>
                                        <p:attrNameLst>
                                          <p:attrName>ppt_x</p:attrName>
                                          <p:attrName>ppt_y</p:attrName>
                                        </p:attrNameLst>
                                      </p:cBhvr>
                                      <p:rCtr x="2553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zh-CN" dirty="0"/>
              <a:t>PPT</a:t>
            </a:r>
            <a:r>
              <a:rPr lang="zh-CN" altLang="en-US" dirty="0"/>
              <a:t>使用说明</a:t>
            </a:r>
            <a:endParaRPr lang="de-DE" dirty="0"/>
          </a:p>
        </p:txBody>
      </p:sp>
      <p:sp>
        <p:nvSpPr>
          <p:cNvPr id="3" name="Foliennummernplatzhalter 2"/>
          <p:cNvSpPr>
            <a:spLocks noGrp="1"/>
          </p:cNvSpPr>
          <p:nvPr>
            <p:ph type="sldNum" sz="quarter" idx="10"/>
          </p:nvPr>
        </p:nvSpPr>
        <p:spPr/>
        <p:txBody>
          <a:bodyPr/>
          <a:lstStyle/>
          <a:p>
            <a:fld id="{73F7D4EC-FAF2-48D2-B8E5-457915FC50F3}" type="slidenum">
              <a:rPr lang="de-DE" smtClean="0"/>
              <a:t>2</a:t>
            </a:fld>
            <a:endParaRPr lang="de-DE"/>
          </a:p>
        </p:txBody>
      </p:sp>
      <p:sp>
        <p:nvSpPr>
          <p:cNvPr id="5" name="Textplatzhalter 4"/>
          <p:cNvSpPr>
            <a:spLocks noGrp="1"/>
          </p:cNvSpPr>
          <p:nvPr>
            <p:ph type="body" sz="quarter" idx="12"/>
          </p:nvPr>
        </p:nvSpPr>
        <p:spPr/>
        <p:txBody>
          <a:bodyPr/>
          <a:lstStyle/>
          <a:p>
            <a:pPr marL="457200" indent="-457200">
              <a:buAutoNum type="arabicPeriod"/>
            </a:pPr>
            <a:r>
              <a:rPr lang="zh-CN" altLang="en-US" dirty="0"/>
              <a:t>此</a:t>
            </a:r>
            <a:r>
              <a:rPr lang="en-US" altLang="zh-CN" dirty="0"/>
              <a:t>PPT</a:t>
            </a:r>
            <a:r>
              <a:rPr lang="zh-CN" altLang="en-US" dirty="0"/>
              <a:t>用于向潜在终端客户说明机床自动化的概念以及雄克在其中扮演的角色，预计时长</a:t>
            </a:r>
            <a:r>
              <a:rPr lang="en-US" altLang="zh-CN" dirty="0"/>
              <a:t>20</a:t>
            </a:r>
            <a:r>
              <a:rPr lang="zh-CN" altLang="en-US" dirty="0"/>
              <a:t>-</a:t>
            </a:r>
            <a:r>
              <a:rPr lang="en-US" altLang="zh-CN" dirty="0"/>
              <a:t>30</a:t>
            </a:r>
            <a:r>
              <a:rPr lang="zh-CN" altLang="en-US" dirty="0"/>
              <a:t>分钟。</a:t>
            </a:r>
            <a:endParaRPr lang="en-US" altLang="zh-CN" dirty="0"/>
          </a:p>
          <a:p>
            <a:pPr marL="457200" indent="-457200">
              <a:buAutoNum type="arabicPeriod"/>
            </a:pPr>
            <a:r>
              <a:rPr lang="zh-CN" altLang="en-US" dirty="0"/>
              <a:t>此</a:t>
            </a:r>
            <a:r>
              <a:rPr lang="en-US" altLang="zh-CN" dirty="0"/>
              <a:t>PPT</a:t>
            </a:r>
            <a:r>
              <a:rPr lang="zh-CN" altLang="en-US" dirty="0"/>
              <a:t>可用于直接向终端客户介绍，也可用于活动宣讲（例如，面向系统集成商的技术交流或拜访）。</a:t>
            </a:r>
            <a:endParaRPr lang="en-US" altLang="zh-CN" dirty="0"/>
          </a:p>
          <a:p>
            <a:pPr marL="457200" indent="-457200">
              <a:buAutoNum type="arabicPeriod"/>
            </a:pPr>
            <a:r>
              <a:rPr lang="zh-CN" altLang="en-US" dirty="0"/>
              <a:t>每张幻灯片的注释用来帮助演讲人理解和传达信息。</a:t>
            </a:r>
            <a:endParaRPr lang="en-US" altLang="zh-CN" dirty="0"/>
          </a:p>
          <a:p>
            <a:pPr marL="457200" indent="-457200">
              <a:buAutoNum type="arabicPeriod"/>
            </a:pPr>
            <a:r>
              <a:rPr lang="zh-CN" altLang="en-US" b="1" i="1" dirty="0"/>
              <a:t>粗体及斜体注释</a:t>
            </a:r>
            <a:r>
              <a:rPr lang="zh-CN" altLang="en-US" dirty="0"/>
              <a:t>表示需要根据具体情况对该张幻灯片进行修改。</a:t>
            </a:r>
            <a:endParaRPr lang="en-US" altLang="zh-CN" dirty="0"/>
          </a:p>
          <a:p>
            <a:pPr marL="457200" indent="-457200">
              <a:buAutoNum type="arabicPeriod"/>
            </a:pPr>
            <a:r>
              <a:rPr lang="zh-CN" altLang="en-US" dirty="0"/>
              <a:t>请仅在演示模式下展示</a:t>
            </a:r>
            <a:r>
              <a:rPr lang="en-US" altLang="zh-CN" dirty="0"/>
              <a:t>PPT</a:t>
            </a:r>
            <a:r>
              <a:rPr lang="zh-CN" altLang="en-US" dirty="0"/>
              <a:t>，因为多张幻灯片包含动画效果。</a:t>
            </a:r>
            <a:endParaRPr lang="de-DE"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2254192" y="4187576"/>
            <a:ext cx="3390106" cy="2340000"/>
          </a:xfrm>
          <a:prstGeom prst="rect">
            <a:avLst/>
          </a:prstGeom>
          <a:effectLst>
            <a:outerShdw blurRad="50800" dist="38100" dir="2700000" algn="tl" rotWithShape="0">
              <a:prstClr val="black">
                <a:alpha val="40000"/>
              </a:prstClr>
            </a:outerShdw>
          </a:effectLst>
        </p:spPr>
      </p:pic>
      <p:pic>
        <p:nvPicPr>
          <p:cNvPr id="23" name="Grafik 22"/>
          <p:cNvPicPr>
            <a:picLocks noChangeAspect="1"/>
          </p:cNvPicPr>
          <p:nvPr/>
        </p:nvPicPr>
        <p:blipFill>
          <a:blip r:embed="rId4"/>
          <a:stretch>
            <a:fillRect/>
          </a:stretch>
        </p:blipFill>
        <p:spPr>
          <a:xfrm>
            <a:off x="6547703" y="4187576"/>
            <a:ext cx="3391304" cy="2340000"/>
          </a:xfrm>
          <a:prstGeom prst="rect">
            <a:avLst/>
          </a:prstGeom>
          <a:effectLst>
            <a:outerShdw blurRad="50800" dist="38100" dir="2700000" algn="tl" rotWithShape="0">
              <a:prstClr val="black">
                <a:alpha val="40000"/>
              </a:prstClr>
            </a:outerShdw>
          </a:effectLst>
        </p:spPr>
      </p:pic>
      <p:pic>
        <p:nvPicPr>
          <p:cNvPr id="21" name="Grafik 20" descr="Ein Bild, das Wand, Waschbecken, Im Haus, Spiegel enthält.&#10;&#10;Automatisch generierte Beschreib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6282" y="1546962"/>
            <a:ext cx="3120000" cy="2340000"/>
          </a:xfrm>
          <a:prstGeom prst="rect">
            <a:avLst/>
          </a:prstGeom>
          <a:effectLst>
            <a:outerShdw blurRad="50800" dist="38100" dir="2700000" algn="tl" rotWithShape="0">
              <a:prstClr val="black">
                <a:alpha val="40000"/>
              </a:prstClr>
            </a:outerShdw>
          </a:effectLst>
        </p:spPr>
      </p:pic>
      <p:pic>
        <p:nvPicPr>
          <p:cNvPr id="5" name="Grafik 4"/>
          <p:cNvPicPr>
            <a:picLocks noChangeAspect="1"/>
          </p:cNvPicPr>
          <p:nvPr/>
        </p:nvPicPr>
        <p:blipFill>
          <a:blip r:embed="rId6"/>
          <a:stretch>
            <a:fillRect/>
          </a:stretch>
        </p:blipFill>
        <p:spPr>
          <a:xfrm>
            <a:off x="4230966" y="1546962"/>
            <a:ext cx="3391305" cy="2340000"/>
          </a:xfrm>
          <a:prstGeom prst="rect">
            <a:avLst/>
          </a:prstGeom>
          <a:effectLst>
            <a:outerShdw blurRad="50800" dist="38100" dir="2700000" algn="tl" rotWithShape="0">
              <a:prstClr val="black">
                <a:alpha val="40000"/>
              </a:prstClr>
            </a:outerShdw>
          </a:effectLst>
        </p:spPr>
      </p:pic>
      <p:sp>
        <p:nvSpPr>
          <p:cNvPr id="2" name="Titel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自动化类型</a:t>
            </a:r>
            <a:endParaRPr lang="de-DE" dirty="0">
              <a:latin typeface="黑体" panose="02010609060101010101" pitchFamily="49" charset="-122"/>
              <a:ea typeface="黑体" panose="02010609060101010101" pitchFamily="49" charset="-122"/>
            </a:endParaRPr>
          </a:p>
        </p:txBody>
      </p:sp>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en-US"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20</a:t>
            </a:fld>
            <a:endParaRPr kumimoji="0" lang="en-US"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zh-CN" altLang="en-US" b="1" dirty="0">
                <a:latin typeface="黑体" panose="02010609060101010101" pitchFamily="49" charset="-122"/>
                <a:ea typeface="黑体" panose="02010609060101010101" pitchFamily="49" charset="-122"/>
              </a:rPr>
              <a:t>机床自动化</a:t>
            </a:r>
            <a:endParaRPr lang="de-DE" b="1" dirty="0">
              <a:latin typeface="黑体" panose="02010609060101010101" pitchFamily="49" charset="-122"/>
              <a:ea typeface="黑体" panose="02010609060101010101" pitchFamily="49" charset="-122"/>
            </a:endParaRPr>
          </a:p>
        </p:txBody>
      </p:sp>
      <p:pic>
        <p:nvPicPr>
          <p:cNvPr id="7" name="Grafik 6"/>
          <p:cNvPicPr>
            <a:picLocks noChangeAspect="1"/>
          </p:cNvPicPr>
          <p:nvPr/>
        </p:nvPicPr>
        <p:blipFill>
          <a:blip r:embed="rId7"/>
          <a:stretch>
            <a:fillRect/>
          </a:stretch>
        </p:blipFill>
        <p:spPr>
          <a:xfrm>
            <a:off x="465650" y="1546962"/>
            <a:ext cx="3391305" cy="2340000"/>
          </a:xfrm>
          <a:prstGeom prst="rect">
            <a:avLst/>
          </a:prstGeom>
          <a:effectLst>
            <a:outerShdw blurRad="50800" dist="38100" dir="2700000" algn="tl" rotWithShape="0">
              <a:prstClr val="black">
                <a:alpha val="40000"/>
              </a:prstClr>
            </a:outerShdw>
          </a:effectLst>
        </p:spPr>
      </p:pic>
      <p:sp>
        <p:nvSpPr>
          <p:cNvPr id="13" name="Rechteck 12"/>
          <p:cNvSpPr/>
          <p:nvPr/>
        </p:nvSpPr>
        <p:spPr>
          <a:xfrm>
            <a:off x="658814"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精益自动化</a:t>
            </a:r>
            <a:endParaRPr kumimoji="0" lang="de-DE"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endParaRPr>
          </a:p>
        </p:txBody>
      </p:sp>
      <p:sp>
        <p:nvSpPr>
          <p:cNvPr id="14" name="Rechteck 13"/>
          <p:cNvSpPr/>
          <p:nvPr/>
        </p:nvSpPr>
        <p:spPr>
          <a:xfrm>
            <a:off x="4230966"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工件自动化</a:t>
            </a:r>
            <a:endParaRPr kumimoji="0" lang="de-DE"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endParaRPr>
          </a:p>
        </p:txBody>
      </p:sp>
      <p:sp>
        <p:nvSpPr>
          <p:cNvPr id="15" name="Rechteck 14"/>
          <p:cNvSpPr/>
          <p:nvPr/>
        </p:nvSpPr>
        <p:spPr>
          <a:xfrm>
            <a:off x="7996282"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托盘自动化</a:t>
            </a:r>
            <a:endParaRPr kumimoji="0" lang="de-DE"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endParaRPr>
          </a:p>
        </p:txBody>
      </p:sp>
      <p:sp>
        <p:nvSpPr>
          <p:cNvPr id="16" name="Rechteck 15"/>
          <p:cNvSpPr/>
          <p:nvPr/>
        </p:nvSpPr>
        <p:spPr>
          <a:xfrm>
            <a:off x="2241289" y="5987576"/>
            <a:ext cx="1703693"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zh-CN" altLang="en-US" sz="12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rPr>
              <a:t>工件</a:t>
            </a:r>
            <a:r>
              <a:rPr kumimoji="0" lang="en-US" altLang="zh-CN" sz="12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rPr>
              <a:t>&amp;</a:t>
            </a:r>
            <a:r>
              <a:rPr kumimoji="0" lang="zh-CN" altLang="en-US" sz="12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rPr>
              <a:t>托盘自动化</a:t>
            </a:r>
          </a:p>
        </p:txBody>
      </p:sp>
      <p:sp>
        <p:nvSpPr>
          <p:cNvPr id="17" name="Rechteck 16"/>
          <p:cNvSpPr/>
          <p:nvPr/>
        </p:nvSpPr>
        <p:spPr>
          <a:xfrm>
            <a:off x="6547703" y="5987576"/>
            <a:ext cx="1548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ctr" defTabSz="914400" rtl="0" eaLnBrk="1" fontAlgn="auto" latinLnBrk="0" hangingPunct="1">
              <a:lnSpc>
                <a:spcPct val="90000"/>
              </a:lnSpc>
              <a:spcBef>
                <a:spcPts val="300"/>
              </a:spcBef>
              <a:spcAft>
                <a:spcPts val="0"/>
              </a:spcAft>
              <a:buClr>
                <a:srgbClr val="009EE0"/>
              </a:buClr>
              <a:buSzTx/>
            </a:pPr>
            <a:r>
              <a:rPr kumimoji="0" lang="zh-CN" altLang="en-US" sz="12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rPr>
              <a:t>柔性自动化生产系统</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p:cNvPicPr>
            <a:picLocks noChangeAspect="1"/>
          </p:cNvPicPr>
          <p:nvPr/>
        </p:nvPicPr>
        <p:blipFill>
          <a:blip r:embed="rId4"/>
          <a:stretch>
            <a:fillRect/>
          </a:stretch>
        </p:blipFill>
        <p:spPr>
          <a:xfrm>
            <a:off x="9464035" y="2191407"/>
            <a:ext cx="2086954" cy="1440000"/>
          </a:xfrm>
          <a:prstGeom prst="rect">
            <a:avLst/>
          </a:prstGeom>
          <a:ln>
            <a:noFill/>
          </a:ln>
          <a:effectLst>
            <a:outerShdw blurRad="50800" dist="38100" dir="2700000" algn="tl" rotWithShape="0">
              <a:prstClr val="black">
                <a:alpha val="40000"/>
              </a:prstClr>
            </a:outerShdw>
          </a:effectLst>
        </p:spPr>
      </p:pic>
      <p:pic>
        <p:nvPicPr>
          <p:cNvPr id="21" name="Grafik 20" descr="Ein Bild, das Wand, Waschbecken, Im Haus, Spiegel enthält.&#10;&#10;Automatisch generierte Beschreib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3548" y="2191407"/>
            <a:ext cx="1920000" cy="1440000"/>
          </a:xfrm>
          <a:prstGeom prst="rect">
            <a:avLst/>
          </a:prstGeom>
          <a:effectLst>
            <a:outerShdw blurRad="50800" dist="38100" dir="2700000" algn="tl" rotWithShape="0">
              <a:prstClr val="black">
                <a:alpha val="40000"/>
              </a:prstClr>
            </a:outerShdw>
          </a:effectLst>
        </p:spPr>
      </p:pic>
      <p:pic>
        <p:nvPicPr>
          <p:cNvPr id="5" name="Grafik 4"/>
          <p:cNvPicPr>
            <a:picLocks noChangeAspect="1"/>
          </p:cNvPicPr>
          <p:nvPr/>
        </p:nvPicPr>
        <p:blipFill>
          <a:blip r:embed="rId6"/>
          <a:stretch>
            <a:fillRect/>
          </a:stretch>
        </p:blipFill>
        <p:spPr>
          <a:xfrm>
            <a:off x="2783429" y="2191407"/>
            <a:ext cx="2086955" cy="1440000"/>
          </a:xfrm>
          <a:prstGeom prst="rect">
            <a:avLst/>
          </a:prstGeom>
          <a:effectLst>
            <a:outerShdw blurRad="50800" dist="38100" dir="2700000" algn="tl" rotWithShape="0">
              <a:prstClr val="black">
                <a:alpha val="40000"/>
              </a:prstClr>
            </a:outerShdw>
          </a:effectLst>
        </p:spPr>
      </p:pic>
      <p:sp>
        <p:nvSpPr>
          <p:cNvPr id="2" name="Titel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自动化类型</a:t>
            </a:r>
            <a:endParaRPr lang="de-DE" dirty="0">
              <a:latin typeface="黑体" panose="02010609060101010101" pitchFamily="49" charset="-122"/>
              <a:ea typeface="黑体" panose="02010609060101010101" pitchFamily="49" charset="-122"/>
            </a:endParaRPr>
          </a:p>
        </p:txBody>
      </p:sp>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en-US"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21</a:t>
            </a:fld>
            <a:endParaRPr kumimoji="0" lang="en-US"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zh-CN" altLang="en-US" b="1" dirty="0">
                <a:latin typeface="黑体" panose="02010609060101010101" pitchFamily="49" charset="-122"/>
                <a:ea typeface="黑体" panose="02010609060101010101" pitchFamily="49" charset="-122"/>
              </a:rPr>
              <a:t>机床自动化</a:t>
            </a:r>
            <a:endParaRPr lang="de-DE" b="1" dirty="0">
              <a:latin typeface="黑体" panose="02010609060101010101" pitchFamily="49" charset="-122"/>
              <a:ea typeface="黑体" panose="02010609060101010101" pitchFamily="49" charset="-122"/>
            </a:endParaRPr>
          </a:p>
        </p:txBody>
      </p:sp>
      <p:pic>
        <p:nvPicPr>
          <p:cNvPr id="7" name="Grafik 6"/>
          <p:cNvPicPr>
            <a:picLocks noChangeAspect="1"/>
          </p:cNvPicPr>
          <p:nvPr/>
        </p:nvPicPr>
        <p:blipFill>
          <a:blip r:embed="rId7"/>
          <a:stretch>
            <a:fillRect/>
          </a:stretch>
        </p:blipFill>
        <p:spPr>
          <a:xfrm>
            <a:off x="503310" y="2191407"/>
            <a:ext cx="2086955" cy="1440000"/>
          </a:xfrm>
          <a:prstGeom prst="rect">
            <a:avLst/>
          </a:prstGeom>
          <a:effectLst>
            <a:outerShdw blurRad="50800" dist="38100" dir="2700000" algn="tl" rotWithShape="0">
              <a:prstClr val="black">
                <a:alpha val="40000"/>
              </a:prstClr>
            </a:outerShdw>
          </a:effectLst>
        </p:spPr>
      </p:pic>
      <p:sp>
        <p:nvSpPr>
          <p:cNvPr id="13" name="Rechteck 12"/>
          <p:cNvSpPr/>
          <p:nvPr/>
        </p:nvSpPr>
        <p:spPr>
          <a:xfrm>
            <a:off x="773064" y="1649307"/>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精益自动化</a:t>
            </a:r>
            <a:endParaRPr kumimoji="0" lang="de-DE"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endParaRPr>
          </a:p>
        </p:txBody>
      </p:sp>
      <p:sp>
        <p:nvSpPr>
          <p:cNvPr id="14" name="Rechteck 13"/>
          <p:cNvSpPr/>
          <p:nvPr/>
        </p:nvSpPr>
        <p:spPr>
          <a:xfrm>
            <a:off x="3053183" y="1647760"/>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工件自动化</a:t>
            </a:r>
            <a:endParaRPr kumimoji="0" lang="de-DE"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endParaRPr>
          </a:p>
        </p:txBody>
      </p:sp>
      <p:sp>
        <p:nvSpPr>
          <p:cNvPr id="15" name="Rechteck 14"/>
          <p:cNvSpPr/>
          <p:nvPr/>
        </p:nvSpPr>
        <p:spPr>
          <a:xfrm>
            <a:off x="5249825" y="1647760"/>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托盘自动化</a:t>
            </a:r>
            <a:endParaRPr kumimoji="0" lang="de-DE"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endParaRPr>
          </a:p>
        </p:txBody>
      </p:sp>
      <p:sp>
        <p:nvSpPr>
          <p:cNvPr id="16" name="Rechteck 15"/>
          <p:cNvSpPr/>
          <p:nvPr/>
        </p:nvSpPr>
        <p:spPr>
          <a:xfrm>
            <a:off x="7374604" y="1647760"/>
            <a:ext cx="1703693"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工件</a:t>
            </a: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&amp;</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托盘自动化</a:t>
            </a:r>
            <a:endParaRPr kumimoji="0" lang="de-DE"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endParaRPr>
          </a:p>
        </p:txBody>
      </p:sp>
      <p:sp>
        <p:nvSpPr>
          <p:cNvPr id="17" name="Rechteck 16"/>
          <p:cNvSpPr/>
          <p:nvPr/>
        </p:nvSpPr>
        <p:spPr>
          <a:xfrm>
            <a:off x="9733512" y="1647760"/>
            <a:ext cx="1548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柔性自动化生产系统</a:t>
            </a:r>
            <a:endParaRPr kumimoji="0" lang="de-DE"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endParaRPr>
          </a:p>
        </p:txBody>
      </p:sp>
      <p:pic>
        <p:nvPicPr>
          <p:cNvPr id="8" name="Grafik 7"/>
          <p:cNvPicPr>
            <a:picLocks noChangeAspect="1"/>
          </p:cNvPicPr>
          <p:nvPr/>
        </p:nvPicPr>
        <p:blipFill>
          <a:blip r:embed="rId8"/>
          <a:stretch>
            <a:fillRect/>
          </a:stretch>
        </p:blipFill>
        <p:spPr>
          <a:xfrm>
            <a:off x="1802222" y="5175734"/>
            <a:ext cx="587590" cy="1260000"/>
          </a:xfrm>
          <a:prstGeom prst="rect">
            <a:avLst/>
          </a:prstGeom>
        </p:spPr>
      </p:pic>
      <p:pic>
        <p:nvPicPr>
          <p:cNvPr id="9" name="Grafik 8"/>
          <p:cNvPicPr>
            <a:picLocks noChangeAspect="1"/>
          </p:cNvPicPr>
          <p:nvPr/>
        </p:nvPicPr>
        <p:blipFill>
          <a:blip r:embed="rId9"/>
          <a:stretch>
            <a:fillRect/>
          </a:stretch>
        </p:blipFill>
        <p:spPr>
          <a:xfrm>
            <a:off x="6589309" y="5175734"/>
            <a:ext cx="1747631" cy="1260000"/>
          </a:xfrm>
          <a:prstGeom prst="rect">
            <a:avLst/>
          </a:prstGeom>
        </p:spPr>
      </p:pic>
      <p:pic>
        <p:nvPicPr>
          <p:cNvPr id="10" name="Grafik 9"/>
          <p:cNvPicPr>
            <a:picLocks noChangeAspect="1"/>
          </p:cNvPicPr>
          <p:nvPr/>
        </p:nvPicPr>
        <p:blipFill>
          <a:blip r:embed="rId10"/>
          <a:stretch>
            <a:fillRect/>
          </a:stretch>
        </p:blipFill>
        <p:spPr>
          <a:xfrm>
            <a:off x="781127" y="3944554"/>
            <a:ext cx="858644" cy="1260000"/>
          </a:xfrm>
          <a:prstGeom prst="rect">
            <a:avLst/>
          </a:prstGeom>
        </p:spPr>
      </p:pic>
      <p:pic>
        <p:nvPicPr>
          <p:cNvPr id="11" name="Grafik 10"/>
          <p:cNvPicPr>
            <a:picLocks noChangeAspect="1"/>
          </p:cNvPicPr>
          <p:nvPr/>
        </p:nvPicPr>
        <p:blipFill>
          <a:blip r:embed="rId11"/>
          <a:stretch>
            <a:fillRect/>
          </a:stretch>
        </p:blipFill>
        <p:spPr>
          <a:xfrm>
            <a:off x="8028635" y="3944554"/>
            <a:ext cx="1574041" cy="1260000"/>
          </a:xfrm>
          <a:prstGeom prst="rect">
            <a:avLst/>
          </a:prstGeom>
        </p:spPr>
      </p:pic>
      <p:pic>
        <p:nvPicPr>
          <p:cNvPr id="20" name="Grafik 19"/>
          <p:cNvPicPr>
            <a:picLocks noChangeAspect="1"/>
          </p:cNvPicPr>
          <p:nvPr/>
        </p:nvPicPr>
        <p:blipFill>
          <a:blip r:embed="rId12"/>
          <a:stretch>
            <a:fillRect/>
          </a:stretch>
        </p:blipFill>
        <p:spPr>
          <a:xfrm>
            <a:off x="2374604" y="3944554"/>
            <a:ext cx="1049036" cy="1260000"/>
          </a:xfrm>
          <a:prstGeom prst="rect">
            <a:avLst/>
          </a:prstGeom>
        </p:spPr>
      </p:pic>
      <p:pic>
        <p:nvPicPr>
          <p:cNvPr id="24" name="Grafik 23"/>
          <p:cNvPicPr>
            <a:picLocks noChangeAspect="1"/>
          </p:cNvPicPr>
          <p:nvPr/>
        </p:nvPicPr>
        <p:blipFill>
          <a:blip r:embed="rId13"/>
          <a:stretch>
            <a:fillRect/>
          </a:stretch>
        </p:blipFill>
        <p:spPr>
          <a:xfrm>
            <a:off x="4665457" y="4034554"/>
            <a:ext cx="2034545" cy="1080000"/>
          </a:xfrm>
          <a:prstGeom prst="rect">
            <a:avLst/>
          </a:prstGeom>
        </p:spPr>
      </p:pic>
      <p:pic>
        <p:nvPicPr>
          <p:cNvPr id="26" name="Grafik 25"/>
          <p:cNvPicPr>
            <a:picLocks noChangeAspect="1"/>
          </p:cNvPicPr>
          <p:nvPr/>
        </p:nvPicPr>
        <p:blipFill>
          <a:blip r:embed="rId14"/>
          <a:stretch>
            <a:fillRect/>
          </a:stretch>
        </p:blipFill>
        <p:spPr>
          <a:xfrm>
            <a:off x="9519349" y="5175734"/>
            <a:ext cx="1222574" cy="1260000"/>
          </a:xfrm>
          <a:prstGeom prst="rect">
            <a:avLst/>
          </a:prstGeom>
        </p:spPr>
      </p:pic>
      <p:pic>
        <p:nvPicPr>
          <p:cNvPr id="28" name="Grafik 27"/>
          <p:cNvPicPr>
            <a:picLocks noChangeAspect="1"/>
          </p:cNvPicPr>
          <p:nvPr/>
        </p:nvPicPr>
        <p:blipFill>
          <a:blip r:embed="rId15"/>
          <a:stretch>
            <a:fillRect/>
          </a:stretch>
        </p:blipFill>
        <p:spPr>
          <a:xfrm>
            <a:off x="10690244" y="3944554"/>
            <a:ext cx="735482" cy="1260000"/>
          </a:xfrm>
          <a:prstGeom prst="rect">
            <a:avLst/>
          </a:prstGeom>
        </p:spPr>
      </p:pic>
      <p:pic>
        <p:nvPicPr>
          <p:cNvPr id="30" name="Grafik 29"/>
          <p:cNvPicPr>
            <a:picLocks noChangeAspect="1"/>
          </p:cNvPicPr>
          <p:nvPr/>
        </p:nvPicPr>
        <p:blipFill>
          <a:blip r:embed="rId16"/>
          <a:stretch>
            <a:fillRect/>
          </a:stretch>
        </p:blipFill>
        <p:spPr>
          <a:xfrm>
            <a:off x="3395236" y="5175734"/>
            <a:ext cx="1256935" cy="1260000"/>
          </a:xfrm>
          <a:prstGeom prst="rect">
            <a:avLst/>
          </a:prstGeom>
        </p:spPr>
      </p:pic>
      <p:pic>
        <p:nvPicPr>
          <p:cNvPr id="6" name="Grafik 5"/>
          <p:cNvPicPr>
            <a:picLocks noChangeAspect="1"/>
          </p:cNvPicPr>
          <p:nvPr/>
        </p:nvPicPr>
        <p:blipFill>
          <a:blip r:embed="rId17"/>
          <a:stretch>
            <a:fillRect/>
          </a:stretch>
        </p:blipFill>
        <p:spPr>
          <a:xfrm>
            <a:off x="7184652" y="2187760"/>
            <a:ext cx="2086219" cy="1440000"/>
          </a:xfrm>
          <a:prstGeom prst="rect">
            <a:avLst/>
          </a:prstGeom>
          <a:effectLst>
            <a:outerShdw blurRad="50800" dist="38100" dir="2700000" algn="tl" rotWithShape="0">
              <a:prstClr val="black">
                <a:alpha val="40000"/>
              </a:prstClr>
            </a:outerShdw>
          </a:effectLst>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a:stretch>
            <a:fillRect/>
          </a:stretch>
        </p:blipFill>
        <p:spPr>
          <a:xfrm>
            <a:off x="3669300" y="3966721"/>
            <a:ext cx="3855870" cy="2160000"/>
          </a:xfrm>
          <a:prstGeom prst="rect">
            <a:avLst/>
          </a:prstGeom>
        </p:spPr>
      </p:pic>
      <p:sp>
        <p:nvSpPr>
          <p:cNvPr id="7" name="Freihandform: Form 6"/>
          <p:cNvSpPr/>
          <p:nvPr/>
        </p:nvSpPr>
        <p:spPr>
          <a:xfrm rot="10800000">
            <a:off x="6244512" y="3262170"/>
            <a:ext cx="1098973" cy="1775354"/>
          </a:xfrm>
          <a:custGeom>
            <a:avLst/>
            <a:gdLst>
              <a:gd name="connsiteX0" fmla="*/ 238072 w 1098973"/>
              <a:gd name="connsiteY0" fmla="*/ 1720056 h 1775354"/>
              <a:gd name="connsiteX1" fmla="*/ 232833 w 1098973"/>
              <a:gd name="connsiteY1" fmla="*/ 1600729 h 1775354"/>
              <a:gd name="connsiteX2" fmla="*/ 1098973 w 1098973"/>
              <a:gd name="connsiteY2" fmla="*/ 232833 h 1775354"/>
              <a:gd name="connsiteX3" fmla="*/ 1049496 w 1098973"/>
              <a:gd name="connsiteY3" fmla="*/ 0 h 1775354"/>
              <a:gd name="connsiteX4" fmla="*/ 0 w 1098973"/>
              <a:gd name="connsiteY4" fmla="*/ 1600729 h 1775354"/>
              <a:gd name="connsiteX5" fmla="*/ 8731 w 1098973"/>
              <a:gd name="connsiteY5" fmla="*/ 1775354 h 1775354"/>
              <a:gd name="connsiteX6" fmla="*/ 238072 w 1098973"/>
              <a:gd name="connsiteY6" fmla="*/ 1720056 h 177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973" h="1775354">
                <a:moveTo>
                  <a:pt x="238072" y="1720056"/>
                </a:moveTo>
                <a:cubicBezTo>
                  <a:pt x="232833" y="1680475"/>
                  <a:pt x="232833" y="1640893"/>
                  <a:pt x="232833" y="1600729"/>
                </a:cubicBezTo>
                <a:cubicBezTo>
                  <a:pt x="232880" y="1015677"/>
                  <a:pt x="570133" y="483054"/>
                  <a:pt x="1098973" y="232833"/>
                </a:cubicBezTo>
                <a:cubicBezTo>
                  <a:pt x="1069066" y="158688"/>
                  <a:pt x="1052325" y="79897"/>
                  <a:pt x="1049496" y="0"/>
                </a:cubicBezTo>
                <a:cubicBezTo>
                  <a:pt x="412342" y="277246"/>
                  <a:pt x="198" y="905873"/>
                  <a:pt x="0" y="1600729"/>
                </a:cubicBezTo>
                <a:cubicBezTo>
                  <a:pt x="0" y="1660102"/>
                  <a:pt x="2910" y="1718310"/>
                  <a:pt x="8731" y="1775354"/>
                </a:cubicBezTo>
                <a:cubicBezTo>
                  <a:pt x="81428" y="1743863"/>
                  <a:pt x="159014" y="1725161"/>
                  <a:pt x="238072" y="1720056"/>
                </a:cubicBezTo>
                <a:close/>
              </a:path>
            </a:pathLst>
          </a:custGeom>
          <a:solidFill>
            <a:srgbClr val="BCCF00"/>
          </a:solidFill>
          <a:ln w="58142" cap="flat">
            <a:noFill/>
            <a:prstDash val="solid"/>
            <a:miter/>
          </a:ln>
        </p:spPr>
        <p:txBody>
          <a:bodyPr rtlCol="0" anchor="ctr"/>
          <a:lstStyle/>
          <a:p>
            <a:endParaRPr lang="de-DE"/>
          </a:p>
        </p:txBody>
      </p:sp>
      <p:sp>
        <p:nvSpPr>
          <p:cNvPr id="8" name="Freihandform: Form 7"/>
          <p:cNvSpPr/>
          <p:nvPr/>
        </p:nvSpPr>
        <p:spPr>
          <a:xfrm rot="10800000">
            <a:off x="3850985" y="3262170"/>
            <a:ext cx="1097227" cy="1775354"/>
          </a:xfrm>
          <a:custGeom>
            <a:avLst/>
            <a:gdLst>
              <a:gd name="connsiteX0" fmla="*/ 864394 w 1097227"/>
              <a:gd name="connsiteY0" fmla="*/ 1600729 h 1775354"/>
              <a:gd name="connsiteX1" fmla="*/ 859155 w 1097227"/>
              <a:gd name="connsiteY1" fmla="*/ 1717146 h 1775354"/>
              <a:gd name="connsiteX2" fmla="*/ 1088496 w 1097227"/>
              <a:gd name="connsiteY2" fmla="*/ 1775354 h 1775354"/>
              <a:gd name="connsiteX3" fmla="*/ 1097227 w 1097227"/>
              <a:gd name="connsiteY3" fmla="*/ 1600729 h 1775354"/>
              <a:gd name="connsiteX4" fmla="*/ 49477 w 1097227"/>
              <a:gd name="connsiteY4" fmla="*/ 0 h 1775354"/>
              <a:gd name="connsiteX5" fmla="*/ 0 w 1097227"/>
              <a:gd name="connsiteY5" fmla="*/ 232833 h 1775354"/>
              <a:gd name="connsiteX6" fmla="*/ 864394 w 1097227"/>
              <a:gd name="connsiteY6" fmla="*/ 1600729 h 177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27" h="1775354">
                <a:moveTo>
                  <a:pt x="864394" y="1600729"/>
                </a:moveTo>
                <a:cubicBezTo>
                  <a:pt x="864394" y="1640893"/>
                  <a:pt x="864394" y="1680475"/>
                  <a:pt x="859155" y="1717146"/>
                </a:cubicBezTo>
                <a:cubicBezTo>
                  <a:pt x="938388" y="1723170"/>
                  <a:pt x="1015980" y="1742862"/>
                  <a:pt x="1088496" y="1775354"/>
                </a:cubicBezTo>
                <a:cubicBezTo>
                  <a:pt x="1094316" y="1717146"/>
                  <a:pt x="1097227" y="1658938"/>
                  <a:pt x="1097227" y="1600729"/>
                </a:cubicBezTo>
                <a:cubicBezTo>
                  <a:pt x="1097332" y="906286"/>
                  <a:pt x="685945" y="277776"/>
                  <a:pt x="49477" y="0"/>
                </a:cubicBezTo>
                <a:cubicBezTo>
                  <a:pt x="46648" y="79897"/>
                  <a:pt x="29907" y="158688"/>
                  <a:pt x="0" y="232833"/>
                </a:cubicBezTo>
                <a:cubicBezTo>
                  <a:pt x="528159" y="483560"/>
                  <a:pt x="864667" y="1016079"/>
                  <a:pt x="864394" y="1600729"/>
                </a:cubicBezTo>
                <a:close/>
              </a:path>
            </a:pathLst>
          </a:custGeom>
          <a:solidFill>
            <a:srgbClr val="BCCF00"/>
          </a:solidFill>
          <a:ln w="58142" cap="flat">
            <a:noFill/>
            <a:prstDash val="solid"/>
            <a:miter/>
          </a:ln>
        </p:spPr>
        <p:txBody>
          <a:bodyPr rtlCol="0" anchor="ctr"/>
          <a:lstStyle/>
          <a:p>
            <a:endParaRPr lang="de-DE"/>
          </a:p>
        </p:txBody>
      </p:sp>
      <p:sp>
        <p:nvSpPr>
          <p:cNvPr id="14" name="Freihandform: Form 13"/>
          <p:cNvSpPr/>
          <p:nvPr/>
        </p:nvSpPr>
        <p:spPr>
          <a:xfrm rot="10800000">
            <a:off x="4539591" y="1691184"/>
            <a:ext cx="2115290" cy="523235"/>
          </a:xfrm>
          <a:custGeom>
            <a:avLst/>
            <a:gdLst>
              <a:gd name="connsiteX0" fmla="*/ 1947069 w 2115290"/>
              <a:gd name="connsiteY0" fmla="*/ 0 h 523235"/>
              <a:gd name="connsiteX1" fmla="*/ 168222 w 2115290"/>
              <a:gd name="connsiteY1" fmla="*/ 0 h 523235"/>
              <a:gd name="connsiteX2" fmla="*/ 0 w 2115290"/>
              <a:gd name="connsiteY2" fmla="*/ 165311 h 523235"/>
              <a:gd name="connsiteX3" fmla="*/ 2115291 w 2115290"/>
              <a:gd name="connsiteY3" fmla="*/ 165311 h 523235"/>
              <a:gd name="connsiteX4" fmla="*/ 1947069 w 2115290"/>
              <a:gd name="connsiteY4" fmla="*/ 0 h 523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290" h="523235">
                <a:moveTo>
                  <a:pt x="1947069" y="0"/>
                </a:moveTo>
                <a:cubicBezTo>
                  <a:pt x="1417355" y="387272"/>
                  <a:pt x="697935" y="387272"/>
                  <a:pt x="168222" y="0"/>
                </a:cubicBezTo>
                <a:cubicBezTo>
                  <a:pt x="121923" y="64239"/>
                  <a:pt x="65036" y="120142"/>
                  <a:pt x="0" y="165311"/>
                </a:cubicBezTo>
                <a:cubicBezTo>
                  <a:pt x="624343" y="642544"/>
                  <a:pt x="1490948" y="642544"/>
                  <a:pt x="2115291" y="165311"/>
                </a:cubicBezTo>
                <a:cubicBezTo>
                  <a:pt x="2050255" y="120142"/>
                  <a:pt x="1993368" y="64239"/>
                  <a:pt x="1947069" y="0"/>
                </a:cubicBezTo>
                <a:close/>
              </a:path>
            </a:pathLst>
          </a:custGeom>
          <a:solidFill>
            <a:srgbClr val="BCCF00"/>
          </a:solidFill>
          <a:ln w="58142" cap="flat">
            <a:noFill/>
            <a:prstDash val="solid"/>
            <a:miter/>
          </a:ln>
        </p:spPr>
        <p:txBody>
          <a:bodyPr rtlCol="0" anchor="ctr"/>
          <a:lstStyle/>
          <a:p>
            <a:endParaRPr lang="de-DE"/>
          </a:p>
        </p:txBody>
      </p:sp>
      <p:sp>
        <p:nvSpPr>
          <p:cNvPr id="21" name="Freihandform: Form 20"/>
          <p:cNvSpPr/>
          <p:nvPr/>
        </p:nvSpPr>
        <p:spPr>
          <a:xfrm rot="10800000">
            <a:off x="3676361" y="2156211"/>
            <a:ext cx="931333" cy="931333"/>
          </a:xfrm>
          <a:custGeom>
            <a:avLst/>
            <a:gdLst>
              <a:gd name="connsiteX0" fmla="*/ 931333 w 931333"/>
              <a:gd name="connsiteY0" fmla="*/ 465667 h 931333"/>
              <a:gd name="connsiteX1" fmla="*/ 465667 w 931333"/>
              <a:gd name="connsiteY1" fmla="*/ 931333 h 931333"/>
              <a:gd name="connsiteX2" fmla="*/ 0 w 931333"/>
              <a:gd name="connsiteY2" fmla="*/ 465667 h 931333"/>
              <a:gd name="connsiteX3" fmla="*/ 465667 w 931333"/>
              <a:gd name="connsiteY3" fmla="*/ 0 h 931333"/>
              <a:gd name="connsiteX4" fmla="*/ 931333 w 931333"/>
              <a:gd name="connsiteY4" fmla="*/ 465667 h 9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33" h="931333">
                <a:moveTo>
                  <a:pt x="931333" y="465667"/>
                </a:moveTo>
                <a:cubicBezTo>
                  <a:pt x="931333" y="722848"/>
                  <a:pt x="722848" y="931333"/>
                  <a:pt x="465667" y="931333"/>
                </a:cubicBezTo>
                <a:cubicBezTo>
                  <a:pt x="208486" y="931333"/>
                  <a:pt x="0" y="722848"/>
                  <a:pt x="0" y="465667"/>
                </a:cubicBezTo>
                <a:cubicBezTo>
                  <a:pt x="0" y="208486"/>
                  <a:pt x="208486" y="0"/>
                  <a:pt x="465667" y="0"/>
                </a:cubicBezTo>
                <a:cubicBezTo>
                  <a:pt x="722848" y="0"/>
                  <a:pt x="931333" y="208486"/>
                  <a:pt x="931333" y="465667"/>
                </a:cubicBezTo>
                <a:close/>
              </a:path>
            </a:pathLst>
          </a:custGeom>
          <a:solidFill>
            <a:srgbClr val="BCCF00"/>
          </a:solidFill>
          <a:ln w="58142" cap="flat">
            <a:noFill/>
            <a:prstDash val="solid"/>
            <a:miter/>
          </a:ln>
        </p:spPr>
        <p:txBody>
          <a:bodyPr rtlCol="0" anchor="ctr"/>
          <a:lstStyle/>
          <a:p>
            <a:endParaRPr lang="de-DE"/>
          </a:p>
        </p:txBody>
      </p:sp>
      <p:sp>
        <p:nvSpPr>
          <p:cNvPr id="22" name="Freihandform: Form 21"/>
          <p:cNvSpPr/>
          <p:nvPr/>
        </p:nvSpPr>
        <p:spPr>
          <a:xfrm rot="10800000">
            <a:off x="6586777" y="2156211"/>
            <a:ext cx="931333" cy="931333"/>
          </a:xfrm>
          <a:custGeom>
            <a:avLst/>
            <a:gdLst>
              <a:gd name="connsiteX0" fmla="*/ 931333 w 931333"/>
              <a:gd name="connsiteY0" fmla="*/ 465667 h 931333"/>
              <a:gd name="connsiteX1" fmla="*/ 465667 w 931333"/>
              <a:gd name="connsiteY1" fmla="*/ 931333 h 931333"/>
              <a:gd name="connsiteX2" fmla="*/ 0 w 931333"/>
              <a:gd name="connsiteY2" fmla="*/ 465667 h 931333"/>
              <a:gd name="connsiteX3" fmla="*/ 465667 w 931333"/>
              <a:gd name="connsiteY3" fmla="*/ 0 h 931333"/>
              <a:gd name="connsiteX4" fmla="*/ 931333 w 931333"/>
              <a:gd name="connsiteY4" fmla="*/ 465667 h 9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33" h="931333">
                <a:moveTo>
                  <a:pt x="931333" y="465667"/>
                </a:moveTo>
                <a:cubicBezTo>
                  <a:pt x="931333" y="722848"/>
                  <a:pt x="722847" y="931333"/>
                  <a:pt x="465667" y="931333"/>
                </a:cubicBezTo>
                <a:cubicBezTo>
                  <a:pt x="208486" y="931333"/>
                  <a:pt x="0" y="722848"/>
                  <a:pt x="0" y="465667"/>
                </a:cubicBezTo>
                <a:cubicBezTo>
                  <a:pt x="0" y="208486"/>
                  <a:pt x="208486" y="0"/>
                  <a:pt x="465667" y="0"/>
                </a:cubicBezTo>
                <a:cubicBezTo>
                  <a:pt x="722847" y="0"/>
                  <a:pt x="931333" y="208486"/>
                  <a:pt x="931333" y="465667"/>
                </a:cubicBezTo>
                <a:close/>
              </a:path>
            </a:pathLst>
          </a:custGeom>
          <a:solidFill>
            <a:srgbClr val="BCCF00"/>
          </a:solidFill>
          <a:ln w="58142" cap="flat">
            <a:noFill/>
            <a:prstDash val="solid"/>
            <a:miter/>
          </a:ln>
        </p:spPr>
        <p:txBody>
          <a:bodyPr rtlCol="0" anchor="ctr"/>
          <a:lstStyle/>
          <a:p>
            <a:endParaRPr lang="de-DE"/>
          </a:p>
        </p:txBody>
      </p:sp>
      <p:sp>
        <p:nvSpPr>
          <p:cNvPr id="16" name="Ellipse 15"/>
          <p:cNvSpPr/>
          <p:nvPr/>
        </p:nvSpPr>
        <p:spPr>
          <a:xfrm>
            <a:off x="3546106" y="2096654"/>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6488153" y="2096654"/>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p:cNvSpPr>
            <a:spLocks noGrp="1"/>
          </p:cNvSpPr>
          <p:nvPr>
            <p:ph type="sldNum" sz="quarter" idx="10"/>
          </p:nvPr>
        </p:nvSpPr>
        <p:spPr/>
        <p:txBody>
          <a:bodyPr/>
          <a:lstStyle/>
          <a:p>
            <a:fld id="{73F7D4EC-FAF2-48D2-B8E5-457915FC50F3}" type="slidenum">
              <a:rPr lang="de-DE" smtClean="0"/>
              <a:t>22</a:t>
            </a:fld>
            <a:endParaRPr lang="de-DE"/>
          </a:p>
        </p:txBody>
      </p:sp>
      <p:sp>
        <p:nvSpPr>
          <p:cNvPr id="4" name="Textplatzhalter 3"/>
          <p:cNvSpPr>
            <a:spLocks noGrp="1"/>
          </p:cNvSpPr>
          <p:nvPr>
            <p:ph type="body" sz="quarter" idx="11"/>
          </p:nvPr>
        </p:nvSpPr>
        <p:spPr/>
        <p:txBody>
          <a:bodyPr/>
          <a:lstStyle/>
          <a:p>
            <a:r>
              <a:rPr lang="zh-CN" altLang="en-US" b="1" dirty="0"/>
              <a:t>机床自动化</a:t>
            </a:r>
            <a:endParaRPr lang="de-DE" b="1" dirty="0"/>
          </a:p>
        </p:txBody>
      </p:sp>
      <p:sp>
        <p:nvSpPr>
          <p:cNvPr id="5" name="Rechteck 4"/>
          <p:cNvSpPr/>
          <p:nvPr/>
        </p:nvSpPr>
        <p:spPr>
          <a:xfrm>
            <a:off x="6670777" y="1973053"/>
            <a:ext cx="4013265" cy="12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终端用户</a:t>
            </a:r>
            <a:r>
              <a:rPr lang="en-US" altLang="zh-CN" dirty="0"/>
              <a:t>logo</a:t>
            </a:r>
          </a:p>
          <a:p>
            <a:pPr algn="ctr"/>
            <a:r>
              <a:rPr lang="zh-CN" altLang="en-US" dirty="0"/>
              <a:t>高</a:t>
            </a:r>
            <a:r>
              <a:rPr lang="de-DE" dirty="0"/>
              <a:t> 3,5 cm</a:t>
            </a:r>
          </a:p>
        </p:txBody>
      </p:sp>
      <p:pic>
        <p:nvPicPr>
          <p:cNvPr id="9" name="Grafik 8"/>
          <p:cNvPicPr>
            <a:picLocks noChangeAspect="1"/>
          </p:cNvPicPr>
          <p:nvPr/>
        </p:nvPicPr>
        <p:blipFill>
          <a:blip r:embed="rId5"/>
          <a:stretch>
            <a:fillRect/>
          </a:stretch>
        </p:blipFill>
        <p:spPr>
          <a:xfrm>
            <a:off x="1365655" y="1981220"/>
            <a:ext cx="3211559" cy="1260000"/>
          </a:xfrm>
          <a:prstGeom prst="rect">
            <a:avLst/>
          </a:prstGeom>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 name="Gruppieren 18"/>
          <p:cNvGrpSpPr/>
          <p:nvPr/>
        </p:nvGrpSpPr>
        <p:grpSpPr>
          <a:xfrm>
            <a:off x="2803235" y="817419"/>
            <a:ext cx="5588000" cy="5588000"/>
            <a:chOff x="2757054" y="1270000"/>
            <a:chExt cx="5588000" cy="5588000"/>
          </a:xfrm>
        </p:grpSpPr>
        <p:pic>
          <p:nvPicPr>
            <p:cNvPr id="15" name="Grafik 14" descr="Kreisförmiges Flussdiagramm mit einfarbiger Füllung"/>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2757054" y="1270000"/>
              <a:ext cx="5588000" cy="5588000"/>
            </a:xfrm>
            <a:prstGeom prst="rect">
              <a:avLst/>
            </a:prstGeom>
          </p:spPr>
        </p:pic>
        <p:sp>
          <p:nvSpPr>
            <p:cNvPr id="16" name="Ellipse 15"/>
            <p:cNvSpPr/>
            <p:nvPr/>
          </p:nvSpPr>
          <p:spPr>
            <a:xfrm>
              <a:off x="3499925" y="2549235"/>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6441972" y="2549235"/>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4987853" y="5041892"/>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Foliennummernplatzhalter 2"/>
          <p:cNvSpPr>
            <a:spLocks noGrp="1"/>
          </p:cNvSpPr>
          <p:nvPr>
            <p:ph type="sldNum" sz="quarter" idx="10"/>
          </p:nvPr>
        </p:nvSpPr>
        <p:spPr/>
        <p:txBody>
          <a:bodyPr/>
          <a:lstStyle/>
          <a:p>
            <a:fld id="{73F7D4EC-FAF2-48D2-B8E5-457915FC50F3}" type="slidenum">
              <a:rPr lang="de-DE" smtClean="0"/>
              <a:t>23</a:t>
            </a:fld>
            <a:endParaRPr lang="de-DE"/>
          </a:p>
        </p:txBody>
      </p:sp>
      <p:sp>
        <p:nvSpPr>
          <p:cNvPr id="4" name="Textplatzhalter 3"/>
          <p:cNvSpPr>
            <a:spLocks noGrp="1"/>
          </p:cNvSpPr>
          <p:nvPr>
            <p:ph type="body" sz="quarter" idx="11"/>
          </p:nvPr>
        </p:nvSpPr>
        <p:spPr/>
        <p:txBody>
          <a:bodyPr/>
          <a:lstStyle/>
          <a:p>
            <a:r>
              <a:rPr lang="zh-CN" altLang="en-US" b="1" dirty="0"/>
              <a:t>机床自动化</a:t>
            </a:r>
            <a:endParaRPr lang="de-DE" b="1" dirty="0"/>
          </a:p>
        </p:txBody>
      </p:sp>
      <p:sp>
        <p:nvSpPr>
          <p:cNvPr id="5" name="Rechteck 4"/>
          <p:cNvSpPr/>
          <p:nvPr/>
        </p:nvSpPr>
        <p:spPr>
          <a:xfrm>
            <a:off x="6670777" y="1973053"/>
            <a:ext cx="4013265" cy="12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系统集成商</a:t>
            </a:r>
            <a:r>
              <a:rPr lang="de-DE" dirty="0"/>
              <a:t> Logo</a:t>
            </a:r>
          </a:p>
          <a:p>
            <a:pPr algn="ctr"/>
            <a:r>
              <a:rPr lang="zh-CN" altLang="en-US" dirty="0"/>
              <a:t>高度</a:t>
            </a:r>
            <a:r>
              <a:rPr lang="de-DE" dirty="0"/>
              <a:t> 3,5 cm</a:t>
            </a:r>
          </a:p>
        </p:txBody>
      </p:sp>
      <p:pic>
        <p:nvPicPr>
          <p:cNvPr id="9" name="Grafik 8"/>
          <p:cNvPicPr>
            <a:picLocks noChangeAspect="1"/>
          </p:cNvPicPr>
          <p:nvPr/>
        </p:nvPicPr>
        <p:blipFill>
          <a:blip r:embed="rId6"/>
          <a:stretch>
            <a:fillRect/>
          </a:stretch>
        </p:blipFill>
        <p:spPr>
          <a:xfrm>
            <a:off x="1365655" y="1981220"/>
            <a:ext cx="3211559" cy="1260000"/>
          </a:xfrm>
          <a:prstGeom prst="rect">
            <a:avLst/>
          </a:prstGeom>
        </p:spPr>
      </p:pic>
      <p:grpSp>
        <p:nvGrpSpPr>
          <p:cNvPr id="10" name="Gruppieren 9"/>
          <p:cNvGrpSpPr/>
          <p:nvPr/>
        </p:nvGrpSpPr>
        <p:grpSpPr>
          <a:xfrm>
            <a:off x="5022571" y="3624660"/>
            <a:ext cx="1038493" cy="2672237"/>
            <a:chOff x="3398648" y="1869063"/>
            <a:chExt cx="1695450" cy="4378496"/>
          </a:xfrm>
        </p:grpSpPr>
        <p:pic>
          <p:nvPicPr>
            <p:cNvPr id="11" name="Grafik 10" descr="Mann mit verschränkten Armen"/>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98648" y="2437559"/>
              <a:ext cx="1695450" cy="3810000"/>
            </a:xfrm>
            <a:prstGeom prst="rect">
              <a:avLst/>
            </a:prstGeom>
          </p:spPr>
        </p:pic>
        <p:pic>
          <p:nvPicPr>
            <p:cNvPr id="12" name="Grafik 11" descr="Junge mit kurzen Haaren"/>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17748" y="1869063"/>
              <a:ext cx="581025" cy="704850"/>
            </a:xfrm>
            <a:prstGeom prst="rect">
              <a:avLst/>
            </a:prstGeom>
          </p:spPr>
        </p:pic>
        <p:pic>
          <p:nvPicPr>
            <p:cNvPr id="13" name="Grafik 12" descr="Ein glückliches Gesicht"/>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00042" y="2115210"/>
              <a:ext cx="304800" cy="314325"/>
            </a:xfrm>
            <a:prstGeom prst="rect">
              <a:avLst/>
            </a:prstGeom>
          </p:spPr>
        </p:pic>
      </p:grpSp>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About me.</a:t>
            </a:r>
          </a:p>
        </p:txBody>
      </p:sp>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25</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9" name="Textfeld 8"/>
          <p:cNvSpPr txBox="1"/>
          <p:nvPr/>
        </p:nvSpPr>
        <p:spPr>
          <a:xfrm>
            <a:off x="5032445" y="4769029"/>
            <a:ext cx="6574098" cy="153888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de-DE" sz="2800" b="1" i="0" u="none" strike="noStrike" kern="1200" cap="none" spc="0" normalizeH="0" baseline="0" noProof="0" dirty="0">
                <a:ln>
                  <a:noFill/>
                </a:ln>
                <a:solidFill>
                  <a:srgbClr val="009EE0"/>
                </a:solidFill>
                <a:effectLst/>
                <a:uLnTx/>
                <a:uFillTx/>
                <a:latin typeface="Fago Pro"/>
                <a:ea typeface="+mn-ea"/>
                <a:cs typeface="+mn-cs"/>
              </a:rPr>
              <a:t>First </a:t>
            </a:r>
            <a:r>
              <a:rPr kumimoji="0" lang="de-DE" sz="2800" b="1" i="0" u="none" strike="noStrike" kern="1200" cap="none" spc="0" normalizeH="0" baseline="0" noProof="0" dirty="0" err="1">
                <a:ln>
                  <a:noFill/>
                </a:ln>
                <a:solidFill>
                  <a:srgbClr val="009EE0"/>
                </a:solidFill>
                <a:effectLst/>
                <a:uLnTx/>
                <a:uFillTx/>
                <a:latin typeface="Fago Pro"/>
                <a:ea typeface="+mn-ea"/>
                <a:cs typeface="+mn-cs"/>
              </a:rPr>
              <a:t>name</a:t>
            </a:r>
            <a:r>
              <a:rPr kumimoji="0" lang="de-DE" sz="2800" b="1" i="0" u="none" strike="noStrike" kern="1200" cap="none" spc="0" normalizeH="0" baseline="0" noProof="0" dirty="0">
                <a:ln>
                  <a:noFill/>
                </a:ln>
                <a:solidFill>
                  <a:srgbClr val="009EE0"/>
                </a:solidFill>
                <a:effectLst/>
                <a:uLnTx/>
                <a:uFillTx/>
                <a:latin typeface="Fago Pro"/>
                <a:ea typeface="+mn-ea"/>
                <a:cs typeface="+mn-cs"/>
              </a:rPr>
              <a:t> </a:t>
            </a:r>
            <a:r>
              <a:rPr kumimoji="0" lang="de-DE" sz="2800" b="1" i="0" u="none" strike="noStrike" kern="1200" cap="none" spc="0" normalizeH="0" baseline="0" noProof="0" dirty="0" err="1">
                <a:ln>
                  <a:noFill/>
                </a:ln>
                <a:solidFill>
                  <a:srgbClr val="009EE0"/>
                </a:solidFill>
                <a:effectLst/>
                <a:uLnTx/>
                <a:uFillTx/>
                <a:latin typeface="Fago Pro"/>
                <a:ea typeface="+mn-ea"/>
                <a:cs typeface="+mn-cs"/>
              </a:rPr>
              <a:t>Surname</a:t>
            </a:r>
            <a:endParaRPr kumimoji="0" lang="de-DE" sz="2800" b="1" i="0" u="none" strike="noStrike" kern="1200" cap="none" spc="0" normalizeH="0" baseline="0" noProof="0" dirty="0">
              <a:ln>
                <a:noFill/>
              </a:ln>
              <a:solidFill>
                <a:srgbClr val="009EE0"/>
              </a:solidFill>
              <a:effectLst/>
              <a:uLnTx/>
              <a:uFillTx/>
              <a:latin typeface="Fago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de-DE" sz="2200" b="1" i="0" u="none" strike="noStrike" kern="1200" cap="none" spc="0" normalizeH="0" baseline="0" noProof="0" dirty="0">
              <a:ln>
                <a:noFill/>
              </a:ln>
              <a:solidFill>
                <a:srgbClr val="009EE0"/>
              </a:solidFill>
              <a:effectLst/>
              <a:uLnTx/>
              <a:uFillTx/>
              <a:latin typeface="Fago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de-DE" sz="2200" b="0" i="0" u="none" strike="noStrike" kern="1200" cap="none" spc="0" normalizeH="0" baseline="0" noProof="0" dirty="0">
                <a:ln>
                  <a:noFill/>
                </a:ln>
                <a:solidFill>
                  <a:srgbClr val="00446B"/>
                </a:solidFill>
                <a:effectLst/>
                <a:uLnTx/>
                <a:uFillTx/>
                <a:latin typeface="Fago Pro"/>
                <a:ea typeface="+mn-ea"/>
                <a:cs typeface="+mn-cs"/>
              </a:rPr>
              <a:t>Position</a:t>
            </a:r>
          </a:p>
          <a:p>
            <a:pPr marL="0" marR="0" lvl="0" indent="0" algn="l" defTabSz="914400" rtl="0" eaLnBrk="1" fontAlgn="auto" latinLnBrk="0" hangingPunct="1">
              <a:lnSpc>
                <a:spcPct val="100000"/>
              </a:lnSpc>
              <a:spcBef>
                <a:spcPts val="0"/>
              </a:spcBef>
              <a:spcAft>
                <a:spcPts val="1200"/>
              </a:spcAft>
              <a:buClrTx/>
              <a:buSzTx/>
              <a:buFontTx/>
              <a:buNone/>
              <a:defRPr/>
            </a:pPr>
            <a:r>
              <a:rPr kumimoji="0" lang="en-US" sz="2200" b="0" i="0" u="none" strike="noStrike" kern="1200" cap="none" spc="0" normalizeH="0" baseline="0" noProof="0" dirty="0">
                <a:ln>
                  <a:noFill/>
                </a:ln>
                <a:solidFill>
                  <a:srgbClr val="00446B"/>
                </a:solidFill>
                <a:effectLst/>
                <a:uLnTx/>
                <a:uFillTx/>
                <a:latin typeface="Fago Pro"/>
                <a:ea typeface="+mn-ea"/>
                <a:cs typeface="+mn-cs"/>
              </a:rPr>
              <a:t>Business Unit</a:t>
            </a:r>
            <a:endParaRPr kumimoji="0" lang="de-DE" sz="2200" b="0" i="0" u="none" strike="noStrike" kern="1200" cap="none" spc="0" normalizeH="0" baseline="0" noProof="0" dirty="0">
              <a:ln>
                <a:noFill/>
              </a:ln>
              <a:solidFill>
                <a:srgbClr val="00446B"/>
              </a:solidFill>
              <a:effectLst/>
              <a:uLnTx/>
              <a:uFillTx/>
              <a:latin typeface="Fago Pro"/>
              <a:ea typeface="+mn-ea"/>
              <a:cs typeface="+mn-cs"/>
            </a:endParaRPr>
          </a:p>
        </p:txBody>
      </p:sp>
      <p:pic>
        <p:nvPicPr>
          <p:cNvPr id="5" name="Grafik 4" descr="Ein Bild, das Text, drinnen, zugemüllt enthält.&#10;&#10;Automatisch generierte Beschreibu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6226"/>
            <a:ext cx="12192000" cy="3048000"/>
          </a:xfrm>
          <a:prstGeom prst="rect">
            <a:avLst/>
          </a:prstGeom>
        </p:spPr>
      </p:pic>
      <p:sp>
        <p:nvSpPr>
          <p:cNvPr id="4" name="Rechteck 3"/>
          <p:cNvSpPr/>
          <p:nvPr/>
        </p:nvSpPr>
        <p:spPr>
          <a:xfrm>
            <a:off x="1443061" y="3580383"/>
            <a:ext cx="3240000" cy="28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Profile </a:t>
            </a:r>
            <a:r>
              <a:rPr lang="de-DE" dirty="0" err="1"/>
              <a:t>picture</a:t>
            </a:r>
            <a:endParaRPr lang="de-DE" dirty="0"/>
          </a:p>
          <a:p>
            <a:pPr algn="ctr"/>
            <a:r>
              <a:rPr lang="de-DE" dirty="0"/>
              <a:t>8 cm x 9 cm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sz="1200" b="0" i="0" u="none" strike="noStrike" kern="1200" cap="none" spc="0" normalizeH="0" baseline="0">
                <a:ln>
                  <a:noFill/>
                </a:ln>
                <a:solidFill>
                  <a:srgbClr val="003D6A"/>
                </a:solidFill>
                <a:effectLst/>
                <a:uLnTx/>
                <a:uFillTx/>
                <a:latin typeface="Fago Pro" panose="02000506040000020004" pitchFamily="50" charset="0"/>
                <a:ea typeface="+mn-ea"/>
                <a:cs typeface="+mn-cs"/>
              </a:rPr>
              <a:t>26</a:t>
            </a:fld>
            <a:endParaRPr kumimoji="0" sz="1200" b="0" i="0" u="none" strike="noStrike" kern="1200" cap="none" spc="0" normalizeH="0" baseline="0">
              <a:ln>
                <a:noFill/>
              </a:ln>
              <a:solidFill>
                <a:srgbClr val="003D6A"/>
              </a:solidFill>
              <a:effectLst/>
              <a:uLnTx/>
              <a:uFillTx/>
              <a:latin typeface="Fago Pro" panose="02000506040000020004" pitchFamily="50" charset="0"/>
              <a:ea typeface="+mn-ea"/>
              <a:cs typeface="+mn-cs"/>
            </a:endParaRPr>
          </a:p>
        </p:txBody>
      </p:sp>
      <p:sp>
        <p:nvSpPr>
          <p:cNvPr id="5" name="Text Placeholder 4"/>
          <p:cNvSpPr>
            <a:spLocks noGrp="1"/>
          </p:cNvSpPr>
          <p:nvPr>
            <p:ph type="body" sz="quarter" idx="11"/>
          </p:nvPr>
        </p:nvSpPr>
        <p:spPr/>
        <p:txBody>
          <a:bodyPr/>
          <a:lstStyle/>
          <a:p>
            <a:pPr rtl="0"/>
            <a:r>
              <a:rPr lang="en-US" dirty="0"/>
              <a:t>Where we come from</a:t>
            </a:r>
          </a:p>
        </p:txBody>
      </p:sp>
      <p:sp>
        <p:nvSpPr>
          <p:cNvPr id="6" name="Titel 5"/>
          <p:cNvSpPr>
            <a:spLocks noGrp="1"/>
          </p:cNvSpPr>
          <p:nvPr>
            <p:ph type="title"/>
          </p:nvPr>
        </p:nvSpPr>
        <p:spPr>
          <a:xfrm>
            <a:off x="658814" y="666751"/>
            <a:ext cx="6908773" cy="847811"/>
          </a:xfrm>
        </p:spPr>
        <p:txBody>
          <a:bodyPr/>
          <a:lstStyle/>
          <a:p>
            <a:pPr rtl="0"/>
            <a:r>
              <a:rPr lang="en-US" dirty="0">
                <a:solidFill>
                  <a:srgbClr val="003D6A"/>
                </a:solidFill>
              </a:rPr>
              <a:t>From a workshop to a partner for productivity</a:t>
            </a:r>
            <a:br>
              <a:rPr lang="de-DE" dirty="0">
                <a:solidFill>
                  <a:srgbClr val="003D6A"/>
                </a:solidFill>
              </a:rPr>
            </a:br>
            <a:endParaRPr lang="de-DE" dirty="0">
              <a:solidFill>
                <a:srgbClr val="003D6A"/>
              </a:solidFill>
            </a:endParaRPr>
          </a:p>
        </p:txBody>
      </p:sp>
      <p:sp>
        <p:nvSpPr>
          <p:cNvPr id="21" name="Textfeld 20"/>
          <p:cNvSpPr txBox="1"/>
          <p:nvPr/>
        </p:nvSpPr>
        <p:spPr>
          <a:xfrm>
            <a:off x="1713401" y="5391047"/>
            <a:ext cx="1266904" cy="338554"/>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Product range Chuck Jaws</a:t>
            </a:r>
          </a:p>
        </p:txBody>
      </p:sp>
      <p:sp>
        <p:nvSpPr>
          <p:cNvPr id="22" name="Textfeld 21"/>
          <p:cNvSpPr txBox="1"/>
          <p:nvPr/>
        </p:nvSpPr>
        <p:spPr>
          <a:xfrm>
            <a:off x="4655861" y="3388777"/>
            <a:ext cx="1607108" cy="507831"/>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Product range Stationary </a:t>
            </a:r>
            <a:r>
              <a:rPr lang="en-US" sz="1100" dirty="0" err="1">
                <a:solidFill>
                  <a:schemeClr val="tx1">
                    <a:lumMod val="85000"/>
                    <a:lumOff val="15000"/>
                  </a:schemeClr>
                </a:solidFill>
              </a:rPr>
              <a:t>Workholding</a:t>
            </a:r>
            <a:endParaRPr lang="en-US" sz="1100" dirty="0">
              <a:solidFill>
                <a:schemeClr val="tx1">
                  <a:lumMod val="85000"/>
                  <a:lumOff val="15000"/>
                </a:schemeClr>
              </a:solidFill>
            </a:endParaRPr>
          </a:p>
        </p:txBody>
      </p:sp>
      <p:sp>
        <p:nvSpPr>
          <p:cNvPr id="23" name="Textfeld 22"/>
          <p:cNvSpPr txBox="1"/>
          <p:nvPr/>
        </p:nvSpPr>
        <p:spPr>
          <a:xfrm>
            <a:off x="6764625" y="3385658"/>
            <a:ext cx="1621543" cy="338554"/>
          </a:xfrm>
          <a:prstGeom prst="rect">
            <a:avLst/>
          </a:prstGeom>
          <a:noFill/>
        </p:spPr>
        <p:txBody>
          <a:bodyPr wrap="square" lIns="72000" tIns="0" rIns="72000" bIns="0" rtlCol="0">
            <a:spAutoFit/>
          </a:bodyPr>
          <a:lstStyle/>
          <a:p>
            <a:pPr rtl="0"/>
            <a:r>
              <a:rPr lang="en-US" sz="1100" dirty="0" err="1">
                <a:solidFill>
                  <a:schemeClr val="tx1">
                    <a:lumMod val="85000"/>
                    <a:lumOff val="15000"/>
                  </a:schemeClr>
                </a:solidFill>
              </a:rPr>
              <a:t>Depaneling</a:t>
            </a:r>
            <a:r>
              <a:rPr lang="en-US" sz="1100" dirty="0">
                <a:solidFill>
                  <a:schemeClr val="tx1">
                    <a:lumMod val="85000"/>
                    <a:lumOff val="15000"/>
                  </a:schemeClr>
                </a:solidFill>
              </a:rPr>
              <a:t> </a:t>
            </a:r>
          </a:p>
          <a:p>
            <a:pPr rtl="0"/>
            <a:r>
              <a:rPr lang="en-US" sz="1100" dirty="0">
                <a:solidFill>
                  <a:schemeClr val="tx1">
                    <a:lumMod val="85000"/>
                    <a:lumOff val="15000"/>
                  </a:schemeClr>
                </a:solidFill>
              </a:rPr>
              <a:t>technology</a:t>
            </a:r>
          </a:p>
        </p:txBody>
      </p:sp>
      <p:sp>
        <p:nvSpPr>
          <p:cNvPr id="24" name="Textfeld 23"/>
          <p:cNvSpPr txBox="1"/>
          <p:nvPr/>
        </p:nvSpPr>
        <p:spPr>
          <a:xfrm>
            <a:off x="7866988" y="5002554"/>
            <a:ext cx="1427162" cy="507831"/>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Gripper for collaborative operations</a:t>
            </a:r>
          </a:p>
        </p:txBody>
      </p:sp>
      <p:sp>
        <p:nvSpPr>
          <p:cNvPr id="26" name="Textfeld 25"/>
          <p:cNvSpPr txBox="1"/>
          <p:nvPr/>
        </p:nvSpPr>
        <p:spPr>
          <a:xfrm>
            <a:off x="3676266" y="5890232"/>
            <a:ext cx="1427162" cy="338554"/>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Product range Gripping Systems</a:t>
            </a:r>
          </a:p>
        </p:txBody>
      </p:sp>
      <p:sp>
        <p:nvSpPr>
          <p:cNvPr id="104" name="Textfeld 103"/>
          <p:cNvSpPr txBox="1"/>
          <p:nvPr/>
        </p:nvSpPr>
        <p:spPr>
          <a:xfrm>
            <a:off x="8962137" y="3311518"/>
            <a:ext cx="1249697" cy="677108"/>
          </a:xfrm>
          <a:prstGeom prst="rect">
            <a:avLst/>
          </a:prstGeom>
          <a:noFill/>
        </p:spPr>
        <p:txBody>
          <a:bodyPr wrap="square" lIns="72000" tIns="0" rIns="72000" bIns="0" rtlCol="0">
            <a:spAutoFit/>
          </a:bodyPr>
          <a:lstStyle/>
          <a:p>
            <a:pPr rtl="0"/>
            <a:r>
              <a:rPr lang="en-US" sz="1100" dirty="0" err="1">
                <a:solidFill>
                  <a:schemeClr val="tx1">
                    <a:lumMod val="85000"/>
                    <a:lumOff val="15000"/>
                  </a:schemeClr>
                </a:solidFill>
              </a:rPr>
              <a:t>iTENDO</a:t>
            </a:r>
            <a:r>
              <a:rPr lang="en-US" sz="1100" dirty="0">
                <a:solidFill>
                  <a:schemeClr val="tx1">
                    <a:lumMod val="85000"/>
                    <a:lumOff val="15000"/>
                  </a:schemeClr>
                </a:solidFill>
              </a:rPr>
              <a:t> – </a:t>
            </a:r>
          </a:p>
          <a:p>
            <a:pPr rtl="0"/>
            <a:r>
              <a:rPr lang="en-US" sz="1100" dirty="0">
                <a:solidFill>
                  <a:schemeClr val="tx1">
                    <a:lumMod val="85000"/>
                    <a:lumOff val="15000"/>
                  </a:schemeClr>
                </a:solidFill>
              </a:rPr>
              <a:t>The first intelligent toolholder</a:t>
            </a:r>
          </a:p>
        </p:txBody>
      </p:sp>
      <p:sp>
        <p:nvSpPr>
          <p:cNvPr id="133" name="Textfeld 132"/>
          <p:cNvSpPr txBox="1"/>
          <p:nvPr/>
        </p:nvSpPr>
        <p:spPr>
          <a:xfrm>
            <a:off x="9987883" y="4982445"/>
            <a:ext cx="1249697" cy="507831"/>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ADHESO </a:t>
            </a:r>
            <a:br>
              <a:rPr lang="en-US" sz="1100" dirty="0">
                <a:solidFill>
                  <a:schemeClr val="tx1">
                    <a:lumMod val="85000"/>
                    <a:lumOff val="15000"/>
                  </a:schemeClr>
                </a:solidFill>
              </a:rPr>
            </a:br>
            <a:r>
              <a:rPr lang="en-US" sz="1100" dirty="0">
                <a:solidFill>
                  <a:schemeClr val="tx1">
                    <a:lumMod val="85000"/>
                    <a:lumOff val="15000"/>
                  </a:schemeClr>
                </a:solidFill>
              </a:rPr>
              <a:t>adhesive </a:t>
            </a:r>
            <a:br>
              <a:rPr lang="en-US" sz="1100" dirty="0">
                <a:solidFill>
                  <a:schemeClr val="tx1">
                    <a:lumMod val="85000"/>
                    <a:lumOff val="15000"/>
                  </a:schemeClr>
                </a:solidFill>
              </a:rPr>
            </a:br>
            <a:r>
              <a:rPr lang="en-US" sz="1100" dirty="0">
                <a:solidFill>
                  <a:schemeClr val="tx1">
                    <a:lumMod val="85000"/>
                    <a:lumOff val="15000"/>
                  </a:schemeClr>
                </a:solidFill>
              </a:rPr>
              <a:t>gripper</a:t>
            </a:r>
          </a:p>
        </p:txBody>
      </p:sp>
      <p:sp>
        <p:nvSpPr>
          <p:cNvPr id="148" name="Textfeld 147"/>
          <p:cNvSpPr txBox="1"/>
          <p:nvPr/>
        </p:nvSpPr>
        <p:spPr>
          <a:xfrm>
            <a:off x="10964380" y="2740402"/>
            <a:ext cx="1598186" cy="507831"/>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Robot </a:t>
            </a:r>
            <a:br>
              <a:rPr lang="en-US" sz="1100" dirty="0">
                <a:solidFill>
                  <a:schemeClr val="tx1">
                    <a:lumMod val="85000"/>
                    <a:lumOff val="15000"/>
                  </a:schemeClr>
                </a:solidFill>
              </a:rPr>
            </a:br>
            <a:r>
              <a:rPr lang="en-US" sz="1100" dirty="0">
                <a:solidFill>
                  <a:schemeClr val="tx1">
                    <a:lumMod val="85000"/>
                    <a:lumOff val="15000"/>
                  </a:schemeClr>
                </a:solidFill>
              </a:rPr>
              <a:t>Application </a:t>
            </a:r>
            <a:br>
              <a:rPr lang="en-US" sz="1100" dirty="0">
                <a:solidFill>
                  <a:schemeClr val="tx1">
                    <a:lumMod val="85000"/>
                    <a:lumOff val="15000"/>
                  </a:schemeClr>
                </a:solidFill>
              </a:rPr>
            </a:br>
            <a:r>
              <a:rPr lang="en-US" sz="1100" dirty="0">
                <a:solidFill>
                  <a:schemeClr val="tx1">
                    <a:lumMod val="85000"/>
                    <a:lumOff val="15000"/>
                  </a:schemeClr>
                </a:solidFill>
              </a:rPr>
              <a:t>Centers</a:t>
            </a:r>
          </a:p>
        </p:txBody>
      </p:sp>
      <p:sp>
        <p:nvSpPr>
          <p:cNvPr id="3" name="Textfeld 2"/>
          <p:cNvSpPr txBox="1"/>
          <p:nvPr/>
        </p:nvSpPr>
        <p:spPr>
          <a:xfrm>
            <a:off x="804470" y="3547948"/>
            <a:ext cx="1880397" cy="507831"/>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Friedrich Schunk establishes the </a:t>
            </a:r>
            <a:br>
              <a:rPr lang="en-US" sz="1100" dirty="0">
                <a:solidFill>
                  <a:schemeClr val="tx1">
                    <a:lumMod val="85000"/>
                    <a:lumOff val="15000"/>
                  </a:schemeClr>
                </a:solidFill>
              </a:rPr>
            </a:br>
            <a:r>
              <a:rPr lang="en-US" sz="1100" dirty="0">
                <a:solidFill>
                  <a:schemeClr val="tx1">
                    <a:lumMod val="85000"/>
                    <a:lumOff val="15000"/>
                  </a:schemeClr>
                </a:solidFill>
              </a:rPr>
              <a:t>mechanical workshop</a:t>
            </a:r>
          </a:p>
        </p:txBody>
      </p:sp>
      <p:sp>
        <p:nvSpPr>
          <p:cNvPr id="4" name="Rectangle 5"/>
          <p:cNvSpPr>
            <a:spLocks noChangeArrowheads="1"/>
          </p:cNvSpPr>
          <p:nvPr/>
        </p:nvSpPr>
        <p:spPr bwMode="auto">
          <a:xfrm>
            <a:off x="788495" y="4489310"/>
            <a:ext cx="10921971" cy="45719"/>
          </a:xfrm>
          <a:prstGeom prst="rect">
            <a:avLst/>
          </a:prstGeom>
          <a:solidFill>
            <a:srgbClr val="009EE0"/>
          </a:solidFill>
          <a:ln>
            <a:noFill/>
          </a:ln>
        </p:spPr>
        <p:txBody>
          <a:bodyPr vert="horz" wrap="square" lIns="91440" tIns="45720" rIns="91440" bIns="45720" numCol="1" anchor="t" anchorCtr="0" compatLnSpc="1"/>
          <a:lstStyle/>
          <a:p>
            <a:endParaRPr lang="de-DE"/>
          </a:p>
        </p:txBody>
      </p:sp>
      <p:sp>
        <p:nvSpPr>
          <p:cNvPr id="15" name="Oval 31"/>
          <p:cNvSpPr>
            <a:spLocks noChangeArrowheads="1"/>
          </p:cNvSpPr>
          <p:nvPr/>
        </p:nvSpPr>
        <p:spPr bwMode="auto">
          <a:xfrm>
            <a:off x="1618588" y="4445495"/>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34" name="Oval 31"/>
          <p:cNvSpPr>
            <a:spLocks noChangeArrowheads="1"/>
          </p:cNvSpPr>
          <p:nvPr/>
        </p:nvSpPr>
        <p:spPr bwMode="auto">
          <a:xfrm>
            <a:off x="737795"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35" name="Oval 31"/>
          <p:cNvSpPr>
            <a:spLocks noChangeArrowheads="1"/>
          </p:cNvSpPr>
          <p:nvPr/>
        </p:nvSpPr>
        <p:spPr bwMode="auto">
          <a:xfrm>
            <a:off x="3573235" y="4445494"/>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36" name="Oval 31"/>
          <p:cNvSpPr>
            <a:spLocks noChangeArrowheads="1"/>
          </p:cNvSpPr>
          <p:nvPr/>
        </p:nvSpPr>
        <p:spPr bwMode="auto">
          <a:xfrm>
            <a:off x="4571953" y="4445494"/>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37" name="Oval 31"/>
          <p:cNvSpPr>
            <a:spLocks noChangeArrowheads="1"/>
          </p:cNvSpPr>
          <p:nvPr/>
        </p:nvSpPr>
        <p:spPr bwMode="auto">
          <a:xfrm>
            <a:off x="5655288" y="4442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38" name="Oval 31"/>
          <p:cNvSpPr>
            <a:spLocks noChangeArrowheads="1"/>
          </p:cNvSpPr>
          <p:nvPr/>
        </p:nvSpPr>
        <p:spPr bwMode="auto">
          <a:xfrm>
            <a:off x="6711312" y="4444595"/>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39" name="Oval 31"/>
          <p:cNvSpPr>
            <a:spLocks noChangeArrowheads="1"/>
          </p:cNvSpPr>
          <p:nvPr/>
        </p:nvSpPr>
        <p:spPr bwMode="auto">
          <a:xfrm>
            <a:off x="7797171"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40" name="Oval 31"/>
          <p:cNvSpPr>
            <a:spLocks noChangeArrowheads="1"/>
          </p:cNvSpPr>
          <p:nvPr/>
        </p:nvSpPr>
        <p:spPr bwMode="auto">
          <a:xfrm>
            <a:off x="8868826"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41" name="Oval 31"/>
          <p:cNvSpPr>
            <a:spLocks noChangeArrowheads="1"/>
          </p:cNvSpPr>
          <p:nvPr/>
        </p:nvSpPr>
        <p:spPr bwMode="auto">
          <a:xfrm>
            <a:off x="9921208" y="4425409"/>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42" name="Oval 31"/>
          <p:cNvSpPr>
            <a:spLocks noChangeArrowheads="1"/>
          </p:cNvSpPr>
          <p:nvPr/>
        </p:nvSpPr>
        <p:spPr bwMode="auto">
          <a:xfrm>
            <a:off x="10886938" y="4443476"/>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43" name="Oval 31"/>
          <p:cNvSpPr>
            <a:spLocks noChangeArrowheads="1"/>
          </p:cNvSpPr>
          <p:nvPr/>
        </p:nvSpPr>
        <p:spPr bwMode="auto">
          <a:xfrm>
            <a:off x="2591788" y="4447280"/>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pic>
        <p:nvPicPr>
          <p:cNvPr id="44" name="Grafik 43"/>
          <p:cNvPicPr>
            <a:picLocks noChangeAspect="1"/>
          </p:cNvPicPr>
          <p:nvPr/>
        </p:nvPicPr>
        <p:blipFill rotWithShape="1">
          <a:blip r:embed="rId3" cstate="screen"/>
          <a:srcRect l="1739" r="-447"/>
          <a:stretch>
            <a:fillRect/>
          </a:stretch>
        </p:blipFill>
        <p:spPr>
          <a:xfrm>
            <a:off x="871145" y="2484146"/>
            <a:ext cx="1009317" cy="944327"/>
          </a:xfrm>
          <a:prstGeom prst="rect">
            <a:avLst/>
          </a:prstGeom>
          <a:ln w="3175">
            <a:noFill/>
          </a:ln>
        </p:spPr>
      </p:pic>
      <p:cxnSp>
        <p:nvCxnSpPr>
          <p:cNvPr id="45" name="Gerade Verbindung 151"/>
          <p:cNvCxnSpPr/>
          <p:nvPr/>
        </p:nvCxnSpPr>
        <p:spPr>
          <a:xfrm>
            <a:off x="808451" y="3582720"/>
            <a:ext cx="0" cy="78657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400861" y="4591545"/>
            <a:ext cx="812974" cy="369332"/>
          </a:xfrm>
          <a:prstGeom prst="rect">
            <a:avLst/>
          </a:prstGeom>
          <a:noFill/>
        </p:spPr>
        <p:txBody>
          <a:bodyPr wrap="square" rtlCol="0">
            <a:spAutoFit/>
          </a:bodyPr>
          <a:lstStyle/>
          <a:p>
            <a:pPr algn="ctr"/>
            <a:r>
              <a:rPr lang="de-DE" b="1" dirty="0">
                <a:solidFill>
                  <a:srgbClr val="003C6A"/>
                </a:solidFill>
              </a:rPr>
              <a:t>1945</a:t>
            </a:r>
          </a:p>
        </p:txBody>
      </p:sp>
      <p:sp>
        <p:nvSpPr>
          <p:cNvPr id="48" name="Textfeld 47"/>
          <p:cNvSpPr txBox="1"/>
          <p:nvPr/>
        </p:nvSpPr>
        <p:spPr>
          <a:xfrm>
            <a:off x="3227073" y="4061676"/>
            <a:ext cx="812974" cy="369332"/>
          </a:xfrm>
          <a:prstGeom prst="rect">
            <a:avLst/>
          </a:prstGeom>
          <a:noFill/>
        </p:spPr>
        <p:txBody>
          <a:bodyPr wrap="square" rtlCol="0">
            <a:spAutoFit/>
          </a:bodyPr>
          <a:lstStyle/>
          <a:p>
            <a:pPr algn="ctr"/>
            <a:r>
              <a:rPr lang="de-DE" b="1" dirty="0">
                <a:solidFill>
                  <a:srgbClr val="003C6A"/>
                </a:solidFill>
              </a:rPr>
              <a:t>1983</a:t>
            </a:r>
          </a:p>
        </p:txBody>
      </p:sp>
      <p:sp>
        <p:nvSpPr>
          <p:cNvPr id="49" name="Textfeld 48"/>
          <p:cNvSpPr txBox="1"/>
          <p:nvPr/>
        </p:nvSpPr>
        <p:spPr>
          <a:xfrm>
            <a:off x="5307280" y="4068572"/>
            <a:ext cx="812974" cy="369332"/>
          </a:xfrm>
          <a:prstGeom prst="rect">
            <a:avLst/>
          </a:prstGeom>
          <a:noFill/>
        </p:spPr>
        <p:txBody>
          <a:bodyPr wrap="square" rtlCol="0">
            <a:spAutoFit/>
          </a:bodyPr>
          <a:lstStyle/>
          <a:p>
            <a:pPr algn="ctr"/>
            <a:r>
              <a:rPr lang="de-DE" b="1" dirty="0">
                <a:solidFill>
                  <a:srgbClr val="003C6A"/>
                </a:solidFill>
              </a:rPr>
              <a:t>1994</a:t>
            </a:r>
          </a:p>
        </p:txBody>
      </p:sp>
      <p:sp>
        <p:nvSpPr>
          <p:cNvPr id="50" name="Textfeld 49"/>
          <p:cNvSpPr txBox="1"/>
          <p:nvPr/>
        </p:nvSpPr>
        <p:spPr>
          <a:xfrm>
            <a:off x="7462123" y="4040520"/>
            <a:ext cx="812974" cy="369332"/>
          </a:xfrm>
          <a:prstGeom prst="rect">
            <a:avLst/>
          </a:prstGeom>
          <a:noFill/>
        </p:spPr>
        <p:txBody>
          <a:bodyPr wrap="square" rtlCol="0">
            <a:spAutoFit/>
          </a:bodyPr>
          <a:lstStyle/>
          <a:p>
            <a:pPr algn="ctr"/>
            <a:r>
              <a:rPr lang="de-DE" b="1" dirty="0">
                <a:solidFill>
                  <a:srgbClr val="003C6A"/>
                </a:solidFill>
              </a:rPr>
              <a:t>2016</a:t>
            </a:r>
          </a:p>
        </p:txBody>
      </p:sp>
      <p:sp>
        <p:nvSpPr>
          <p:cNvPr id="51" name="Textfeld 50"/>
          <p:cNvSpPr txBox="1"/>
          <p:nvPr/>
        </p:nvSpPr>
        <p:spPr>
          <a:xfrm>
            <a:off x="1305091" y="4057629"/>
            <a:ext cx="812974" cy="369332"/>
          </a:xfrm>
          <a:prstGeom prst="rect">
            <a:avLst/>
          </a:prstGeom>
          <a:noFill/>
        </p:spPr>
        <p:txBody>
          <a:bodyPr wrap="square" rtlCol="0">
            <a:spAutoFit/>
          </a:bodyPr>
          <a:lstStyle/>
          <a:p>
            <a:pPr algn="ctr"/>
            <a:r>
              <a:rPr lang="de-DE" b="1" dirty="0">
                <a:solidFill>
                  <a:srgbClr val="003C6A"/>
                </a:solidFill>
              </a:rPr>
              <a:t>1966</a:t>
            </a:r>
          </a:p>
        </p:txBody>
      </p:sp>
      <p:sp>
        <p:nvSpPr>
          <p:cNvPr id="52" name="Textfeld 51"/>
          <p:cNvSpPr txBox="1"/>
          <p:nvPr/>
        </p:nvSpPr>
        <p:spPr>
          <a:xfrm>
            <a:off x="4237885" y="4616310"/>
            <a:ext cx="812974" cy="369332"/>
          </a:xfrm>
          <a:prstGeom prst="rect">
            <a:avLst/>
          </a:prstGeom>
          <a:noFill/>
        </p:spPr>
        <p:txBody>
          <a:bodyPr wrap="square" rtlCol="0">
            <a:spAutoFit/>
          </a:bodyPr>
          <a:lstStyle/>
          <a:p>
            <a:pPr algn="ctr"/>
            <a:r>
              <a:rPr lang="de-DE" b="1" dirty="0">
                <a:solidFill>
                  <a:srgbClr val="003C6A"/>
                </a:solidFill>
              </a:rPr>
              <a:t>1988</a:t>
            </a:r>
          </a:p>
        </p:txBody>
      </p:sp>
      <p:sp>
        <p:nvSpPr>
          <p:cNvPr id="53" name="Textfeld 52"/>
          <p:cNvSpPr txBox="1"/>
          <p:nvPr/>
        </p:nvSpPr>
        <p:spPr>
          <a:xfrm>
            <a:off x="6427320" y="4566984"/>
            <a:ext cx="812974" cy="369332"/>
          </a:xfrm>
          <a:prstGeom prst="rect">
            <a:avLst/>
          </a:prstGeom>
          <a:noFill/>
        </p:spPr>
        <p:txBody>
          <a:bodyPr wrap="square" rtlCol="0">
            <a:spAutoFit/>
          </a:bodyPr>
          <a:lstStyle/>
          <a:p>
            <a:pPr algn="ctr"/>
            <a:r>
              <a:rPr lang="de-DE" b="1" dirty="0">
                <a:solidFill>
                  <a:srgbClr val="003C6A"/>
                </a:solidFill>
              </a:rPr>
              <a:t>2013</a:t>
            </a:r>
          </a:p>
        </p:txBody>
      </p:sp>
      <p:sp>
        <p:nvSpPr>
          <p:cNvPr id="54" name="Textfeld 53"/>
          <p:cNvSpPr txBox="1"/>
          <p:nvPr/>
        </p:nvSpPr>
        <p:spPr>
          <a:xfrm>
            <a:off x="8523959" y="4579395"/>
            <a:ext cx="812974" cy="369332"/>
          </a:xfrm>
          <a:prstGeom prst="rect">
            <a:avLst/>
          </a:prstGeom>
          <a:noFill/>
        </p:spPr>
        <p:txBody>
          <a:bodyPr wrap="square" rtlCol="0">
            <a:spAutoFit/>
          </a:bodyPr>
          <a:lstStyle/>
          <a:p>
            <a:pPr algn="ctr"/>
            <a:r>
              <a:rPr lang="de-DE" b="1" dirty="0">
                <a:solidFill>
                  <a:srgbClr val="003C6A"/>
                </a:solidFill>
              </a:rPr>
              <a:t>2018</a:t>
            </a:r>
          </a:p>
        </p:txBody>
      </p:sp>
      <p:sp>
        <p:nvSpPr>
          <p:cNvPr id="55" name="Textfeld 54"/>
          <p:cNvSpPr txBox="1"/>
          <p:nvPr/>
        </p:nvSpPr>
        <p:spPr>
          <a:xfrm>
            <a:off x="9586986" y="4054736"/>
            <a:ext cx="812974" cy="369332"/>
          </a:xfrm>
          <a:prstGeom prst="rect">
            <a:avLst/>
          </a:prstGeom>
          <a:noFill/>
        </p:spPr>
        <p:txBody>
          <a:bodyPr wrap="square" rtlCol="0">
            <a:spAutoFit/>
          </a:bodyPr>
          <a:lstStyle/>
          <a:p>
            <a:pPr algn="ctr"/>
            <a:r>
              <a:rPr lang="de-DE" b="1" dirty="0">
                <a:solidFill>
                  <a:srgbClr val="003C6A"/>
                </a:solidFill>
              </a:rPr>
              <a:t>2020</a:t>
            </a:r>
          </a:p>
        </p:txBody>
      </p:sp>
      <p:sp>
        <p:nvSpPr>
          <p:cNvPr id="56" name="Textfeld 55"/>
          <p:cNvSpPr txBox="1"/>
          <p:nvPr/>
        </p:nvSpPr>
        <p:spPr>
          <a:xfrm>
            <a:off x="10557893" y="4597086"/>
            <a:ext cx="812974" cy="369332"/>
          </a:xfrm>
          <a:prstGeom prst="rect">
            <a:avLst/>
          </a:prstGeom>
          <a:noFill/>
        </p:spPr>
        <p:txBody>
          <a:bodyPr wrap="square" rtlCol="0">
            <a:spAutoFit/>
          </a:bodyPr>
          <a:lstStyle/>
          <a:p>
            <a:pPr algn="ctr"/>
            <a:r>
              <a:rPr lang="de-DE" b="1" dirty="0">
                <a:solidFill>
                  <a:srgbClr val="003C6A"/>
                </a:solidFill>
              </a:rPr>
              <a:t>2021</a:t>
            </a:r>
          </a:p>
        </p:txBody>
      </p:sp>
      <p:sp>
        <p:nvSpPr>
          <p:cNvPr id="57" name="Textfeld 56"/>
          <p:cNvSpPr txBox="1"/>
          <p:nvPr/>
        </p:nvSpPr>
        <p:spPr>
          <a:xfrm>
            <a:off x="2245626" y="4593331"/>
            <a:ext cx="812974" cy="369332"/>
          </a:xfrm>
          <a:prstGeom prst="rect">
            <a:avLst/>
          </a:prstGeom>
          <a:noFill/>
        </p:spPr>
        <p:txBody>
          <a:bodyPr wrap="square" rtlCol="0">
            <a:spAutoFit/>
          </a:bodyPr>
          <a:lstStyle/>
          <a:p>
            <a:pPr algn="ctr"/>
            <a:r>
              <a:rPr lang="de-DE" b="1" dirty="0">
                <a:solidFill>
                  <a:srgbClr val="003C6A"/>
                </a:solidFill>
              </a:rPr>
              <a:t>1978</a:t>
            </a:r>
          </a:p>
        </p:txBody>
      </p:sp>
      <p:cxnSp>
        <p:nvCxnSpPr>
          <p:cNvPr id="58" name="Gerade Verbindung 159"/>
          <p:cNvCxnSpPr/>
          <p:nvPr/>
        </p:nvCxnSpPr>
        <p:spPr>
          <a:xfrm>
            <a:off x="7866639" y="4637056"/>
            <a:ext cx="0" cy="842629"/>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59" name="Gerade Verbindung 7"/>
          <p:cNvCxnSpPr/>
          <p:nvPr/>
        </p:nvCxnSpPr>
        <p:spPr>
          <a:xfrm flipH="1">
            <a:off x="10953613" y="2498003"/>
            <a:ext cx="1882" cy="1871292"/>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 Verbindung 165"/>
          <p:cNvCxnSpPr/>
          <p:nvPr/>
        </p:nvCxnSpPr>
        <p:spPr>
          <a:xfrm>
            <a:off x="1697879" y="4647178"/>
            <a:ext cx="3989" cy="1057656"/>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1" name="Gerade Verbindung 165"/>
          <p:cNvCxnSpPr/>
          <p:nvPr/>
        </p:nvCxnSpPr>
        <p:spPr>
          <a:xfrm>
            <a:off x="4655861" y="3410141"/>
            <a:ext cx="0" cy="94337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2" name="Gerade Verbindung 165"/>
          <p:cNvCxnSpPr/>
          <p:nvPr/>
        </p:nvCxnSpPr>
        <p:spPr>
          <a:xfrm>
            <a:off x="6773101" y="3428473"/>
            <a:ext cx="1272" cy="930120"/>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3" name="Gerade Verbindung 165"/>
          <p:cNvCxnSpPr/>
          <p:nvPr/>
        </p:nvCxnSpPr>
        <p:spPr>
          <a:xfrm>
            <a:off x="8950158" y="3338066"/>
            <a:ext cx="0" cy="1016211"/>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 Verbindung 157"/>
          <p:cNvCxnSpPr/>
          <p:nvPr/>
        </p:nvCxnSpPr>
        <p:spPr>
          <a:xfrm>
            <a:off x="3636525" y="4642344"/>
            <a:ext cx="3385" cy="1562924"/>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5" name="Gerade Verbindung 158"/>
          <p:cNvCxnSpPr/>
          <p:nvPr/>
        </p:nvCxnSpPr>
        <p:spPr>
          <a:xfrm>
            <a:off x="5716570" y="4637056"/>
            <a:ext cx="0" cy="78172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 Verbindung 160"/>
          <p:cNvCxnSpPr/>
          <p:nvPr/>
        </p:nvCxnSpPr>
        <p:spPr>
          <a:xfrm flipH="1">
            <a:off x="9974711" y="4617966"/>
            <a:ext cx="34" cy="832660"/>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pic>
        <p:nvPicPr>
          <p:cNvPr id="67" name="Grafik 66"/>
          <p:cNvPicPr>
            <a:picLocks noChangeAspect="1"/>
          </p:cNvPicPr>
          <p:nvPr/>
        </p:nvPicPr>
        <p:blipFill>
          <a:blip r:embed="rId4" cstate="screen"/>
          <a:stretch>
            <a:fillRect/>
          </a:stretch>
        </p:blipFill>
        <p:spPr>
          <a:xfrm>
            <a:off x="6004540" y="5535557"/>
            <a:ext cx="793749" cy="815710"/>
          </a:xfrm>
          <a:prstGeom prst="rect">
            <a:avLst/>
          </a:prstGeom>
        </p:spPr>
      </p:pic>
      <p:pic>
        <p:nvPicPr>
          <p:cNvPr id="68" name="Grafik 67" descr="Ein Bild, das drinnen enthält.&#10;&#10;Automatisch generierte Beschreib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4945" y="5566937"/>
            <a:ext cx="499245" cy="983129"/>
          </a:xfrm>
          <a:prstGeom prst="rect">
            <a:avLst/>
          </a:prstGeom>
        </p:spPr>
      </p:pic>
      <p:pic>
        <p:nvPicPr>
          <p:cNvPr id="69" name="Grafik 68"/>
          <p:cNvPicPr>
            <a:picLocks noChangeAspect="1"/>
          </p:cNvPicPr>
          <p:nvPr/>
        </p:nvPicPr>
        <p:blipFill>
          <a:blip r:embed="rId6"/>
          <a:stretch>
            <a:fillRect/>
          </a:stretch>
        </p:blipFill>
        <p:spPr>
          <a:xfrm>
            <a:off x="3623484" y="4986573"/>
            <a:ext cx="780874" cy="928107"/>
          </a:xfrm>
          <a:prstGeom prst="rect">
            <a:avLst/>
          </a:prstGeom>
        </p:spPr>
      </p:pic>
      <p:pic>
        <p:nvPicPr>
          <p:cNvPr id="70" name="Grafik 69" descr="Ein Bild, das Projektor enthält.&#10;&#10;Automatisch generierte Beschreibung"/>
          <p:cNvPicPr>
            <a:picLocks noChangeAspect="1"/>
          </p:cNvPicPr>
          <p:nvPr/>
        </p:nvPicPr>
        <p:blipFill>
          <a:blip r:embed="rId7"/>
          <a:stretch>
            <a:fillRect/>
          </a:stretch>
        </p:blipFill>
        <p:spPr>
          <a:xfrm>
            <a:off x="10086708" y="5427465"/>
            <a:ext cx="1052046" cy="742305"/>
          </a:xfrm>
          <a:prstGeom prst="rect">
            <a:avLst/>
          </a:prstGeom>
        </p:spPr>
      </p:pic>
      <p:pic>
        <p:nvPicPr>
          <p:cNvPr id="71" name="Grafik 7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8944395" y="2340313"/>
            <a:ext cx="352204" cy="909860"/>
          </a:xfrm>
          <a:prstGeom prst="rect">
            <a:avLst/>
          </a:prstGeom>
        </p:spPr>
      </p:pic>
      <p:pic>
        <p:nvPicPr>
          <p:cNvPr id="72" name="Grafik 71"/>
          <p:cNvPicPr>
            <a:picLocks noChangeAspect="1"/>
          </p:cNvPicPr>
          <p:nvPr/>
        </p:nvPicPr>
        <p:blipFill>
          <a:blip r:embed="rId9"/>
          <a:stretch>
            <a:fillRect/>
          </a:stretch>
        </p:blipFill>
        <p:spPr>
          <a:xfrm>
            <a:off x="11047547" y="2484146"/>
            <a:ext cx="688277" cy="214226"/>
          </a:xfrm>
          <a:prstGeom prst="rect">
            <a:avLst/>
          </a:prstGeom>
        </p:spPr>
      </p:pic>
      <p:pic>
        <p:nvPicPr>
          <p:cNvPr id="73" name="Grafik 72"/>
          <p:cNvPicPr>
            <a:picLocks noChangeAspect="1"/>
          </p:cNvPicPr>
          <p:nvPr/>
        </p:nvPicPr>
        <p:blipFill rotWithShape="1">
          <a:blip r:embed="rId10" cstate="print">
            <a:extLst>
              <a:ext uri="{28A0092B-C50C-407E-A947-70E740481C1C}">
                <a14:useLocalDpi xmlns:a14="http://schemas.microsoft.com/office/drawing/2010/main" val="0"/>
              </a:ext>
            </a:extLst>
          </a:blip>
          <a:srcRect l="87046" t="34878" r="3694"/>
          <a:stretch>
            <a:fillRect/>
          </a:stretch>
        </p:blipFill>
        <p:spPr>
          <a:xfrm>
            <a:off x="1658054" y="4813624"/>
            <a:ext cx="742086" cy="555874"/>
          </a:xfrm>
          <a:prstGeom prst="rect">
            <a:avLst/>
          </a:prstGeom>
        </p:spPr>
      </p:pic>
      <p:cxnSp>
        <p:nvCxnSpPr>
          <p:cNvPr id="74" name="Gerade Verbindung 157"/>
          <p:cNvCxnSpPr/>
          <p:nvPr/>
        </p:nvCxnSpPr>
        <p:spPr>
          <a:xfrm flipH="1">
            <a:off x="2655078" y="3428473"/>
            <a:ext cx="1876" cy="942608"/>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pic>
        <p:nvPicPr>
          <p:cNvPr id="75" name="Grafik 74"/>
          <p:cNvPicPr>
            <a:picLocks noChangeAspect="1"/>
          </p:cNvPicPr>
          <p:nvPr/>
        </p:nvPicPr>
        <p:blipFill rotWithShape="1">
          <a:blip r:embed="rId11" cstate="print">
            <a:extLst>
              <a:ext uri="{28A0092B-C50C-407E-A947-70E740481C1C}">
                <a14:useLocalDpi xmlns:a14="http://schemas.microsoft.com/office/drawing/2010/main" val="0"/>
              </a:ext>
            </a:extLst>
          </a:blip>
          <a:srcRect l="61722" r="32686"/>
          <a:stretch>
            <a:fillRect/>
          </a:stretch>
        </p:blipFill>
        <p:spPr>
          <a:xfrm>
            <a:off x="2641840" y="2366508"/>
            <a:ext cx="579104" cy="1103183"/>
          </a:xfrm>
          <a:prstGeom prst="rect">
            <a:avLst/>
          </a:prstGeom>
        </p:spPr>
      </p:pic>
      <p:sp>
        <p:nvSpPr>
          <p:cNvPr id="76" name="Textfeld 75"/>
          <p:cNvSpPr txBox="1"/>
          <p:nvPr/>
        </p:nvSpPr>
        <p:spPr>
          <a:xfrm>
            <a:off x="2648246" y="3388777"/>
            <a:ext cx="1628696" cy="507831"/>
          </a:xfrm>
          <a:prstGeom prst="rect">
            <a:avLst/>
          </a:prstGeom>
          <a:noFill/>
        </p:spPr>
        <p:txBody>
          <a:bodyPr wrap="square" lIns="72000" tIns="0" rIns="72000" bIns="0" rtlCol="0">
            <a:spAutoFit/>
          </a:bodyPr>
          <a:lstStyle/>
          <a:p>
            <a:r>
              <a:rPr lang="de-DE" sz="1100" dirty="0" err="1">
                <a:solidFill>
                  <a:schemeClr val="tx1">
                    <a:lumMod val="85000"/>
                    <a:lumOff val="15000"/>
                  </a:schemeClr>
                </a:solidFill>
              </a:rPr>
              <a:t>Product</a:t>
            </a:r>
            <a:r>
              <a:rPr lang="de-DE" sz="1100" dirty="0">
                <a:solidFill>
                  <a:schemeClr val="tx1">
                    <a:lumMod val="85000"/>
                    <a:lumOff val="15000"/>
                  </a:schemeClr>
                </a:solidFill>
              </a:rPr>
              <a:t> </a:t>
            </a:r>
            <a:r>
              <a:rPr lang="de-DE" sz="1100" dirty="0" err="1">
                <a:solidFill>
                  <a:schemeClr val="tx1">
                    <a:lumMod val="85000"/>
                    <a:lumOff val="15000"/>
                  </a:schemeClr>
                </a:solidFill>
              </a:rPr>
              <a:t>range</a:t>
            </a:r>
            <a:r>
              <a:rPr lang="de-DE" sz="1100" dirty="0">
                <a:solidFill>
                  <a:schemeClr val="tx1">
                    <a:lumMod val="85000"/>
                    <a:lumOff val="15000"/>
                  </a:schemeClr>
                </a:solidFill>
              </a:rPr>
              <a:t> </a:t>
            </a:r>
            <a:br>
              <a:rPr lang="de-DE" sz="1100" dirty="0">
                <a:solidFill>
                  <a:schemeClr val="tx1">
                    <a:lumMod val="85000"/>
                    <a:lumOff val="15000"/>
                  </a:schemeClr>
                </a:solidFill>
              </a:rPr>
            </a:br>
            <a:r>
              <a:rPr lang="de-DE" sz="1100" dirty="0" err="1">
                <a:solidFill>
                  <a:schemeClr val="tx1">
                    <a:lumMod val="85000"/>
                    <a:lumOff val="15000"/>
                  </a:schemeClr>
                </a:solidFill>
              </a:rPr>
              <a:t>H</a:t>
            </a:r>
            <a:r>
              <a:rPr lang="de-DE" sz="1100" b="0" i="0" dirty="0" err="1">
                <a:solidFill>
                  <a:schemeClr val="tx1">
                    <a:lumMod val="85000"/>
                    <a:lumOff val="15000"/>
                  </a:schemeClr>
                </a:solidFill>
                <a:effectLst/>
              </a:rPr>
              <a:t>ydraulic</a:t>
            </a:r>
            <a:r>
              <a:rPr lang="de-DE" sz="1100" b="0" i="0" dirty="0">
                <a:solidFill>
                  <a:schemeClr val="tx1">
                    <a:lumMod val="85000"/>
                    <a:lumOff val="15000"/>
                  </a:schemeClr>
                </a:solidFill>
                <a:effectLst/>
              </a:rPr>
              <a:t> </a:t>
            </a:r>
            <a:r>
              <a:rPr lang="de-DE" sz="1100" b="0" i="0" dirty="0" err="1">
                <a:solidFill>
                  <a:schemeClr val="tx1">
                    <a:lumMod val="85000"/>
                    <a:lumOff val="15000"/>
                  </a:schemeClr>
                </a:solidFill>
                <a:effectLst/>
              </a:rPr>
              <a:t>expansion</a:t>
            </a:r>
            <a:r>
              <a:rPr lang="de-DE" sz="1100" b="0" i="0" dirty="0">
                <a:solidFill>
                  <a:schemeClr val="tx1">
                    <a:lumMod val="85000"/>
                    <a:lumOff val="15000"/>
                  </a:schemeClr>
                </a:solidFill>
                <a:effectLst/>
              </a:rPr>
              <a:t> </a:t>
            </a:r>
            <a:r>
              <a:rPr lang="de-DE" sz="1100" b="0" i="0" dirty="0" err="1">
                <a:solidFill>
                  <a:schemeClr val="tx1">
                    <a:lumMod val="85000"/>
                    <a:lumOff val="15000"/>
                  </a:schemeClr>
                </a:solidFill>
                <a:effectLst/>
              </a:rPr>
              <a:t>technology</a:t>
            </a:r>
            <a:endParaRPr lang="de-DE" sz="1100" dirty="0">
              <a:solidFill>
                <a:schemeClr val="tx1">
                  <a:lumMod val="85000"/>
                  <a:lumOff val="15000"/>
                </a:schemeClr>
              </a:solidFill>
            </a:endParaRPr>
          </a:p>
        </p:txBody>
      </p:sp>
      <p:sp>
        <p:nvSpPr>
          <p:cNvPr id="83" name="Textfeld 82"/>
          <p:cNvSpPr txBox="1"/>
          <p:nvPr/>
        </p:nvSpPr>
        <p:spPr>
          <a:xfrm>
            <a:off x="5725722" y="5121387"/>
            <a:ext cx="1427162" cy="338554"/>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Product range </a:t>
            </a:r>
          </a:p>
          <a:p>
            <a:pPr rtl="0"/>
            <a:r>
              <a:rPr lang="en-US" sz="1100" dirty="0">
                <a:solidFill>
                  <a:schemeClr val="tx1">
                    <a:lumMod val="85000"/>
                    <a:lumOff val="15000"/>
                  </a:schemeClr>
                </a:solidFill>
              </a:rPr>
              <a:t>Lathe Chucks </a:t>
            </a:r>
          </a:p>
        </p:txBody>
      </p:sp>
      <p:sp>
        <p:nvSpPr>
          <p:cNvPr id="84" name="Eine Ecke des Rechtecks schneiden 6"/>
          <p:cNvSpPr/>
          <p:nvPr/>
        </p:nvSpPr>
        <p:spPr>
          <a:xfrm flipV="1">
            <a:off x="4645980" y="1934488"/>
            <a:ext cx="2281961" cy="811592"/>
          </a:xfrm>
          <a:custGeom>
            <a:avLst/>
            <a:gdLst>
              <a:gd name="connsiteX0" fmla="*/ 0 w 7150640"/>
              <a:gd name="connsiteY0" fmla="*/ 0 h 2669022"/>
              <a:gd name="connsiteX1" fmla="*/ 6629594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1" fmla="*/ 0 w 7150640"/>
              <a:gd name="connsiteY0-2" fmla="*/ 0 h 2669022"/>
              <a:gd name="connsiteX1-3" fmla="*/ 6214924 w 7150640"/>
              <a:gd name="connsiteY1-4" fmla="*/ 15949 h 2669022"/>
              <a:gd name="connsiteX2-5" fmla="*/ 7150640 w 7150640"/>
              <a:gd name="connsiteY2-6" fmla="*/ 521046 h 2669022"/>
              <a:gd name="connsiteX3-7" fmla="*/ 7150640 w 7150640"/>
              <a:gd name="connsiteY3-8" fmla="*/ 2669022 h 2669022"/>
              <a:gd name="connsiteX4-9" fmla="*/ 0 w 7150640"/>
              <a:gd name="connsiteY4-10" fmla="*/ 2669022 h 2669022"/>
              <a:gd name="connsiteX5-11" fmla="*/ 0 w 7150640"/>
              <a:gd name="connsiteY5-12" fmla="*/ 0 h 2669022"/>
              <a:gd name="connsiteX0-13" fmla="*/ 0 w 7150640"/>
              <a:gd name="connsiteY0-14" fmla="*/ 0 h 2669022"/>
              <a:gd name="connsiteX1-15" fmla="*/ 6140496 w 7150640"/>
              <a:gd name="connsiteY1-16" fmla="*/ 0 h 2669022"/>
              <a:gd name="connsiteX2-17" fmla="*/ 7150640 w 7150640"/>
              <a:gd name="connsiteY2-18" fmla="*/ 521046 h 2669022"/>
              <a:gd name="connsiteX3-19" fmla="*/ 7150640 w 7150640"/>
              <a:gd name="connsiteY3-20" fmla="*/ 2669022 h 2669022"/>
              <a:gd name="connsiteX4-21" fmla="*/ 0 w 7150640"/>
              <a:gd name="connsiteY4-22" fmla="*/ 2669022 h 2669022"/>
              <a:gd name="connsiteX5-23" fmla="*/ 0 w 7150640"/>
              <a:gd name="connsiteY5-24" fmla="*/ 0 h 2669022"/>
              <a:gd name="connsiteX0-25" fmla="*/ 0 w 7150640"/>
              <a:gd name="connsiteY0-26" fmla="*/ 0 h 2669022"/>
              <a:gd name="connsiteX1-27" fmla="*/ 6108599 w 7150640"/>
              <a:gd name="connsiteY1-28" fmla="*/ 0 h 2669022"/>
              <a:gd name="connsiteX2-29" fmla="*/ 7150640 w 7150640"/>
              <a:gd name="connsiteY2-30" fmla="*/ 521046 h 2669022"/>
              <a:gd name="connsiteX3-31" fmla="*/ 7150640 w 7150640"/>
              <a:gd name="connsiteY3-32" fmla="*/ 2669022 h 2669022"/>
              <a:gd name="connsiteX4-33" fmla="*/ 0 w 7150640"/>
              <a:gd name="connsiteY4-34" fmla="*/ 2669022 h 2669022"/>
              <a:gd name="connsiteX5-35" fmla="*/ 0 w 7150640"/>
              <a:gd name="connsiteY5-36" fmla="*/ 0 h 2669022"/>
              <a:gd name="connsiteX0-37" fmla="*/ 0 w 7150640"/>
              <a:gd name="connsiteY0-38" fmla="*/ 15949 h 2684971"/>
              <a:gd name="connsiteX1-39" fmla="*/ 6135180 w 7150640"/>
              <a:gd name="connsiteY1-40" fmla="*/ 0 h 2684971"/>
              <a:gd name="connsiteX2-41" fmla="*/ 7150640 w 7150640"/>
              <a:gd name="connsiteY2-42" fmla="*/ 536995 h 2684971"/>
              <a:gd name="connsiteX3-43" fmla="*/ 7150640 w 7150640"/>
              <a:gd name="connsiteY3-44" fmla="*/ 2684971 h 2684971"/>
              <a:gd name="connsiteX4-45" fmla="*/ 0 w 7150640"/>
              <a:gd name="connsiteY4-46" fmla="*/ 2684971 h 2684971"/>
              <a:gd name="connsiteX5-47" fmla="*/ 0 w 7150640"/>
              <a:gd name="connsiteY5-48" fmla="*/ 15949 h 2684971"/>
              <a:gd name="connsiteX0-49" fmla="*/ 0 w 7150640"/>
              <a:gd name="connsiteY0-50" fmla="*/ 15949 h 2684971"/>
              <a:gd name="connsiteX1-51" fmla="*/ 6135180 w 7150640"/>
              <a:gd name="connsiteY1-52" fmla="*/ 0 h 2684971"/>
              <a:gd name="connsiteX2-53" fmla="*/ 7150640 w 7150640"/>
              <a:gd name="connsiteY2-54" fmla="*/ 536995 h 2684971"/>
              <a:gd name="connsiteX3-55" fmla="*/ 7150640 w 7150640"/>
              <a:gd name="connsiteY3-56" fmla="*/ 2684971 h 2684971"/>
              <a:gd name="connsiteX4-57" fmla="*/ 0 w 7150640"/>
              <a:gd name="connsiteY4-58" fmla="*/ 2513707 h 2684971"/>
              <a:gd name="connsiteX5-59" fmla="*/ 0 w 7150640"/>
              <a:gd name="connsiteY5-60" fmla="*/ 15949 h 2684971"/>
              <a:gd name="connsiteX0-61" fmla="*/ 0 w 7150640"/>
              <a:gd name="connsiteY0-62" fmla="*/ 15949 h 2530019"/>
              <a:gd name="connsiteX1-63" fmla="*/ 6135180 w 7150640"/>
              <a:gd name="connsiteY1-64" fmla="*/ 0 h 2530019"/>
              <a:gd name="connsiteX2-65" fmla="*/ 7150640 w 7150640"/>
              <a:gd name="connsiteY2-66" fmla="*/ 536995 h 2530019"/>
              <a:gd name="connsiteX3-67" fmla="*/ 7142446 w 7150640"/>
              <a:gd name="connsiteY3-68" fmla="*/ 2530019 h 2530019"/>
              <a:gd name="connsiteX4-69" fmla="*/ 0 w 7150640"/>
              <a:gd name="connsiteY4-70" fmla="*/ 2513707 h 2530019"/>
              <a:gd name="connsiteX5-71" fmla="*/ 0 w 7150640"/>
              <a:gd name="connsiteY5-72" fmla="*/ 15949 h 2530019"/>
              <a:gd name="connsiteX0-73" fmla="*/ 0 w 7150640"/>
              <a:gd name="connsiteY0-74" fmla="*/ 15949 h 2513707"/>
              <a:gd name="connsiteX1-75" fmla="*/ 6135180 w 7150640"/>
              <a:gd name="connsiteY1-76" fmla="*/ 0 h 2513707"/>
              <a:gd name="connsiteX2-77" fmla="*/ 7150640 w 7150640"/>
              <a:gd name="connsiteY2-78" fmla="*/ 536995 h 2513707"/>
              <a:gd name="connsiteX3-79" fmla="*/ 7142447 w 7150640"/>
              <a:gd name="connsiteY3-80" fmla="*/ 2505553 h 2513707"/>
              <a:gd name="connsiteX4-81" fmla="*/ 0 w 7150640"/>
              <a:gd name="connsiteY4-82" fmla="*/ 2513707 h 2513707"/>
              <a:gd name="connsiteX5-83" fmla="*/ 0 w 7150640"/>
              <a:gd name="connsiteY5-84" fmla="*/ 15949 h 2513707"/>
              <a:gd name="connsiteX0-85" fmla="*/ 0 w 7150640"/>
              <a:gd name="connsiteY0-86" fmla="*/ 15949 h 2516230"/>
              <a:gd name="connsiteX1-87" fmla="*/ 6135180 w 7150640"/>
              <a:gd name="connsiteY1-88" fmla="*/ 0 h 2516230"/>
              <a:gd name="connsiteX2-89" fmla="*/ 7150640 w 7150640"/>
              <a:gd name="connsiteY2-90" fmla="*/ 536995 h 2516230"/>
              <a:gd name="connsiteX3-91" fmla="*/ 7142448 w 7150640"/>
              <a:gd name="connsiteY3-92" fmla="*/ 2516230 h 2516230"/>
              <a:gd name="connsiteX4-93" fmla="*/ 0 w 7150640"/>
              <a:gd name="connsiteY4-94" fmla="*/ 2513707 h 2516230"/>
              <a:gd name="connsiteX5-95" fmla="*/ 0 w 7150640"/>
              <a:gd name="connsiteY5-96" fmla="*/ 15949 h 2516230"/>
              <a:gd name="connsiteX0-97" fmla="*/ 0 w 7150640"/>
              <a:gd name="connsiteY0-98" fmla="*/ 0 h 2516295"/>
              <a:gd name="connsiteX1-99" fmla="*/ 6135180 w 7150640"/>
              <a:gd name="connsiteY1-100" fmla="*/ 65 h 2516295"/>
              <a:gd name="connsiteX2-101" fmla="*/ 7150640 w 7150640"/>
              <a:gd name="connsiteY2-102" fmla="*/ 537060 h 2516295"/>
              <a:gd name="connsiteX3-103" fmla="*/ 7142448 w 7150640"/>
              <a:gd name="connsiteY3-104" fmla="*/ 2516295 h 2516295"/>
              <a:gd name="connsiteX4-105" fmla="*/ 0 w 7150640"/>
              <a:gd name="connsiteY4-106" fmla="*/ 2513772 h 2516295"/>
              <a:gd name="connsiteX5-107" fmla="*/ 0 w 7150640"/>
              <a:gd name="connsiteY5-108" fmla="*/ 0 h 2516295"/>
              <a:gd name="connsiteX0-109" fmla="*/ 0 w 7153754"/>
              <a:gd name="connsiteY0-110" fmla="*/ 0 h 2516295"/>
              <a:gd name="connsiteX1-111" fmla="*/ 6135180 w 7153754"/>
              <a:gd name="connsiteY1-112" fmla="*/ 65 h 2516295"/>
              <a:gd name="connsiteX2-113" fmla="*/ 7150640 w 7153754"/>
              <a:gd name="connsiteY2-114" fmla="*/ 537060 h 2516295"/>
              <a:gd name="connsiteX3-115" fmla="*/ 7153177 w 7153754"/>
              <a:gd name="connsiteY3-116" fmla="*/ 2516295 h 2516295"/>
              <a:gd name="connsiteX4-117" fmla="*/ 0 w 7153754"/>
              <a:gd name="connsiteY4-118" fmla="*/ 2513772 h 2516295"/>
              <a:gd name="connsiteX5-119" fmla="*/ 0 w 7153754"/>
              <a:gd name="connsiteY5-120" fmla="*/ 0 h 2516295"/>
              <a:gd name="connsiteX0-121" fmla="*/ 0 w 7150640"/>
              <a:gd name="connsiteY0-122" fmla="*/ 0 h 2516295"/>
              <a:gd name="connsiteX1-123" fmla="*/ 6135180 w 7150640"/>
              <a:gd name="connsiteY1-124" fmla="*/ 65 h 2516295"/>
              <a:gd name="connsiteX2-125" fmla="*/ 7150640 w 7150640"/>
              <a:gd name="connsiteY2-126" fmla="*/ 537060 h 2516295"/>
              <a:gd name="connsiteX3-127" fmla="*/ 7142450 w 7150640"/>
              <a:gd name="connsiteY3-128" fmla="*/ 2516295 h 2516295"/>
              <a:gd name="connsiteX4-129" fmla="*/ 0 w 7150640"/>
              <a:gd name="connsiteY4-130" fmla="*/ 2513772 h 2516295"/>
              <a:gd name="connsiteX5-131" fmla="*/ 0 w 7150640"/>
              <a:gd name="connsiteY5-132" fmla="*/ 0 h 2516295"/>
              <a:gd name="connsiteX0-133" fmla="*/ 0 w 7150640"/>
              <a:gd name="connsiteY0-134" fmla="*/ 0 h 2516295"/>
              <a:gd name="connsiteX1-135" fmla="*/ 6135180 w 7150640"/>
              <a:gd name="connsiteY1-136" fmla="*/ 65 h 2516295"/>
              <a:gd name="connsiteX2-137" fmla="*/ 7150640 w 7150640"/>
              <a:gd name="connsiteY2-138" fmla="*/ 537060 h 2516295"/>
              <a:gd name="connsiteX3-139" fmla="*/ 7147815 w 7150640"/>
              <a:gd name="connsiteY3-140" fmla="*/ 2516295 h 2516295"/>
              <a:gd name="connsiteX4-141" fmla="*/ 0 w 7150640"/>
              <a:gd name="connsiteY4-142" fmla="*/ 2513772 h 2516295"/>
              <a:gd name="connsiteX5-143" fmla="*/ 0 w 7150640"/>
              <a:gd name="connsiteY5-144" fmla="*/ 0 h 25162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150640" h="2516295">
                <a:moveTo>
                  <a:pt x="0" y="0"/>
                </a:moveTo>
                <a:lnTo>
                  <a:pt x="6135180" y="65"/>
                </a:lnTo>
                <a:lnTo>
                  <a:pt x="7150640" y="537060"/>
                </a:lnTo>
                <a:cubicBezTo>
                  <a:pt x="7147909" y="1201401"/>
                  <a:pt x="7150546" y="1851954"/>
                  <a:pt x="7147815" y="2516295"/>
                </a:cubicBezTo>
                <a:lnTo>
                  <a:pt x="0" y="2513772"/>
                </a:lnTo>
                <a:lnTo>
                  <a:pt x="0" y="0"/>
                </a:lnTo>
                <a:close/>
              </a:path>
            </a:pathLst>
          </a:custGeom>
          <a:solidFill>
            <a:srgbClr val="BCCF00"/>
          </a:solidFill>
          <a:ln w="127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800" b="1"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33" name="Textfeld 32"/>
          <p:cNvSpPr txBox="1"/>
          <p:nvPr/>
        </p:nvSpPr>
        <p:spPr>
          <a:xfrm>
            <a:off x="4780145" y="2053207"/>
            <a:ext cx="2223829" cy="652405"/>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pPr>
            <a:r>
              <a:rPr lang="en-US" sz="1400" b="1" dirty="0">
                <a:solidFill>
                  <a:srgbClr val="003D6A"/>
                </a:solidFill>
                <a:latin typeface="Fago Pro" panose="02000506040000020004" pitchFamily="2" charset="77"/>
              </a:rPr>
              <a:t>What we do:</a:t>
            </a:r>
            <a:br>
              <a:rPr kumimoji="0" lang="de-DE" sz="1400" b="1" u="none" strike="noStrike" kern="1200" cap="none" spc="0" normalizeH="0" baseline="0" noProof="0" dirty="0">
                <a:ln>
                  <a:noFill/>
                </a:ln>
                <a:solidFill>
                  <a:srgbClr val="003D6A"/>
                </a:solidFill>
                <a:effectLst/>
                <a:uLnTx/>
                <a:uFillTx/>
                <a:latin typeface="Fago Pro" panose="02000506040000020004" pitchFamily="2" charset="77"/>
              </a:rPr>
            </a:br>
            <a:r>
              <a:rPr kumimoji="0" lang="en-US" sz="1400" b="1" u="none" strike="noStrike" kern="1200" cap="none" spc="0" normalizeH="0" baseline="0" dirty="0">
                <a:ln>
                  <a:noFill/>
                </a:ln>
                <a:solidFill>
                  <a:srgbClr val="003D6A"/>
                </a:solidFill>
                <a:effectLst/>
                <a:uLnTx/>
                <a:uFillTx/>
                <a:latin typeface="Fago Pro" panose="02000506040000020004" pitchFamily="2" charset="77"/>
              </a:rPr>
              <a:t>More productivity for </a:t>
            </a:r>
            <a:br>
              <a:rPr kumimoji="0" lang="en-US" sz="1400" b="1" u="none" strike="noStrike" kern="1200" cap="none" spc="0" normalizeH="0" baseline="0" dirty="0">
                <a:ln>
                  <a:noFill/>
                </a:ln>
                <a:solidFill>
                  <a:srgbClr val="003D6A"/>
                </a:solidFill>
                <a:effectLst/>
                <a:uLnTx/>
                <a:uFillTx/>
                <a:latin typeface="Fago Pro" panose="02000506040000020004" pitchFamily="2" charset="77"/>
              </a:rPr>
            </a:br>
            <a:r>
              <a:rPr kumimoji="0" lang="en-US" sz="1400" b="1" u="none" strike="noStrike" kern="1200" cap="none" spc="0" normalizeH="0" baseline="0" dirty="0">
                <a:ln>
                  <a:noFill/>
                </a:ln>
                <a:solidFill>
                  <a:srgbClr val="003D6A"/>
                </a:solidFill>
                <a:effectLst/>
                <a:uLnTx/>
                <a:uFillTx/>
                <a:latin typeface="Fago Pro" panose="02000506040000020004" pitchFamily="2" charset="77"/>
              </a:rPr>
              <a:t>our customers.</a:t>
            </a:r>
          </a:p>
        </p:txBody>
      </p:sp>
      <p:sp>
        <p:nvSpPr>
          <p:cNvPr id="86" name="Rechteck 85"/>
          <p:cNvSpPr/>
          <p:nvPr/>
        </p:nvSpPr>
        <p:spPr>
          <a:xfrm rot="10800000">
            <a:off x="11307218" y="4457356"/>
            <a:ext cx="855538" cy="117796"/>
          </a:xfrm>
          <a:prstGeom prst="rect">
            <a:avLst/>
          </a:prstGeom>
          <a:gradFill>
            <a:gsLst>
              <a:gs pos="0">
                <a:schemeClr val="tx2">
                  <a:alpha val="0"/>
                </a:schemeClr>
              </a:gs>
              <a:gs pos="53000">
                <a:srgbClr val="E3E3E3"/>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23" name="Titel 22"/>
          <p:cNvSpPr>
            <a:spLocks noGrp="1"/>
          </p:cNvSpPr>
          <p:nvPr>
            <p:ph type="title"/>
          </p:nvPr>
        </p:nvSpPr>
        <p:spPr/>
        <p:txBody>
          <a:bodyPr/>
          <a:lstStyle/>
          <a:p>
            <a:pPr rtl="0"/>
            <a:r>
              <a:rPr lang="en-US" dirty="0">
                <a:solidFill>
                  <a:schemeClr val="bg1"/>
                </a:solidFill>
              </a:rPr>
              <a:t>Next level for our customers</a:t>
            </a:r>
          </a:p>
        </p:txBody>
      </p:sp>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t>27</a:t>
            </a:fld>
            <a:endParaRPr kumimoji="0"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4" name="Textplatzhalter 23"/>
          <p:cNvSpPr>
            <a:spLocks noGrp="1"/>
          </p:cNvSpPr>
          <p:nvPr>
            <p:ph type="body" sz="quarter" idx="11"/>
          </p:nvPr>
        </p:nvSpPr>
        <p:spPr/>
        <p:txBody>
          <a:bodyPr/>
          <a:lstStyle/>
          <a:p>
            <a:pPr rtl="0"/>
            <a:r>
              <a:rPr lang="en-US" dirty="0"/>
              <a:t>Where we are going</a:t>
            </a:r>
          </a:p>
        </p:txBody>
      </p:sp>
      <p:cxnSp>
        <p:nvCxnSpPr>
          <p:cNvPr id="6" name="Gerade Verbindung 5"/>
          <p:cNvCxnSpPr/>
          <p:nvPr/>
        </p:nvCxnSpPr>
        <p:spPr>
          <a:xfrm flipV="1">
            <a:off x="2402546" y="4475609"/>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1112658" y="3469857"/>
            <a:ext cx="2579776"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Top quality components</a:t>
            </a:r>
          </a:p>
        </p:txBody>
      </p:sp>
      <p:sp>
        <p:nvSpPr>
          <p:cNvPr id="8" name="Oval 7"/>
          <p:cNvSpPr/>
          <p:nvPr/>
        </p:nvSpPr>
        <p:spPr>
          <a:xfrm>
            <a:off x="2208318" y="4169988"/>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1</a:t>
            </a:r>
          </a:p>
        </p:txBody>
      </p:sp>
      <p:cxnSp>
        <p:nvCxnSpPr>
          <p:cNvPr id="9" name="Gerade Verbindung 8"/>
          <p:cNvCxnSpPr/>
          <p:nvPr/>
        </p:nvCxnSpPr>
        <p:spPr>
          <a:xfrm flipV="1">
            <a:off x="4798746" y="4475609"/>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501492" y="3469857"/>
            <a:ext cx="2594508"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Intelligent innovations</a:t>
            </a:r>
          </a:p>
        </p:txBody>
      </p:sp>
      <p:sp>
        <p:nvSpPr>
          <p:cNvPr id="11" name="Oval 10"/>
          <p:cNvSpPr/>
          <p:nvPr/>
        </p:nvSpPr>
        <p:spPr>
          <a:xfrm>
            <a:off x="4604518" y="4169988"/>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2</a:t>
            </a:r>
          </a:p>
        </p:txBody>
      </p:sp>
      <p:cxnSp>
        <p:nvCxnSpPr>
          <p:cNvPr id="12" name="Gerade Verbindung 11"/>
          <p:cNvCxnSpPr/>
          <p:nvPr/>
        </p:nvCxnSpPr>
        <p:spPr>
          <a:xfrm flipV="1">
            <a:off x="7052099" y="3525681"/>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5639467" y="2530672"/>
            <a:ext cx="2825264"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Expertise in automation</a:t>
            </a:r>
          </a:p>
        </p:txBody>
      </p:sp>
      <p:sp>
        <p:nvSpPr>
          <p:cNvPr id="14" name="Oval 13"/>
          <p:cNvSpPr/>
          <p:nvPr/>
        </p:nvSpPr>
        <p:spPr>
          <a:xfrm>
            <a:off x="6857871" y="3220060"/>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3</a:t>
            </a:r>
          </a:p>
        </p:txBody>
      </p:sp>
      <p:cxnSp>
        <p:nvCxnSpPr>
          <p:cNvPr id="15" name="Gerade Verbindung 14"/>
          <p:cNvCxnSpPr/>
          <p:nvPr/>
        </p:nvCxnSpPr>
        <p:spPr>
          <a:xfrm flipV="1">
            <a:off x="9019470" y="2600157"/>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8112134" y="1594405"/>
            <a:ext cx="1798220"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Process know-how</a:t>
            </a:r>
          </a:p>
        </p:txBody>
      </p:sp>
      <p:sp>
        <p:nvSpPr>
          <p:cNvPr id="17" name="Oval 16"/>
          <p:cNvSpPr/>
          <p:nvPr/>
        </p:nvSpPr>
        <p:spPr>
          <a:xfrm>
            <a:off x="8825242" y="2294536"/>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4</a:t>
            </a:r>
          </a:p>
        </p:txBody>
      </p:sp>
      <p:cxnSp>
        <p:nvCxnSpPr>
          <p:cNvPr id="18" name="Gerade Verbindung 17"/>
          <p:cNvCxnSpPr/>
          <p:nvPr/>
        </p:nvCxnSpPr>
        <p:spPr>
          <a:xfrm flipV="1">
            <a:off x="11015418" y="2600157"/>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10017444" y="1594405"/>
            <a:ext cx="1995948"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Validation in </a:t>
            </a: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CoLabs</a:t>
            </a:r>
            <a:endPar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20" name="Oval 19"/>
          <p:cNvSpPr/>
          <p:nvPr/>
        </p:nvSpPr>
        <p:spPr>
          <a:xfrm>
            <a:off x="10821190" y="2294536"/>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5</a:t>
            </a:r>
          </a:p>
        </p:txBody>
      </p:sp>
      <p:sp>
        <p:nvSpPr>
          <p:cNvPr id="21" name="Freihandform 20"/>
          <p:cNvSpPr/>
          <p:nvPr/>
        </p:nvSpPr>
        <p:spPr>
          <a:xfrm>
            <a:off x="-47424" y="3896578"/>
            <a:ext cx="12286848" cy="1870705"/>
          </a:xfrm>
          <a:custGeom>
            <a:avLst/>
            <a:gdLst>
              <a:gd name="connsiteX0" fmla="*/ 0 w 12446000"/>
              <a:gd name="connsiteY0" fmla="*/ 1430867 h 1439333"/>
              <a:gd name="connsiteX1" fmla="*/ 6096000 w 12446000"/>
              <a:gd name="connsiteY1" fmla="*/ 1439333 h 1439333"/>
              <a:gd name="connsiteX2" fmla="*/ 9135533 w 12446000"/>
              <a:gd name="connsiteY2" fmla="*/ 0 h 1439333"/>
              <a:gd name="connsiteX3" fmla="*/ 12217400 w 12446000"/>
              <a:gd name="connsiteY3" fmla="*/ 0 h 1439333"/>
              <a:gd name="connsiteX4" fmla="*/ 12446000 w 12446000"/>
              <a:gd name="connsiteY4" fmla="*/ 76200 h 1439333"/>
              <a:gd name="connsiteX0-1" fmla="*/ 0 w 12496800"/>
              <a:gd name="connsiteY0-2" fmla="*/ 1430867 h 1439333"/>
              <a:gd name="connsiteX1-3" fmla="*/ 6096000 w 12496800"/>
              <a:gd name="connsiteY1-4" fmla="*/ 1439333 h 1439333"/>
              <a:gd name="connsiteX2-5" fmla="*/ 9135533 w 12496800"/>
              <a:gd name="connsiteY2-6" fmla="*/ 0 h 1439333"/>
              <a:gd name="connsiteX3-7" fmla="*/ 12217400 w 12496800"/>
              <a:gd name="connsiteY3-8" fmla="*/ 0 h 1439333"/>
              <a:gd name="connsiteX4-9" fmla="*/ 12496800 w 12496800"/>
              <a:gd name="connsiteY4-10" fmla="*/ 16933 h 1439333"/>
              <a:gd name="connsiteX0-11" fmla="*/ 0 w 12970933"/>
              <a:gd name="connsiteY0-12" fmla="*/ 1430867 h 1439333"/>
              <a:gd name="connsiteX1-13" fmla="*/ 6096000 w 12970933"/>
              <a:gd name="connsiteY1-14" fmla="*/ 1439333 h 1439333"/>
              <a:gd name="connsiteX2-15" fmla="*/ 9135533 w 12970933"/>
              <a:gd name="connsiteY2-16" fmla="*/ 0 h 1439333"/>
              <a:gd name="connsiteX3-17" fmla="*/ 12217400 w 12970933"/>
              <a:gd name="connsiteY3-18" fmla="*/ 0 h 1439333"/>
              <a:gd name="connsiteX4-19" fmla="*/ 12970933 w 12970933"/>
              <a:gd name="connsiteY4-20" fmla="*/ 42333 h 1439333"/>
              <a:gd name="connsiteX0-21" fmla="*/ 0 w 12972104"/>
              <a:gd name="connsiteY0-22" fmla="*/ 1430867 h 1439333"/>
              <a:gd name="connsiteX1-23" fmla="*/ 6096000 w 12972104"/>
              <a:gd name="connsiteY1-24" fmla="*/ 1439333 h 1439333"/>
              <a:gd name="connsiteX2-25" fmla="*/ 9135533 w 12972104"/>
              <a:gd name="connsiteY2-26" fmla="*/ 0 h 1439333"/>
              <a:gd name="connsiteX3-27" fmla="*/ 12217400 w 12972104"/>
              <a:gd name="connsiteY3-28" fmla="*/ 0 h 1439333"/>
              <a:gd name="connsiteX4-29" fmla="*/ 12970933 w 12972104"/>
              <a:gd name="connsiteY4-30" fmla="*/ 42333 h 1439333"/>
              <a:gd name="connsiteX0-31" fmla="*/ 0 w 12217400"/>
              <a:gd name="connsiteY0-32" fmla="*/ 1430867 h 1439333"/>
              <a:gd name="connsiteX1-33" fmla="*/ 6096000 w 12217400"/>
              <a:gd name="connsiteY1-34" fmla="*/ 1439333 h 1439333"/>
              <a:gd name="connsiteX2-35" fmla="*/ 9135533 w 12217400"/>
              <a:gd name="connsiteY2-36" fmla="*/ 0 h 1439333"/>
              <a:gd name="connsiteX3-37" fmla="*/ 12217400 w 12217400"/>
              <a:gd name="connsiteY3-38" fmla="*/ 0 h 1439333"/>
              <a:gd name="connsiteX0-39" fmla="*/ 0 w 12217400"/>
              <a:gd name="connsiteY0-40" fmla="*/ 1430867 h 2388457"/>
              <a:gd name="connsiteX1-41" fmla="*/ 4070430 w 12217400"/>
              <a:gd name="connsiteY1-42" fmla="*/ 2388457 h 2388457"/>
              <a:gd name="connsiteX2-43" fmla="*/ 9135533 w 12217400"/>
              <a:gd name="connsiteY2-44" fmla="*/ 0 h 2388457"/>
              <a:gd name="connsiteX3-45" fmla="*/ 12217400 w 12217400"/>
              <a:gd name="connsiteY3-46" fmla="*/ 0 h 2388457"/>
              <a:gd name="connsiteX0-47" fmla="*/ 0 w 12217400"/>
              <a:gd name="connsiteY0-48" fmla="*/ 1430867 h 1867596"/>
              <a:gd name="connsiteX1-49" fmla="*/ 5181599 w 12217400"/>
              <a:gd name="connsiteY1-50" fmla="*/ 1867596 h 1867596"/>
              <a:gd name="connsiteX2-51" fmla="*/ 9135533 w 12217400"/>
              <a:gd name="connsiteY2-52" fmla="*/ 0 h 1867596"/>
              <a:gd name="connsiteX3-53" fmla="*/ 12217400 w 12217400"/>
              <a:gd name="connsiteY3-54" fmla="*/ 0 h 1867596"/>
              <a:gd name="connsiteX0-55" fmla="*/ 0 w 12275274"/>
              <a:gd name="connsiteY0-56" fmla="*/ 1835981 h 1867596"/>
              <a:gd name="connsiteX1-57" fmla="*/ 5239473 w 12275274"/>
              <a:gd name="connsiteY1-58" fmla="*/ 1867596 h 1867596"/>
              <a:gd name="connsiteX2-59" fmla="*/ 9193407 w 12275274"/>
              <a:gd name="connsiteY2-60" fmla="*/ 0 h 1867596"/>
              <a:gd name="connsiteX3-61" fmla="*/ 12275274 w 12275274"/>
              <a:gd name="connsiteY3-62" fmla="*/ 0 h 1867596"/>
              <a:gd name="connsiteX0-63" fmla="*/ 0 w 12286848"/>
              <a:gd name="connsiteY0-64" fmla="*/ 1870705 h 1870705"/>
              <a:gd name="connsiteX1-65" fmla="*/ 5251047 w 12286848"/>
              <a:gd name="connsiteY1-66" fmla="*/ 1867596 h 1870705"/>
              <a:gd name="connsiteX2-67" fmla="*/ 9204981 w 12286848"/>
              <a:gd name="connsiteY2-68" fmla="*/ 0 h 1870705"/>
              <a:gd name="connsiteX3-69" fmla="*/ 12286848 w 12286848"/>
              <a:gd name="connsiteY3-70" fmla="*/ 0 h 1870705"/>
            </a:gdLst>
            <a:ahLst/>
            <a:cxnLst>
              <a:cxn ang="0">
                <a:pos x="connsiteX0-1" y="connsiteY0-2"/>
              </a:cxn>
              <a:cxn ang="0">
                <a:pos x="connsiteX1-3" y="connsiteY1-4"/>
              </a:cxn>
              <a:cxn ang="0">
                <a:pos x="connsiteX2-5" y="connsiteY2-6"/>
              </a:cxn>
              <a:cxn ang="0">
                <a:pos x="connsiteX3-7" y="connsiteY3-8"/>
              </a:cxn>
            </a:cxnLst>
            <a:rect l="l" t="t" r="r" b="b"/>
            <a:pathLst>
              <a:path w="12286848" h="1870705">
                <a:moveTo>
                  <a:pt x="0" y="1870705"/>
                </a:moveTo>
                <a:lnTo>
                  <a:pt x="5251047" y="1867596"/>
                </a:lnTo>
                <a:lnTo>
                  <a:pt x="9204981" y="0"/>
                </a:lnTo>
                <a:lnTo>
                  <a:pt x="12286848" y="0"/>
                </a:lnTo>
              </a:path>
            </a:pathLst>
          </a:custGeom>
          <a:noFill/>
          <a:ln w="76200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18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26" name="Textfeld 25"/>
          <p:cNvSpPr txBox="1"/>
          <p:nvPr/>
        </p:nvSpPr>
        <p:spPr>
          <a:xfrm>
            <a:off x="5810583" y="5273517"/>
            <a:ext cx="6029318" cy="1077218"/>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We are your </a:t>
            </a:r>
          </a:p>
          <a:p>
            <a:pPr marL="0" marR="0" lvl="0" indent="0" algn="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partner for productivity.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Grafik 8" descr="Zwei Sprechblasen"/>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a:fillRect/>
          </a:stretch>
        </p:blipFill>
        <p:spPr>
          <a:xfrm>
            <a:off x="1028700" y="2105025"/>
            <a:ext cx="3579583" cy="2752725"/>
          </a:xfrm>
          <a:prstGeom prst="rect">
            <a:avLst/>
          </a:prstGeom>
        </p:spPr>
      </p:pic>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28</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grpSp>
        <p:nvGrpSpPr>
          <p:cNvPr id="13" name="Gruppieren 12"/>
          <p:cNvGrpSpPr/>
          <p:nvPr/>
        </p:nvGrpSpPr>
        <p:grpSpPr>
          <a:xfrm>
            <a:off x="2417533" y="3083775"/>
            <a:ext cx="8574317" cy="2143125"/>
            <a:chOff x="1998433" y="3036150"/>
            <a:chExt cx="8574317" cy="2143125"/>
          </a:xfrm>
        </p:grpSpPr>
        <p:pic>
          <p:nvPicPr>
            <p:cNvPr id="1026" name="Picture 2" descr="ChatGPT – Wikipedi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4141558" y="3692213"/>
              <a:ext cx="643119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1" u="none" strike="noStrike" kern="1200" cap="none" spc="0" normalizeH="0" baseline="0" noProof="0" dirty="0">
                  <a:ln>
                    <a:noFill/>
                  </a:ln>
                  <a:solidFill>
                    <a:srgbClr val="003D6A"/>
                  </a:solidFill>
                  <a:effectLst/>
                  <a:uLnTx/>
                  <a:uFillTx/>
                  <a:latin typeface="Fago Pro"/>
                  <a:ea typeface="+mn-ea"/>
                  <a:cs typeface="+mn-cs"/>
                </a:rPr>
                <a:t>"Create a machine tool. Do not make any mistakes and avoid writing. ..."</a:t>
              </a:r>
              <a:endParaRPr kumimoji="0" lang="de-DE" sz="2400" b="0" i="1" u="none" strike="noStrike" kern="1200" cap="none" spc="0" normalizeH="0" baseline="0" noProof="0" dirty="0">
                <a:ln>
                  <a:noFill/>
                </a:ln>
                <a:solidFill>
                  <a:srgbClr val="003D6A"/>
                </a:solidFill>
                <a:effectLst/>
                <a:uLnTx/>
                <a:uFillTx/>
                <a:latin typeface="Fago Pro"/>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29</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pic>
        <p:nvPicPr>
          <p:cNvPr id="5" name="Grafik 4" descr="Zwei Sprechblasen"/>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a:fillRect/>
          </a:stretch>
        </p:blipFill>
        <p:spPr>
          <a:xfrm>
            <a:off x="1028700" y="2105025"/>
            <a:ext cx="3579583" cy="2752725"/>
          </a:xfrm>
          <a:prstGeom prst="rect">
            <a:avLst/>
          </a:prstGeom>
        </p:spPr>
      </p:pic>
      <p:grpSp>
        <p:nvGrpSpPr>
          <p:cNvPr id="6" name="Gruppieren 5"/>
          <p:cNvGrpSpPr/>
          <p:nvPr/>
        </p:nvGrpSpPr>
        <p:grpSpPr>
          <a:xfrm>
            <a:off x="2417533" y="3083775"/>
            <a:ext cx="8574317" cy="2143125"/>
            <a:chOff x="1998433" y="3036150"/>
            <a:chExt cx="8574317" cy="2143125"/>
          </a:xfrm>
        </p:grpSpPr>
        <p:pic>
          <p:nvPicPr>
            <p:cNvPr id="7" name="Picture 2" descr="ChatGPT – Wikipedi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4141558" y="3322882"/>
              <a:ext cx="64311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1" u="none" strike="noStrike" kern="1200" cap="none" spc="0" normalizeH="0" baseline="0" noProof="0" dirty="0">
                  <a:ln>
                    <a:noFill/>
                  </a:ln>
                  <a:solidFill>
                    <a:srgbClr val="003D6A"/>
                  </a:solidFill>
                  <a:effectLst/>
                  <a:uLnTx/>
                  <a:uFillTx/>
                  <a:latin typeface="Fago Pro"/>
                  <a:ea typeface="+mn-ea"/>
                  <a:cs typeface="+mn-cs"/>
                </a:rPr>
                <a:t>"...That was good. Give me another version with less complexity and more realistic. Look for references online."</a:t>
              </a:r>
              <a:endParaRPr kumimoji="0" lang="de-DE" sz="2400" b="0" i="1" u="none" strike="noStrike" kern="1200" cap="none" spc="0" normalizeH="0" baseline="0" noProof="0" dirty="0">
                <a:ln>
                  <a:noFill/>
                </a:ln>
                <a:solidFill>
                  <a:srgbClr val="003D6A"/>
                </a:solidFill>
                <a:effectLst/>
                <a:uLnTx/>
                <a:uFillTx/>
                <a:latin typeface="Fago Pro"/>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üche, drinnen, Ausrüstung, Haushaltsgerät enthält.&#10;&#10;Automatisch generierte Beschreibung"/>
          <p:cNvPicPr>
            <a:picLocks noChangeAspect="1"/>
          </p:cNvPicPr>
          <p:nvPr/>
        </p:nvPicPr>
        <p:blipFill rotWithShape="1">
          <a:blip r:embed="rId4">
            <a:extLst>
              <a:ext uri="{28A0092B-C50C-407E-A947-70E740481C1C}">
                <a14:useLocalDpi xmlns:a14="http://schemas.microsoft.com/office/drawing/2010/main" val="0"/>
              </a:ext>
            </a:extLst>
          </a:blip>
          <a:srcRect t="17810" r="3572" b="929"/>
          <a:stretch>
            <a:fillRect/>
          </a:stretch>
        </p:blipFill>
        <p:spPr>
          <a:xfrm>
            <a:off x="0" y="0"/>
            <a:ext cx="12192000" cy="6858000"/>
          </a:xfrm>
          <a:prstGeom prst="rect">
            <a:avLst/>
          </a:prstGeom>
        </p:spPr>
      </p:pic>
      <p:pic>
        <p:nvPicPr>
          <p:cNvPr id="5" name="Grafik 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20200" y="330418"/>
            <a:ext cx="2636837" cy="672663"/>
          </a:xfrm>
          <a:prstGeom prst="rect">
            <a:avLst/>
          </a:prstGeom>
        </p:spPr>
      </p:pic>
      <p:sp>
        <p:nvSpPr>
          <p:cNvPr id="8" name="Grafik 6"/>
          <p:cNvSpPr/>
          <p:nvPr/>
        </p:nvSpPr>
        <p:spPr>
          <a:xfrm>
            <a:off x="265787" y="3804632"/>
            <a:ext cx="6437312" cy="2520000"/>
          </a:xfrm>
          <a:custGeom>
            <a:avLst/>
            <a:gdLst>
              <a:gd name="connsiteX0" fmla="*/ 0 w 4855321"/>
              <a:gd name="connsiteY0" fmla="*/ 0 h 1386001"/>
              <a:gd name="connsiteX1" fmla="*/ 0 w 4855321"/>
              <a:gd name="connsiteY1" fmla="*/ 1386002 h 1386001"/>
              <a:gd name="connsiteX2" fmla="*/ 4358231 w 4855321"/>
              <a:gd name="connsiteY2" fmla="*/ 1386002 h 1386001"/>
              <a:gd name="connsiteX3" fmla="*/ 4855321 w 4855321"/>
              <a:gd name="connsiteY3" fmla="*/ 1125007 h 1386001"/>
              <a:gd name="connsiteX4" fmla="*/ 4855321 w 4855321"/>
              <a:gd name="connsiteY4" fmla="*/ 0 h 138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321" h="1386001">
                <a:moveTo>
                  <a:pt x="0" y="0"/>
                </a:moveTo>
                <a:lnTo>
                  <a:pt x="0" y="1386002"/>
                </a:lnTo>
                <a:lnTo>
                  <a:pt x="4358231" y="1386002"/>
                </a:lnTo>
                <a:lnTo>
                  <a:pt x="4855321" y="1125007"/>
                </a:lnTo>
                <a:lnTo>
                  <a:pt x="4855321" y="0"/>
                </a:lnTo>
                <a:close/>
              </a:path>
            </a:pathLst>
          </a:custGeom>
          <a:solidFill>
            <a:schemeClr val="bg2">
              <a:alpha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2" name="Titel 11"/>
          <p:cNvSpPr>
            <a:spLocks noGrp="1"/>
          </p:cNvSpPr>
          <p:nvPr>
            <p:ph type="title"/>
          </p:nvPr>
        </p:nvSpPr>
        <p:spPr>
          <a:xfrm>
            <a:off x="348459" y="3802556"/>
            <a:ext cx="5677808" cy="1715052"/>
          </a:xfrm>
        </p:spPr>
        <p:txBody>
          <a:bodyPr lIns="504000" anchor="ctr"/>
          <a:lstStyle/>
          <a:p>
            <a:r>
              <a:rPr lang="en-US" dirty="0">
                <a:solidFill>
                  <a:schemeClr val="bg1"/>
                </a:solidFill>
              </a:rPr>
              <a:t>Machine tending with SCHUNK</a:t>
            </a:r>
            <a:endParaRPr lang="de-DE" dirty="0">
              <a:solidFill>
                <a:schemeClr val="bg1"/>
              </a:solidFill>
            </a:endParaRPr>
          </a:p>
        </p:txBody>
      </p:sp>
      <p:sp>
        <p:nvSpPr>
          <p:cNvPr id="13" name="Textplatzhalter 12"/>
          <p:cNvSpPr>
            <a:spLocks noGrp="1"/>
          </p:cNvSpPr>
          <p:nvPr>
            <p:ph type="body" sz="quarter" idx="12"/>
          </p:nvPr>
        </p:nvSpPr>
        <p:spPr>
          <a:xfrm>
            <a:off x="348459" y="5517608"/>
            <a:ext cx="5951538" cy="756192"/>
          </a:xfrm>
        </p:spPr>
        <p:txBody>
          <a:bodyPr lIns="504000" anchor="ctr"/>
          <a:lstStyle/>
          <a:p>
            <a:pPr marL="0" indent="0">
              <a:buNone/>
            </a:pPr>
            <a:r>
              <a:rPr lang="en-US" b="1" dirty="0"/>
              <a:t>More productivity with the right grippers and clamping devices!</a:t>
            </a:r>
            <a:endParaRPr lang="de-DE" b="1" dirty="0"/>
          </a:p>
        </p:txBody>
      </p:sp>
      <p:grpSp>
        <p:nvGrpSpPr>
          <p:cNvPr id="35" name="Grafik 6"/>
          <p:cNvGrpSpPr>
            <a:grpSpLocks noChangeAspect="1"/>
          </p:cNvGrpSpPr>
          <p:nvPr/>
        </p:nvGrpSpPr>
        <p:grpSpPr>
          <a:xfrm>
            <a:off x="678561" y="638375"/>
            <a:ext cx="2631282" cy="162000"/>
            <a:chOff x="4381500" y="3324234"/>
            <a:chExt cx="3430676" cy="211216"/>
          </a:xfrm>
          <a:solidFill>
            <a:schemeClr val="tx2"/>
          </a:solidFill>
        </p:grpSpPr>
        <p:sp>
          <p:nvSpPr>
            <p:cNvPr id="36" name="Freihandform: Form 35"/>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7" name="Freihandform: Form 36"/>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8" name="Freihandform: Form 37"/>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9" name="Freihandform: Form 38"/>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0" name="Freihandform: Form 39"/>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1" name="Freihandform: Form 40"/>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2" name="Freihandform: Form 41"/>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3" name="Freihandform: Form 42"/>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4" name="Freihandform: Form 43"/>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5" name="Freihandform: Form 44"/>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6" name="Freihandform: Form 45"/>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7" name="Freihandform: Form 46"/>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8" name="Freihandform: Form 47"/>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9" name="Freihandform: Form 48"/>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0" name="Freihandform: Form 49"/>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1" name="Freihandform: Form 50"/>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2" name="Freihandform: Form 51"/>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3" name="Freihandform: Form 52"/>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4" name="Freihandform: Form 53"/>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5" name="Freihandform: Form 54"/>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6" name="Freihandform: Form 55"/>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grpSp>
      <p:sp>
        <p:nvSpPr>
          <p:cNvPr id="4" name="Rechteck 3"/>
          <p:cNvSpPr/>
          <p:nvPr/>
        </p:nvSpPr>
        <p:spPr>
          <a:xfrm>
            <a:off x="6883882" y="3802556"/>
            <a:ext cx="5040000" cy="252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End customer or integrator Logo</a:t>
            </a:r>
          </a:p>
          <a:p>
            <a:pPr algn="ctr"/>
            <a:r>
              <a:rPr lang="de-DE" dirty="0"/>
              <a:t>7 cm x 14 cm</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30</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pic>
        <p:nvPicPr>
          <p:cNvPr id="7" name="Grafik 6" descr="Zwei Sprechblasen"/>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a:fillRect/>
          </a:stretch>
        </p:blipFill>
        <p:spPr>
          <a:xfrm>
            <a:off x="1028700" y="2105025"/>
            <a:ext cx="3579583" cy="2752725"/>
          </a:xfrm>
          <a:prstGeom prst="rect">
            <a:avLst/>
          </a:prstGeom>
        </p:spPr>
      </p:pic>
      <p:grpSp>
        <p:nvGrpSpPr>
          <p:cNvPr id="8" name="Gruppieren 7"/>
          <p:cNvGrpSpPr/>
          <p:nvPr/>
        </p:nvGrpSpPr>
        <p:grpSpPr>
          <a:xfrm>
            <a:off x="2417533" y="3083775"/>
            <a:ext cx="8574317" cy="2143125"/>
            <a:chOff x="1998433" y="3036150"/>
            <a:chExt cx="8574317" cy="2143125"/>
          </a:xfrm>
        </p:grpSpPr>
        <p:pic>
          <p:nvPicPr>
            <p:cNvPr id="9" name="Picture 2" descr="ChatGPT – Wikipedi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4141558" y="3507547"/>
              <a:ext cx="64311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1" u="none" strike="noStrike" kern="1200" cap="none" spc="0" normalizeH="0" baseline="0" noProof="0" dirty="0">
                  <a:ln>
                    <a:noFill/>
                  </a:ln>
                  <a:solidFill>
                    <a:srgbClr val="003D6A"/>
                  </a:solidFill>
                  <a:effectLst/>
                  <a:uLnTx/>
                  <a:uFillTx/>
                  <a:latin typeface="Fago Pro"/>
                  <a:ea typeface="+mn-ea"/>
                  <a:cs typeface="+mn-cs"/>
                </a:rPr>
                <a:t>"...Now please take a look into the future. What will machine tools look like in the future? Be creative, but stay realistic."</a:t>
              </a:r>
              <a:endParaRPr kumimoji="0" lang="de-DE" sz="2400" b="0" i="1" u="none" strike="noStrike" kern="1200" cap="none" spc="0" normalizeH="0" baseline="0" noProof="0" dirty="0">
                <a:ln>
                  <a:noFill/>
                </a:ln>
                <a:solidFill>
                  <a:srgbClr val="003D6A"/>
                </a:solidFill>
                <a:effectLst/>
                <a:uLnTx/>
                <a:uFillTx/>
                <a:latin typeface="Fago Pro"/>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 name="Gruppieren 19"/>
          <p:cNvGrpSpPr/>
          <p:nvPr/>
        </p:nvGrpSpPr>
        <p:grpSpPr>
          <a:xfrm>
            <a:off x="1966011" y="1807757"/>
            <a:ext cx="2520000" cy="1800000"/>
            <a:chOff x="1042375" y="1846005"/>
            <a:chExt cx="2520000" cy="1800000"/>
          </a:xfrm>
        </p:grpSpPr>
        <p:sp>
          <p:nvSpPr>
            <p:cNvPr id="19" name="Denkblase: wolkenförmig 18"/>
            <p:cNvSpPr/>
            <p:nvPr/>
          </p:nvSpPr>
          <p:spPr>
            <a:xfrm flipH="1">
              <a:off x="1042375" y="1846005"/>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1163962" y="2207617"/>
              <a:ext cx="2275896" cy="1015663"/>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Should I automate? Yes or no?</a:t>
              </a:r>
              <a:endParaRPr kumimoji="0" lang="en-US" sz="2000" b="1" i="0" u="none" strike="noStrike" kern="1200" cap="none" spc="0" normalizeH="0" baseline="0" noProof="0" dirty="0">
                <a:ln>
                  <a:noFill/>
                </a:ln>
                <a:solidFill>
                  <a:srgbClr val="BCCF00"/>
                </a:solidFill>
                <a:effectLst/>
                <a:uLnTx/>
                <a:uFillTx/>
                <a:latin typeface="Fago Pro" panose="02000506040000020004" pitchFamily="50" charset="0"/>
                <a:ea typeface="+mn-ea"/>
                <a:cs typeface="+mn-cs"/>
              </a:endParaRPr>
            </a:p>
          </p:txBody>
        </p:sp>
      </p:grpSp>
      <p:grpSp>
        <p:nvGrpSpPr>
          <p:cNvPr id="25" name="Gruppieren 24"/>
          <p:cNvGrpSpPr/>
          <p:nvPr/>
        </p:nvGrpSpPr>
        <p:grpSpPr>
          <a:xfrm>
            <a:off x="1961829" y="1807757"/>
            <a:ext cx="2520000" cy="1800000"/>
            <a:chOff x="1038193" y="1846005"/>
            <a:chExt cx="2520000" cy="1800000"/>
          </a:xfrm>
        </p:grpSpPr>
        <p:sp>
          <p:nvSpPr>
            <p:cNvPr id="26" name="Denkblase: wolkenförmig 25"/>
            <p:cNvSpPr/>
            <p:nvPr/>
          </p:nvSpPr>
          <p:spPr>
            <a:xfrm flipH="1">
              <a:off x="1038193" y="1846005"/>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Textfeld 26"/>
            <p:cNvSpPr txBox="1"/>
            <p:nvPr/>
          </p:nvSpPr>
          <p:spPr>
            <a:xfrm>
              <a:off x="1159780" y="2286388"/>
              <a:ext cx="2275896"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de-DE" sz="20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How</a:t>
              </a:r>
              <a:r>
                <a:rPr kumimoji="0" lang="de-DE" sz="20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 </a:t>
              </a:r>
              <a:r>
                <a:rPr kumimoji="0" lang="de-DE" sz="20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can</a:t>
              </a:r>
              <a:r>
                <a:rPr kumimoji="0" lang="de-DE" sz="20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 I </a:t>
              </a:r>
              <a:r>
                <a:rPr kumimoji="0" lang="de-DE" sz="20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automate</a:t>
              </a:r>
              <a:r>
                <a:rPr kumimoji="0" lang="de-DE" sz="20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a:t>
              </a:r>
              <a:endParaRPr kumimoji="0" lang="en-US" sz="2000" b="1" i="0" u="none" strike="noStrike" kern="1200" cap="none" spc="0" normalizeH="0" baseline="0" noProof="0" dirty="0">
                <a:ln>
                  <a:noFill/>
                </a:ln>
                <a:solidFill>
                  <a:srgbClr val="BCCF00"/>
                </a:solidFill>
                <a:effectLst/>
                <a:uLnTx/>
                <a:uFillTx/>
                <a:latin typeface="Fago Pro" panose="02000506040000020004" pitchFamily="50" charset="0"/>
                <a:ea typeface="+mn-ea"/>
                <a:cs typeface="+mn-cs"/>
              </a:endParaRPr>
            </a:p>
          </p:txBody>
        </p:sp>
      </p:grpSp>
      <p:sp>
        <p:nvSpPr>
          <p:cNvPr id="2" name="Titel 1"/>
          <p:cNvSpPr>
            <a:spLocks noGrp="1"/>
          </p:cNvSpPr>
          <p:nvPr>
            <p:ph type="title"/>
          </p:nvPr>
        </p:nvSpPr>
        <p:spPr>
          <a:xfrm>
            <a:off x="658814" y="610441"/>
            <a:ext cx="8996816" cy="1020318"/>
          </a:xfrm>
        </p:spPr>
        <p:txBody>
          <a:bodyPr/>
          <a:lstStyle/>
          <a:p>
            <a:r>
              <a:rPr lang="de-DE" dirty="0" err="1"/>
              <a:t>Automate</a:t>
            </a:r>
            <a:r>
              <a:rPr lang="de-DE" dirty="0"/>
              <a:t> - Yes / </a:t>
            </a:r>
            <a:r>
              <a:rPr lang="de-DE" dirty="0" err="1"/>
              <a:t>No</a:t>
            </a:r>
            <a:r>
              <a:rPr lang="de-DE" dirty="0"/>
              <a:t>?</a:t>
            </a:r>
          </a:p>
        </p:txBody>
      </p:sp>
      <p:sp>
        <p:nvSpPr>
          <p:cNvPr id="3" name="Foliennummernplatzhalter 2"/>
          <p:cNvSpPr>
            <a:spLocks noGrp="1"/>
          </p:cNvSpPr>
          <p:nvPr>
            <p:ph type="sldNum" sz="quarter" idx="10"/>
          </p:nvPr>
        </p:nvSpPr>
        <p:spPr>
          <a:xfrm>
            <a:off x="11216367" y="6365303"/>
            <a:ext cx="61209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31</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grpSp>
        <p:nvGrpSpPr>
          <p:cNvPr id="18" name="Gruppieren 17"/>
          <p:cNvGrpSpPr/>
          <p:nvPr/>
        </p:nvGrpSpPr>
        <p:grpSpPr>
          <a:xfrm>
            <a:off x="5057507" y="2169369"/>
            <a:ext cx="1695450" cy="4378496"/>
            <a:chOff x="3398648" y="1869063"/>
            <a:chExt cx="1695450" cy="4378496"/>
          </a:xfrm>
        </p:grpSpPr>
        <p:pic>
          <p:nvPicPr>
            <p:cNvPr id="8" name="Grafik 7" descr="Mann mit verschränkten Arme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8648" y="2437559"/>
              <a:ext cx="1695450" cy="3810000"/>
            </a:xfrm>
            <a:prstGeom prst="rect">
              <a:avLst/>
            </a:prstGeom>
          </p:spPr>
        </p:pic>
        <p:pic>
          <p:nvPicPr>
            <p:cNvPr id="10" name="Grafik 9" descr="Junge mit kurzen Haaren"/>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7748" y="1869063"/>
              <a:ext cx="581025" cy="704850"/>
            </a:xfrm>
            <a:prstGeom prst="rect">
              <a:avLst/>
            </a:prstGeom>
          </p:spPr>
        </p:pic>
        <p:pic>
          <p:nvPicPr>
            <p:cNvPr id="15" name="Grafik 14" descr="Ein glückliches Gesicht"/>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00042" y="2115210"/>
              <a:ext cx="304800" cy="314325"/>
            </a:xfrm>
            <a:prstGeom prst="rect">
              <a:avLst/>
            </a:prstGeom>
          </p:spPr>
        </p:pic>
      </p:grpSp>
      <p:grpSp>
        <p:nvGrpSpPr>
          <p:cNvPr id="24" name="Gruppieren 23"/>
          <p:cNvGrpSpPr/>
          <p:nvPr/>
        </p:nvGrpSpPr>
        <p:grpSpPr>
          <a:xfrm>
            <a:off x="7604585" y="1807757"/>
            <a:ext cx="2520000" cy="1800000"/>
            <a:chOff x="7604585" y="1807757"/>
            <a:chExt cx="2520000" cy="1800000"/>
          </a:xfrm>
        </p:grpSpPr>
        <p:sp>
          <p:nvSpPr>
            <p:cNvPr id="22" name="Denkblase: wolkenförmig 21"/>
            <p:cNvSpPr/>
            <p:nvPr/>
          </p:nvSpPr>
          <p:spPr>
            <a:xfrm>
              <a:off x="7604585" y="1807757"/>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p:nvPicPr>
          <p:blipFill>
            <a:blip r:embed="rId10"/>
            <a:stretch>
              <a:fillRect/>
            </a:stretch>
          </p:blipFill>
          <p:spPr>
            <a:xfrm>
              <a:off x="7811290" y="2588682"/>
              <a:ext cx="837664" cy="576000"/>
            </a:xfrm>
            <a:prstGeom prst="rect">
              <a:avLst/>
            </a:prstGeom>
            <a:effectLst>
              <a:outerShdw blurRad="50800" dist="38100" dir="2700000" algn="tl" rotWithShape="0">
                <a:prstClr val="black">
                  <a:alpha val="40000"/>
                </a:prstClr>
              </a:outerShdw>
            </a:effectLst>
          </p:spPr>
        </p:pic>
        <p:pic>
          <p:nvPicPr>
            <p:cNvPr id="12" name="Grafik 11"/>
            <p:cNvPicPr>
              <a:picLocks noChangeAspect="1"/>
            </p:cNvPicPr>
            <p:nvPr/>
          </p:nvPicPr>
          <p:blipFill>
            <a:blip r:embed="rId11"/>
            <a:stretch>
              <a:fillRect/>
            </a:stretch>
          </p:blipFill>
          <p:spPr>
            <a:xfrm>
              <a:off x="8490903" y="2763413"/>
              <a:ext cx="834781" cy="576000"/>
            </a:xfrm>
            <a:prstGeom prst="rect">
              <a:avLst/>
            </a:prstGeom>
            <a:effectLst>
              <a:outerShdw blurRad="50800" dist="38100" dir="2700000" algn="tl" rotWithShape="0">
                <a:prstClr val="black">
                  <a:alpha val="40000"/>
                </a:prstClr>
              </a:outerShdw>
            </a:effectLst>
          </p:spPr>
        </p:pic>
        <p:pic>
          <p:nvPicPr>
            <p:cNvPr id="14" name="Grafik 13" descr="Ein Bild, das Wand, Waschbecken, Im Haus, Spiegel enthält.&#10;&#10;Automatisch generierte Beschreibu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83098" y="2462997"/>
              <a:ext cx="768000" cy="576000"/>
            </a:xfrm>
            <a:prstGeom prst="rect">
              <a:avLst/>
            </a:prstGeom>
            <a:effectLst>
              <a:outerShdw blurRad="50800" dist="38100" dir="2700000" algn="tl" rotWithShape="0">
                <a:prstClr val="black">
                  <a:alpha val="40000"/>
                </a:prstClr>
              </a:outerShdw>
            </a:effectLst>
          </p:spPr>
        </p:pic>
        <p:pic>
          <p:nvPicPr>
            <p:cNvPr id="16" name="Grafik 15"/>
            <p:cNvPicPr>
              <a:picLocks noChangeAspect="1"/>
            </p:cNvPicPr>
            <p:nvPr/>
          </p:nvPicPr>
          <p:blipFill>
            <a:blip r:embed="rId13"/>
            <a:stretch>
              <a:fillRect/>
            </a:stretch>
          </p:blipFill>
          <p:spPr>
            <a:xfrm>
              <a:off x="8029803" y="2026083"/>
              <a:ext cx="834782" cy="576000"/>
            </a:xfrm>
            <a:prstGeom prst="rect">
              <a:avLst/>
            </a:prstGeom>
            <a:effectLst>
              <a:outerShdw blurRad="50800" dist="38100" dir="2700000" algn="tl" rotWithShape="0">
                <a:prstClr val="black">
                  <a:alpha val="40000"/>
                </a:prstClr>
              </a:outerShdw>
            </a:effectLst>
          </p:spPr>
        </p:pic>
        <p:pic>
          <p:nvPicPr>
            <p:cNvPr id="17" name="Grafik 16"/>
            <p:cNvPicPr>
              <a:picLocks noChangeAspect="1"/>
            </p:cNvPicPr>
            <p:nvPr/>
          </p:nvPicPr>
          <p:blipFill>
            <a:blip r:embed="rId14"/>
            <a:stretch>
              <a:fillRect/>
            </a:stretch>
          </p:blipFill>
          <p:spPr>
            <a:xfrm>
              <a:off x="8801009" y="1959751"/>
              <a:ext cx="834782" cy="576000"/>
            </a:xfrm>
            <a:prstGeom prst="rect">
              <a:avLst/>
            </a:prstGeom>
            <a:effectLst>
              <a:outerShdw blurRad="50800" dist="38100" dir="2700000" algn="tl" rotWithShape="0">
                <a:prstClr val="black">
                  <a:alpha val="40000"/>
                </a:prstClr>
              </a:outerShdw>
            </a:effec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4400" dirty="0"/>
              <a:t>If a "bad" process is automated, you end up with a "bad" automated process!</a:t>
            </a:r>
            <a:endParaRPr lang="de-DE" sz="4400" dirty="0"/>
          </a:p>
        </p:txBody>
      </p:sp>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32</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de-DE" dirty="0"/>
              <a:t>SCHUNK-Customer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Prerequisite for automated machine tool loading</a:t>
            </a:r>
            <a:endParaRPr lang="de-DE" dirty="0"/>
          </a:p>
        </p:txBody>
      </p:sp>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33</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sp>
        <p:nvSpPr>
          <p:cNvPr id="5" name="Textplatzhalter 4"/>
          <p:cNvSpPr>
            <a:spLocks noGrp="1"/>
          </p:cNvSpPr>
          <p:nvPr>
            <p:ph type="body" sz="quarter" idx="12"/>
          </p:nvPr>
        </p:nvSpPr>
        <p:spPr>
          <a:xfrm>
            <a:off x="2394853" y="2175168"/>
            <a:ext cx="3566087" cy="1123950"/>
          </a:xfrm>
        </p:spPr>
        <p:txBody>
          <a:bodyPr/>
          <a:lstStyle/>
          <a:p>
            <a:pPr marL="0" indent="0" algn="ctr">
              <a:buNone/>
            </a:pPr>
            <a:r>
              <a:rPr lang="de-DE" b="1" dirty="0">
                <a:solidFill>
                  <a:srgbClr val="00B0F0"/>
                </a:solidFill>
              </a:rPr>
              <a:t>1. </a:t>
            </a:r>
            <a:r>
              <a:rPr lang="en-US" dirty="0"/>
              <a:t>Optimize the existing process and put it on a stable basis.</a:t>
            </a:r>
            <a:endParaRPr lang="de-DE" dirty="0"/>
          </a:p>
          <a:p>
            <a:pPr algn="ctr"/>
            <a:endParaRPr lang="de-DE" dirty="0"/>
          </a:p>
        </p:txBody>
      </p:sp>
      <p:grpSp>
        <p:nvGrpSpPr>
          <p:cNvPr id="18" name="Gruppieren 17"/>
          <p:cNvGrpSpPr/>
          <p:nvPr/>
        </p:nvGrpSpPr>
        <p:grpSpPr>
          <a:xfrm>
            <a:off x="1673039" y="3492137"/>
            <a:ext cx="5026039" cy="2340000"/>
            <a:chOff x="2034989" y="3492137"/>
            <a:chExt cx="5026039" cy="2340000"/>
          </a:xfrm>
        </p:grpSpPr>
        <p:pic>
          <p:nvPicPr>
            <p:cNvPr id="7" name="Grafik 11"/>
            <p:cNvPicPr>
              <a:picLocks noChangeAspect="1"/>
            </p:cNvPicPr>
            <p:nvPr/>
          </p:nvPicPr>
          <p:blipFill>
            <a:blip r:embed="rId3" cstate="hqprint">
              <a:extLst>
                <a:ext uri="{BEBA8EAE-BF5A-486C-A8C5-ECC9F3942E4B}">
                  <a14:imgProps xmlns:a14="http://schemas.microsoft.com/office/drawing/2010/main">
                    <a14:imgLayer r:embed="rId4">
                      <a14:imgEffect>
                        <a14:backgroundRemoval t="4726" b="89801" l="3200" r="99400">
                          <a14:foregroundMark x1="21000" y1="22139" x2="43800" y2="71642"/>
                          <a14:foregroundMark x1="43800" y1="71642" x2="83400" y2="73881"/>
                          <a14:foregroundMark x1="83400" y1="73881" x2="90200" y2="38308"/>
                          <a14:foregroundMark x1="8200" y1="37313" x2="37800" y2="72388"/>
                          <a14:foregroundMark x1="37800" y1="72388" x2="41000" y2="73383"/>
                          <a14:foregroundMark x1="85200" y1="60945" x2="45400" y2="78607"/>
                          <a14:foregroundMark x1="45400" y1="78607" x2="7200" y2="65672"/>
                          <a14:foregroundMark x1="7200" y1="65672" x2="20600" y2="16667"/>
                          <a14:foregroundMark x1="20600" y1="16667" x2="64200" y2="9701"/>
                          <a14:foregroundMark x1="64200" y1="9701" x2="94200" y2="44030"/>
                          <a14:foregroundMark x1="94200" y1="44030" x2="95800" y2="44776"/>
                          <a14:foregroundMark x1="90800" y1="40050" x2="95800" y2="52488"/>
                          <a14:foregroundMark x1="90800" y1="29602" x2="95200" y2="61940"/>
                          <a14:foregroundMark x1="95800" y1="37313" x2="99400" y2="55224"/>
                          <a14:foregroundMark x1="53000" y1="50498" x2="53000" y2="50498"/>
                          <a14:foregroundMark x1="47400" y1="52488" x2="64400" y2="85572"/>
                          <a14:foregroundMark x1="8200" y1="25871" x2="7400" y2="68657"/>
                          <a14:foregroundMark x1="38000" y1="51493" x2="38000" y2="50498"/>
                          <a14:foregroundMark x1="41600" y1="49751" x2="42400" y2="50498"/>
                          <a14:foregroundMark x1="97200" y1="59950" x2="57600" y2="74129"/>
                          <a14:foregroundMark x1="57600" y1="74129" x2="57400" y2="76119"/>
                          <a14:foregroundMark x1="10200" y1="38308" x2="3800" y2="68657"/>
                          <a14:foregroundMark x1="27400" y1="4975" x2="86600" y2="27861"/>
                          <a14:foregroundMark x1="11000" y1="22139" x2="3800" y2="54478"/>
                          <a14:foregroundMark x1="12400" y1="9701" x2="6800" y2="52488"/>
                          <a14:foregroundMark x1="3200" y1="22139" x2="6000" y2="61940"/>
                        </a14:backgroundRemoval>
                      </a14:imgEffect>
                    </a14:imgLayer>
                  </a14:imgProps>
                </a:ext>
              </a:extLst>
            </a:blip>
            <a:srcRect/>
            <a:stretch>
              <a:fillRect/>
            </a:stretch>
          </p:blipFill>
          <p:spPr bwMode="auto">
            <a:xfrm>
              <a:off x="5748436" y="3877072"/>
              <a:ext cx="987430" cy="72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Grafik 8"/>
            <p:cNvPicPr>
              <a:picLocks noChangeAspect="1"/>
            </p:cNvPicPr>
            <p:nvPr/>
          </p:nvPicPr>
          <p:blipFill>
            <a:blip r:embed="rId5" cstate="hqprint">
              <a:extLst>
                <a:ext uri="{BEBA8EAE-BF5A-486C-A8C5-ECC9F3942E4B}">
                  <a14:imgProps xmlns:a14="http://schemas.microsoft.com/office/drawing/2010/main">
                    <a14:imgLayer r:embed="rId6">
                      <a14:imgEffect>
                        <a14:backgroundRemoval t="717" b="95699" l="1600" r="95000">
                          <a14:foregroundMark x1="45800" y1="5735" x2="49400" y2="72760"/>
                          <a14:foregroundMark x1="49400" y1="72760" x2="6400" y2="36918"/>
                          <a14:foregroundMark x1="6400" y1="36918" x2="94400" y2="45161"/>
                          <a14:foregroundMark x1="54400" y1="717" x2="14400" y2="24014"/>
                          <a14:foregroundMark x1="14400" y1="24014" x2="9400" y2="33333"/>
                          <a14:foregroundMark x1="98600" y1="48746" x2="58600" y2="75269"/>
                          <a14:foregroundMark x1="58600" y1="75269" x2="17600" y2="69534"/>
                          <a14:foregroundMark x1="17600" y1="69534" x2="6000" y2="49821"/>
                          <a14:foregroundMark x1="85800" y1="47670" x2="88000" y2="47670"/>
                          <a14:foregroundMark x1="93000" y1="48746" x2="93000" y2="48746"/>
                          <a14:foregroundMark x1="93000" y1="48746" x2="48800" y2="69534"/>
                          <a14:foregroundMark x1="48800" y1="69534" x2="53000" y2="89606"/>
                          <a14:foregroundMark x1="92200" y1="47670" x2="55200" y2="86022"/>
                          <a14:foregroundMark x1="95000" y1="60932" x2="45800" y2="95699"/>
                          <a14:foregroundMark x1="1600" y1="48746" x2="3000" y2="49821"/>
                        </a14:backgroundRemoval>
                      </a14:imgEffect>
                    </a14:imgLayer>
                  </a14:imgProps>
                </a:ext>
              </a:extLst>
            </a:blip>
            <a:srcRect/>
            <a:stretch>
              <a:fillRect/>
            </a:stretch>
          </p:blipFill>
          <p:spPr bwMode="auto">
            <a:xfrm>
              <a:off x="5618750" y="4761184"/>
              <a:ext cx="1246802" cy="7192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7" cstate="hqprint"/>
            <a:stretch>
              <a:fillRect/>
            </a:stretch>
          </p:blipFill>
          <p:spPr>
            <a:xfrm>
              <a:off x="4458273" y="3868744"/>
              <a:ext cx="754812" cy="1620000"/>
            </a:xfrm>
            <a:prstGeom prst="rect">
              <a:avLst/>
            </a:prstGeom>
          </p:spPr>
        </p:pic>
        <p:sp>
          <p:nvSpPr>
            <p:cNvPr id="13" name="Additionszeichen 12"/>
            <p:cNvSpPr/>
            <p:nvPr/>
          </p:nvSpPr>
          <p:spPr>
            <a:xfrm>
              <a:off x="5157222"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sp>
          <p:nvSpPr>
            <p:cNvPr id="15" name="Additionszeichen 14"/>
            <p:cNvSpPr/>
            <p:nvPr/>
          </p:nvSpPr>
          <p:spPr>
            <a:xfrm>
              <a:off x="3992922"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sp>
          <p:nvSpPr>
            <p:cNvPr id="24" name="Rechteck 23"/>
            <p:cNvSpPr/>
            <p:nvPr/>
          </p:nvSpPr>
          <p:spPr>
            <a:xfrm>
              <a:off x="2034989" y="3492137"/>
              <a:ext cx="5026039" cy="2340000"/>
            </a:xfrm>
            <a:custGeom>
              <a:avLst/>
              <a:gdLst>
                <a:gd name="connsiteX0" fmla="*/ 0 w 5026039"/>
                <a:gd name="connsiteY0" fmla="*/ 0 h 2340000"/>
                <a:gd name="connsiteX1" fmla="*/ 508188 w 5026039"/>
                <a:gd name="connsiteY1" fmla="*/ 0 h 2340000"/>
                <a:gd name="connsiteX2" fmla="*/ 966116 w 5026039"/>
                <a:gd name="connsiteY2" fmla="*/ 0 h 2340000"/>
                <a:gd name="connsiteX3" fmla="*/ 1524565 w 5026039"/>
                <a:gd name="connsiteY3" fmla="*/ 0 h 2340000"/>
                <a:gd name="connsiteX4" fmla="*/ 1932233 w 5026039"/>
                <a:gd name="connsiteY4" fmla="*/ 0 h 2340000"/>
                <a:gd name="connsiteX5" fmla="*/ 2390161 w 5026039"/>
                <a:gd name="connsiteY5" fmla="*/ 0 h 2340000"/>
                <a:gd name="connsiteX6" fmla="*/ 3049130 w 5026039"/>
                <a:gd name="connsiteY6" fmla="*/ 0 h 2340000"/>
                <a:gd name="connsiteX7" fmla="*/ 3607579 w 5026039"/>
                <a:gd name="connsiteY7" fmla="*/ 0 h 2340000"/>
                <a:gd name="connsiteX8" fmla="*/ 4065507 w 5026039"/>
                <a:gd name="connsiteY8" fmla="*/ 0 h 2340000"/>
                <a:gd name="connsiteX9" fmla="*/ 4473175 w 5026039"/>
                <a:gd name="connsiteY9" fmla="*/ 0 h 2340000"/>
                <a:gd name="connsiteX10" fmla="*/ 5026039 w 5026039"/>
                <a:gd name="connsiteY10" fmla="*/ 0 h 2340000"/>
                <a:gd name="connsiteX11" fmla="*/ 5026039 w 5026039"/>
                <a:gd name="connsiteY11" fmla="*/ 585000 h 2340000"/>
                <a:gd name="connsiteX12" fmla="*/ 5026039 w 5026039"/>
                <a:gd name="connsiteY12" fmla="*/ 1099800 h 2340000"/>
                <a:gd name="connsiteX13" fmla="*/ 5026039 w 5026039"/>
                <a:gd name="connsiteY13" fmla="*/ 1638000 h 2340000"/>
                <a:gd name="connsiteX14" fmla="*/ 5026039 w 5026039"/>
                <a:gd name="connsiteY14" fmla="*/ 2340000 h 2340000"/>
                <a:gd name="connsiteX15" fmla="*/ 4367069 w 5026039"/>
                <a:gd name="connsiteY15" fmla="*/ 2340000 h 2340000"/>
                <a:gd name="connsiteX16" fmla="*/ 3959402 w 5026039"/>
                <a:gd name="connsiteY16" fmla="*/ 2340000 h 2340000"/>
                <a:gd name="connsiteX17" fmla="*/ 3350693 w 5026039"/>
                <a:gd name="connsiteY17" fmla="*/ 2340000 h 2340000"/>
                <a:gd name="connsiteX18" fmla="*/ 2943025 w 5026039"/>
                <a:gd name="connsiteY18" fmla="*/ 2340000 h 2340000"/>
                <a:gd name="connsiteX19" fmla="*/ 2535357 w 5026039"/>
                <a:gd name="connsiteY19" fmla="*/ 2340000 h 2340000"/>
                <a:gd name="connsiteX20" fmla="*/ 1876388 w 5026039"/>
                <a:gd name="connsiteY20" fmla="*/ 2340000 h 2340000"/>
                <a:gd name="connsiteX21" fmla="*/ 1418460 w 5026039"/>
                <a:gd name="connsiteY21" fmla="*/ 2340000 h 2340000"/>
                <a:gd name="connsiteX22" fmla="*/ 809751 w 5026039"/>
                <a:gd name="connsiteY22" fmla="*/ 2340000 h 2340000"/>
                <a:gd name="connsiteX23" fmla="*/ 0 w 5026039"/>
                <a:gd name="connsiteY23" fmla="*/ 2340000 h 2340000"/>
                <a:gd name="connsiteX24" fmla="*/ 0 w 5026039"/>
                <a:gd name="connsiteY24" fmla="*/ 1708200 h 2340000"/>
                <a:gd name="connsiteX25" fmla="*/ 0 w 5026039"/>
                <a:gd name="connsiteY25" fmla="*/ 1076400 h 2340000"/>
                <a:gd name="connsiteX26" fmla="*/ 0 w 5026039"/>
                <a:gd name="connsiteY26"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26039" h="2340000" extrusionOk="0">
                  <a:moveTo>
                    <a:pt x="0" y="0"/>
                  </a:moveTo>
                  <a:cubicBezTo>
                    <a:pt x="190723" y="-21578"/>
                    <a:pt x="389539" y="27850"/>
                    <a:pt x="508188" y="0"/>
                  </a:cubicBezTo>
                  <a:cubicBezTo>
                    <a:pt x="626837" y="-27850"/>
                    <a:pt x="860368" y="5467"/>
                    <a:pt x="966116" y="0"/>
                  </a:cubicBezTo>
                  <a:cubicBezTo>
                    <a:pt x="1071864" y="-5467"/>
                    <a:pt x="1353006" y="41802"/>
                    <a:pt x="1524565" y="0"/>
                  </a:cubicBezTo>
                  <a:cubicBezTo>
                    <a:pt x="1696124" y="-41802"/>
                    <a:pt x="1805057" y="20538"/>
                    <a:pt x="1932233" y="0"/>
                  </a:cubicBezTo>
                  <a:cubicBezTo>
                    <a:pt x="2059409" y="-20538"/>
                    <a:pt x="2289816" y="16309"/>
                    <a:pt x="2390161" y="0"/>
                  </a:cubicBezTo>
                  <a:cubicBezTo>
                    <a:pt x="2490506" y="-16309"/>
                    <a:pt x="2733691" y="23652"/>
                    <a:pt x="3049130" y="0"/>
                  </a:cubicBezTo>
                  <a:cubicBezTo>
                    <a:pt x="3364569" y="-23652"/>
                    <a:pt x="3488159" y="18847"/>
                    <a:pt x="3607579" y="0"/>
                  </a:cubicBezTo>
                  <a:cubicBezTo>
                    <a:pt x="3726999" y="-18847"/>
                    <a:pt x="3848389" y="28776"/>
                    <a:pt x="4065507" y="0"/>
                  </a:cubicBezTo>
                  <a:cubicBezTo>
                    <a:pt x="4282625" y="-28776"/>
                    <a:pt x="4290260" y="28111"/>
                    <a:pt x="4473175" y="0"/>
                  </a:cubicBezTo>
                  <a:cubicBezTo>
                    <a:pt x="4656090" y="-28111"/>
                    <a:pt x="4910526" y="28682"/>
                    <a:pt x="5026039" y="0"/>
                  </a:cubicBezTo>
                  <a:cubicBezTo>
                    <a:pt x="5036153" y="192520"/>
                    <a:pt x="4998912" y="324363"/>
                    <a:pt x="5026039" y="585000"/>
                  </a:cubicBezTo>
                  <a:cubicBezTo>
                    <a:pt x="5053166" y="845637"/>
                    <a:pt x="5009913" y="878605"/>
                    <a:pt x="5026039" y="1099800"/>
                  </a:cubicBezTo>
                  <a:cubicBezTo>
                    <a:pt x="5042165" y="1320995"/>
                    <a:pt x="5006310" y="1524520"/>
                    <a:pt x="5026039" y="1638000"/>
                  </a:cubicBezTo>
                  <a:cubicBezTo>
                    <a:pt x="5045768" y="1751480"/>
                    <a:pt x="4965096" y="1994889"/>
                    <a:pt x="5026039" y="2340000"/>
                  </a:cubicBezTo>
                  <a:cubicBezTo>
                    <a:pt x="4792073" y="2343462"/>
                    <a:pt x="4517224" y="2269253"/>
                    <a:pt x="4367069" y="2340000"/>
                  </a:cubicBezTo>
                  <a:cubicBezTo>
                    <a:pt x="4216914" y="2410747"/>
                    <a:pt x="4059474" y="2297729"/>
                    <a:pt x="3959402" y="2340000"/>
                  </a:cubicBezTo>
                  <a:cubicBezTo>
                    <a:pt x="3859330" y="2382271"/>
                    <a:pt x="3521953" y="2332137"/>
                    <a:pt x="3350693" y="2340000"/>
                  </a:cubicBezTo>
                  <a:cubicBezTo>
                    <a:pt x="3179433" y="2347863"/>
                    <a:pt x="3128869" y="2312384"/>
                    <a:pt x="2943025" y="2340000"/>
                  </a:cubicBezTo>
                  <a:cubicBezTo>
                    <a:pt x="2757181" y="2367616"/>
                    <a:pt x="2687048" y="2313423"/>
                    <a:pt x="2535357" y="2340000"/>
                  </a:cubicBezTo>
                  <a:cubicBezTo>
                    <a:pt x="2383666" y="2366577"/>
                    <a:pt x="2197582" y="2331157"/>
                    <a:pt x="1876388" y="2340000"/>
                  </a:cubicBezTo>
                  <a:cubicBezTo>
                    <a:pt x="1555194" y="2348843"/>
                    <a:pt x="1595649" y="2331247"/>
                    <a:pt x="1418460" y="2340000"/>
                  </a:cubicBezTo>
                  <a:cubicBezTo>
                    <a:pt x="1241271" y="2348753"/>
                    <a:pt x="1001159" y="2312674"/>
                    <a:pt x="809751" y="2340000"/>
                  </a:cubicBezTo>
                  <a:cubicBezTo>
                    <a:pt x="618343" y="2367326"/>
                    <a:pt x="334796" y="2281392"/>
                    <a:pt x="0" y="2340000"/>
                  </a:cubicBezTo>
                  <a:cubicBezTo>
                    <a:pt x="-2585" y="2136764"/>
                    <a:pt x="56348" y="1958502"/>
                    <a:pt x="0" y="1708200"/>
                  </a:cubicBezTo>
                  <a:cubicBezTo>
                    <a:pt x="-56348" y="1457898"/>
                    <a:pt x="24422" y="1309190"/>
                    <a:pt x="0" y="1076400"/>
                  </a:cubicBezTo>
                  <a:cubicBezTo>
                    <a:pt x="-24422" y="843610"/>
                    <a:pt x="124080" y="371667"/>
                    <a:pt x="0" y="0"/>
                  </a:cubicBezTo>
                  <a:close/>
                </a:path>
              </a:pathLst>
            </a:custGeom>
            <a:noFill/>
            <a:ln w="3810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12" name="Grafik 11"/>
            <p:cNvPicPr>
              <a:picLocks noChangeAspect="1"/>
            </p:cNvPicPr>
            <p:nvPr/>
          </p:nvPicPr>
          <p:blipFill>
            <a:blip r:embed="rId8"/>
            <a:stretch>
              <a:fillRect/>
            </a:stretch>
          </p:blipFill>
          <p:spPr>
            <a:xfrm>
              <a:off x="2212910" y="3849531"/>
              <a:ext cx="1770256" cy="1620000"/>
            </a:xfrm>
            <a:prstGeom prst="rect">
              <a:avLst/>
            </a:prstGeom>
          </p:spPr>
        </p:pic>
      </p:grpSp>
      <p:pic>
        <p:nvPicPr>
          <p:cNvPr id="6" name="Grafik 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99053" y="5763861"/>
            <a:ext cx="400050" cy="457200"/>
          </a:xfrm>
          <a:prstGeom prst="rect">
            <a:avLst/>
          </a:prstGeom>
        </p:spPr>
      </p:pic>
      <p:grpSp>
        <p:nvGrpSpPr>
          <p:cNvPr id="20" name="Gruppieren 19"/>
          <p:cNvGrpSpPr/>
          <p:nvPr/>
        </p:nvGrpSpPr>
        <p:grpSpPr>
          <a:xfrm>
            <a:off x="6890966" y="2175720"/>
            <a:ext cx="3519168" cy="3653811"/>
            <a:chOff x="6890966" y="2175720"/>
            <a:chExt cx="3519168" cy="3653811"/>
          </a:xfrm>
        </p:grpSpPr>
        <p:grpSp>
          <p:nvGrpSpPr>
            <p:cNvPr id="17" name="Gruppieren 16"/>
            <p:cNvGrpSpPr/>
            <p:nvPr/>
          </p:nvGrpSpPr>
          <p:grpSpPr>
            <a:xfrm>
              <a:off x="6890966" y="3489531"/>
              <a:ext cx="3354563" cy="2340000"/>
              <a:chOff x="7252916" y="3489531"/>
              <a:chExt cx="3354563" cy="2340000"/>
            </a:xfrm>
          </p:grpSpPr>
          <p:sp>
            <p:nvSpPr>
              <p:cNvPr id="23" name="Additionszeichen 22"/>
              <p:cNvSpPr/>
              <p:nvPr/>
            </p:nvSpPr>
            <p:spPr>
              <a:xfrm>
                <a:off x="7252916"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grpSp>
            <p:nvGrpSpPr>
              <p:cNvPr id="14" name="Gruppieren 13"/>
              <p:cNvGrpSpPr/>
              <p:nvPr/>
            </p:nvGrpSpPr>
            <p:grpSpPr>
              <a:xfrm>
                <a:off x="8017142" y="3489531"/>
                <a:ext cx="2590337" cy="2340000"/>
                <a:chOff x="8017142" y="3489531"/>
                <a:chExt cx="2590337" cy="2340000"/>
              </a:xfrm>
            </p:grpSpPr>
            <p:sp>
              <p:nvSpPr>
                <p:cNvPr id="11" name="Additionszeichen 10"/>
                <p:cNvSpPr/>
                <p:nvPr/>
              </p:nvSpPr>
              <p:spPr>
                <a:xfrm>
                  <a:off x="9086353"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16" name="Grafik 15"/>
                <p:cNvPicPr>
                  <a:picLocks noChangeAspect="1"/>
                </p:cNvPicPr>
                <p:nvPr/>
              </p:nvPicPr>
              <p:blipFill>
                <a:blip r:embed="rId11" cstate="hqprint">
                  <a:clrChange>
                    <a:clrFrom>
                      <a:srgbClr val="FFFFFF"/>
                    </a:clrFrom>
                    <a:clrTo>
                      <a:srgbClr val="FFFFFF">
                        <a:alpha val="0"/>
                      </a:srgbClr>
                    </a:clrTo>
                  </a:clrChange>
                </a:blip>
                <a:stretch>
                  <a:fillRect/>
                </a:stretch>
              </p:blipFill>
              <p:spPr>
                <a:xfrm>
                  <a:off x="9637244" y="3852137"/>
                  <a:ext cx="970235" cy="1620000"/>
                </a:xfrm>
                <a:prstGeom prst="rect">
                  <a:avLst/>
                </a:prstGeom>
              </p:spPr>
            </p:pic>
            <p:pic>
              <p:nvPicPr>
                <p:cNvPr id="22" name="Grafik 21"/>
                <p:cNvPicPr>
                  <a:picLocks noChangeAspect="1"/>
                </p:cNvPicPr>
                <p:nvPr/>
              </p:nvPicPr>
              <p:blipFill>
                <a:blip r:embed="rId12"/>
                <a:stretch>
                  <a:fillRect/>
                </a:stretch>
              </p:blipFill>
              <p:spPr>
                <a:xfrm>
                  <a:off x="8184606" y="3868744"/>
                  <a:ext cx="877034" cy="1620000"/>
                </a:xfrm>
                <a:prstGeom prst="rect">
                  <a:avLst/>
                </a:prstGeom>
              </p:spPr>
            </p:pic>
            <p:sp>
              <p:nvSpPr>
                <p:cNvPr id="10" name="Rechteck 9"/>
                <p:cNvSpPr/>
                <p:nvPr/>
              </p:nvSpPr>
              <p:spPr>
                <a:xfrm>
                  <a:off x="8017142" y="3489531"/>
                  <a:ext cx="2556000" cy="2340000"/>
                </a:xfrm>
                <a:custGeom>
                  <a:avLst/>
                  <a:gdLst>
                    <a:gd name="connsiteX0" fmla="*/ 0 w 2556000"/>
                    <a:gd name="connsiteY0" fmla="*/ 0 h 2340000"/>
                    <a:gd name="connsiteX1" fmla="*/ 485640 w 2556000"/>
                    <a:gd name="connsiteY1" fmla="*/ 0 h 2340000"/>
                    <a:gd name="connsiteX2" fmla="*/ 945720 w 2556000"/>
                    <a:gd name="connsiteY2" fmla="*/ 0 h 2340000"/>
                    <a:gd name="connsiteX3" fmla="*/ 1456920 w 2556000"/>
                    <a:gd name="connsiteY3" fmla="*/ 0 h 2340000"/>
                    <a:gd name="connsiteX4" fmla="*/ 1891440 w 2556000"/>
                    <a:gd name="connsiteY4" fmla="*/ 0 h 2340000"/>
                    <a:gd name="connsiteX5" fmla="*/ 2556000 w 2556000"/>
                    <a:gd name="connsiteY5" fmla="*/ 0 h 2340000"/>
                    <a:gd name="connsiteX6" fmla="*/ 2556000 w 2556000"/>
                    <a:gd name="connsiteY6" fmla="*/ 631800 h 2340000"/>
                    <a:gd name="connsiteX7" fmla="*/ 2556000 w 2556000"/>
                    <a:gd name="connsiteY7" fmla="*/ 1193400 h 2340000"/>
                    <a:gd name="connsiteX8" fmla="*/ 2556000 w 2556000"/>
                    <a:gd name="connsiteY8" fmla="*/ 1755000 h 2340000"/>
                    <a:gd name="connsiteX9" fmla="*/ 2556000 w 2556000"/>
                    <a:gd name="connsiteY9" fmla="*/ 2340000 h 2340000"/>
                    <a:gd name="connsiteX10" fmla="*/ 1993680 w 2556000"/>
                    <a:gd name="connsiteY10" fmla="*/ 2340000 h 2340000"/>
                    <a:gd name="connsiteX11" fmla="*/ 1533600 w 2556000"/>
                    <a:gd name="connsiteY11" fmla="*/ 2340000 h 2340000"/>
                    <a:gd name="connsiteX12" fmla="*/ 996840 w 2556000"/>
                    <a:gd name="connsiteY12" fmla="*/ 2340000 h 2340000"/>
                    <a:gd name="connsiteX13" fmla="*/ 536760 w 2556000"/>
                    <a:gd name="connsiteY13" fmla="*/ 2340000 h 2340000"/>
                    <a:gd name="connsiteX14" fmla="*/ 0 w 2556000"/>
                    <a:gd name="connsiteY14" fmla="*/ 2340000 h 2340000"/>
                    <a:gd name="connsiteX15" fmla="*/ 0 w 2556000"/>
                    <a:gd name="connsiteY15" fmla="*/ 1801800 h 2340000"/>
                    <a:gd name="connsiteX16" fmla="*/ 0 w 2556000"/>
                    <a:gd name="connsiteY16" fmla="*/ 1287000 h 2340000"/>
                    <a:gd name="connsiteX17" fmla="*/ 0 w 2556000"/>
                    <a:gd name="connsiteY17" fmla="*/ 655200 h 2340000"/>
                    <a:gd name="connsiteX18" fmla="*/ 0 w 2556000"/>
                    <a:gd name="connsiteY18"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6000" h="2340000" extrusionOk="0">
                      <a:moveTo>
                        <a:pt x="0" y="0"/>
                      </a:moveTo>
                      <a:cubicBezTo>
                        <a:pt x="131618" y="-1464"/>
                        <a:pt x="318043" y="55608"/>
                        <a:pt x="485640" y="0"/>
                      </a:cubicBezTo>
                      <a:cubicBezTo>
                        <a:pt x="653237" y="-55608"/>
                        <a:pt x="841702" y="33081"/>
                        <a:pt x="945720" y="0"/>
                      </a:cubicBezTo>
                      <a:cubicBezTo>
                        <a:pt x="1049738" y="-33081"/>
                        <a:pt x="1257541" y="57038"/>
                        <a:pt x="1456920" y="0"/>
                      </a:cubicBezTo>
                      <a:cubicBezTo>
                        <a:pt x="1656299" y="-57038"/>
                        <a:pt x="1675005" y="24123"/>
                        <a:pt x="1891440" y="0"/>
                      </a:cubicBezTo>
                      <a:cubicBezTo>
                        <a:pt x="2107875" y="-24123"/>
                        <a:pt x="2345267" y="45302"/>
                        <a:pt x="2556000" y="0"/>
                      </a:cubicBezTo>
                      <a:cubicBezTo>
                        <a:pt x="2621499" y="179453"/>
                        <a:pt x="2483227" y="338099"/>
                        <a:pt x="2556000" y="631800"/>
                      </a:cubicBezTo>
                      <a:cubicBezTo>
                        <a:pt x="2628773" y="925501"/>
                        <a:pt x="2535402" y="921767"/>
                        <a:pt x="2556000" y="1193400"/>
                      </a:cubicBezTo>
                      <a:cubicBezTo>
                        <a:pt x="2576598" y="1465033"/>
                        <a:pt x="2516787" y="1571867"/>
                        <a:pt x="2556000" y="1755000"/>
                      </a:cubicBezTo>
                      <a:cubicBezTo>
                        <a:pt x="2595213" y="1938133"/>
                        <a:pt x="2513479" y="2169394"/>
                        <a:pt x="2556000" y="2340000"/>
                      </a:cubicBezTo>
                      <a:cubicBezTo>
                        <a:pt x="2324802" y="2394529"/>
                        <a:pt x="2160801" y="2286337"/>
                        <a:pt x="1993680" y="2340000"/>
                      </a:cubicBezTo>
                      <a:cubicBezTo>
                        <a:pt x="1826559" y="2393663"/>
                        <a:pt x="1720768" y="2318331"/>
                        <a:pt x="1533600" y="2340000"/>
                      </a:cubicBezTo>
                      <a:cubicBezTo>
                        <a:pt x="1346432" y="2361669"/>
                        <a:pt x="1215620" y="2294678"/>
                        <a:pt x="996840" y="2340000"/>
                      </a:cubicBezTo>
                      <a:cubicBezTo>
                        <a:pt x="778060" y="2385322"/>
                        <a:pt x="742916" y="2314502"/>
                        <a:pt x="536760" y="2340000"/>
                      </a:cubicBezTo>
                      <a:cubicBezTo>
                        <a:pt x="330604" y="2365498"/>
                        <a:pt x="160438" y="2321092"/>
                        <a:pt x="0" y="2340000"/>
                      </a:cubicBezTo>
                      <a:cubicBezTo>
                        <a:pt x="-14070" y="2204189"/>
                        <a:pt x="4814" y="1956140"/>
                        <a:pt x="0" y="1801800"/>
                      </a:cubicBezTo>
                      <a:cubicBezTo>
                        <a:pt x="-4814" y="1647460"/>
                        <a:pt x="6153" y="1442582"/>
                        <a:pt x="0" y="1287000"/>
                      </a:cubicBezTo>
                      <a:cubicBezTo>
                        <a:pt x="-6153" y="1131418"/>
                        <a:pt x="45753" y="926843"/>
                        <a:pt x="0" y="655200"/>
                      </a:cubicBezTo>
                      <a:cubicBezTo>
                        <a:pt x="-45753" y="383557"/>
                        <a:pt x="36954" y="280600"/>
                        <a:pt x="0" y="0"/>
                      </a:cubicBezTo>
                      <a:close/>
                    </a:path>
                  </a:pathLst>
                </a:custGeom>
                <a:noFill/>
                <a:ln w="3810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grpSp>
        </p:grpSp>
        <p:sp>
          <p:nvSpPr>
            <p:cNvPr id="19" name="Textplatzhalter 4"/>
            <p:cNvSpPr txBox="1"/>
            <p:nvPr/>
          </p:nvSpPr>
          <p:spPr>
            <a:xfrm>
              <a:off x="7456250" y="2175720"/>
              <a:ext cx="2953884" cy="112395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905" indent="-179705" algn="l" defTabSz="914400" rtl="0" eaLnBrk="1" latinLnBrk="0" hangingPunct="1">
                <a:lnSpc>
                  <a:spcPct val="100000"/>
                </a:lnSpc>
                <a:spcBef>
                  <a:spcPts val="300"/>
                </a:spcBef>
                <a:buClr>
                  <a:schemeClr val="bg2"/>
                </a:buClr>
                <a:buFont typeface="Arial" panose="020B0604020202020204" pitchFamily="34" charset="0"/>
                <a:buChar char="•"/>
                <a:tabLst>
                  <a:tab pos="652145" algn="l"/>
                </a:tabLst>
                <a:defRPr sz="1800" kern="1200">
                  <a:solidFill>
                    <a:schemeClr val="tx2"/>
                  </a:solidFill>
                  <a:latin typeface="Fago Pro" panose="02000506040000020004" pitchFamily="50" charset="0"/>
                  <a:ea typeface="+mn-ea"/>
                  <a:cs typeface="+mn-cs"/>
                </a:defRPr>
              </a:lvl2pPr>
              <a:lvl3pPr marL="925830"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330"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defRPr/>
              </a:pPr>
              <a:r>
                <a:rPr kumimoji="0" lang="de-DE" sz="2200" b="1" i="0" u="none" strike="noStrike" kern="1200" cap="none" spc="0" normalizeH="0" baseline="0" noProof="0" dirty="0">
                  <a:ln>
                    <a:noFill/>
                  </a:ln>
                  <a:solidFill>
                    <a:srgbClr val="00B0F0"/>
                  </a:solidFill>
                  <a:effectLst/>
                  <a:uLnTx/>
                  <a:uFillTx/>
                  <a:latin typeface="Fago Pro" panose="02000506040000020004" pitchFamily="50" charset="0"/>
                  <a:ea typeface="+mn-ea"/>
                  <a:cs typeface="+mn-cs"/>
                </a:rPr>
                <a:t>2. </a:t>
              </a:r>
              <a:r>
                <a:rPr kumimoji="0" lang="en-US" sz="22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Automation of the proven manufacturing process.</a:t>
              </a:r>
              <a:endParaRPr kumimoji="0" lang="de-DE" sz="22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endParaRPr>
            </a:p>
          </p:txBody>
        </p:sp>
      </p:grpSp>
      <p:pic>
        <p:nvPicPr>
          <p:cNvPr id="25" name="Grafik 24" descr="Rakete mit einfarbiger Füllung"/>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88329" y="5535261"/>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Grafik 18"/>
          <p:cNvPicPr>
            <a:picLocks noChangeAspect="1"/>
          </p:cNvPicPr>
          <p:nvPr/>
        </p:nvPicPr>
        <p:blipFill>
          <a:blip r:embed="rId3"/>
          <a:stretch>
            <a:fillRect/>
          </a:stretch>
        </p:blipFill>
        <p:spPr>
          <a:xfrm>
            <a:off x="4866785" y="2818052"/>
            <a:ext cx="3170236" cy="2114006"/>
          </a:xfrm>
          <a:prstGeom prst="rect">
            <a:avLst/>
          </a:prstGeom>
        </p:spPr>
      </p:pic>
      <p:pic>
        <p:nvPicPr>
          <p:cNvPr id="28" name="Grafik 27"/>
          <p:cNvPicPr>
            <a:picLocks noChangeAspect="1"/>
          </p:cNvPicPr>
          <p:nvPr/>
        </p:nvPicPr>
        <p:blipFill>
          <a:blip r:embed="rId4"/>
          <a:stretch>
            <a:fillRect/>
          </a:stretch>
        </p:blipFill>
        <p:spPr>
          <a:xfrm>
            <a:off x="7683339" y="3836539"/>
            <a:ext cx="3487418" cy="2238473"/>
          </a:xfrm>
          <a:prstGeom prst="rect">
            <a:avLst/>
          </a:prstGeom>
        </p:spPr>
      </p:pic>
      <p:pic>
        <p:nvPicPr>
          <p:cNvPr id="25" name="Grafik 24"/>
          <p:cNvPicPr>
            <a:picLocks noChangeAspect="1"/>
          </p:cNvPicPr>
          <p:nvPr/>
        </p:nvPicPr>
        <p:blipFill>
          <a:blip r:embed="rId5"/>
          <a:stretch>
            <a:fillRect/>
          </a:stretch>
        </p:blipFill>
        <p:spPr>
          <a:xfrm>
            <a:off x="1119031" y="3210563"/>
            <a:ext cx="4300067" cy="2864449"/>
          </a:xfrm>
          <a:prstGeom prst="rect">
            <a:avLst/>
          </a:prstGeom>
        </p:spPr>
      </p:pic>
      <p:pic>
        <p:nvPicPr>
          <p:cNvPr id="22" name="Grafik 21"/>
          <p:cNvPicPr>
            <a:picLocks noChangeAspect="1"/>
          </p:cNvPicPr>
          <p:nvPr/>
        </p:nvPicPr>
        <p:blipFill>
          <a:blip r:embed="rId6"/>
          <a:stretch>
            <a:fillRect/>
          </a:stretch>
        </p:blipFill>
        <p:spPr>
          <a:xfrm>
            <a:off x="7928149" y="1794133"/>
            <a:ext cx="3242608" cy="2166873"/>
          </a:xfrm>
          <a:prstGeom prst="rect">
            <a:avLst/>
          </a:prstGeom>
        </p:spPr>
      </p:pic>
      <p:pic>
        <p:nvPicPr>
          <p:cNvPr id="14" name="Grafik 13"/>
          <p:cNvPicPr>
            <a:picLocks noChangeAspect="1"/>
          </p:cNvPicPr>
          <p:nvPr/>
        </p:nvPicPr>
        <p:blipFill rotWithShape="1">
          <a:blip r:embed="rId7" cstate="print">
            <a:extLst>
              <a:ext uri="{28A0092B-C50C-407E-A947-70E740481C1C}">
                <a14:useLocalDpi xmlns:a14="http://schemas.microsoft.com/office/drawing/2010/main" val="0"/>
              </a:ext>
            </a:extLst>
          </a:blip>
          <a:srcRect l="3161" r="3161"/>
          <a:stretch>
            <a:fillRect/>
          </a:stretch>
        </p:blipFill>
        <p:spPr>
          <a:xfrm>
            <a:off x="4443762" y="3982760"/>
            <a:ext cx="3484387" cy="2092252"/>
          </a:xfrm>
          <a:prstGeom prst="rect">
            <a:avLst/>
          </a:prstGeom>
        </p:spPr>
      </p:pic>
      <p:sp>
        <p:nvSpPr>
          <p:cNvPr id="15" name="Grafik 6"/>
          <p:cNvSpPr/>
          <p:nvPr/>
        </p:nvSpPr>
        <p:spPr>
          <a:xfrm>
            <a:off x="658812" y="666750"/>
            <a:ext cx="4881267" cy="2972750"/>
          </a:xfrm>
          <a:custGeom>
            <a:avLst/>
            <a:gdLst>
              <a:gd name="connsiteX0" fmla="*/ 0 w 2717996"/>
              <a:gd name="connsiteY0" fmla="*/ 0 h 1655292"/>
              <a:gd name="connsiteX1" fmla="*/ 0 w 2717996"/>
              <a:gd name="connsiteY1" fmla="*/ 1655293 h 1655292"/>
              <a:gd name="connsiteX2" fmla="*/ 2220925 w 2717996"/>
              <a:gd name="connsiteY2" fmla="*/ 1655293 h 1655292"/>
              <a:gd name="connsiteX3" fmla="*/ 2717997 w 2717996"/>
              <a:gd name="connsiteY3" fmla="*/ 1394279 h 1655292"/>
              <a:gd name="connsiteX4" fmla="*/ 2717997 w 2717996"/>
              <a:gd name="connsiteY4" fmla="*/ 0 h 165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996" h="1655292">
                <a:moveTo>
                  <a:pt x="0" y="0"/>
                </a:moveTo>
                <a:lnTo>
                  <a:pt x="0" y="1655293"/>
                </a:lnTo>
                <a:lnTo>
                  <a:pt x="2220925" y="1655293"/>
                </a:lnTo>
                <a:lnTo>
                  <a:pt x="2717997" y="1394279"/>
                </a:lnTo>
                <a:lnTo>
                  <a:pt x="2717997" y="0"/>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3" name="Textplatzhalter 12"/>
          <p:cNvSpPr>
            <a:spLocks noGrp="1"/>
          </p:cNvSpPr>
          <p:nvPr>
            <p:ph type="body" sz="quarter" idx="11"/>
          </p:nvPr>
        </p:nvSpPr>
        <p:spPr>
          <a:xfrm>
            <a:off x="658814" y="2376071"/>
            <a:ext cx="4065586" cy="700504"/>
          </a:xfrm>
        </p:spPr>
        <p:txBody>
          <a:bodyPr lIns="504000" anchor="ctr"/>
          <a:lstStyle/>
          <a:p>
            <a:pPr marL="0" indent="0">
              <a:buNone/>
            </a:pPr>
            <a:r>
              <a:rPr lang="en-US" sz="2100" dirty="0">
                <a:solidFill>
                  <a:schemeClr val="tx2"/>
                </a:solidFill>
              </a:rPr>
              <a:t>Which type of automation is best suited to your application?</a:t>
            </a:r>
            <a:endParaRPr lang="de-DE" sz="2100" dirty="0">
              <a:solidFill>
                <a:schemeClr val="tx2"/>
              </a:solidFill>
            </a:endParaRPr>
          </a:p>
        </p:txBody>
      </p:sp>
      <p:sp>
        <p:nvSpPr>
          <p:cNvPr id="10" name="Titel 11"/>
          <p:cNvSpPr txBox="1"/>
          <p:nvPr/>
        </p:nvSpPr>
        <p:spPr>
          <a:xfrm>
            <a:off x="658814" y="1070701"/>
            <a:ext cx="4760284" cy="1148624"/>
          </a:xfrm>
          <a:prstGeom prst="rect">
            <a:avLst/>
          </a:prstGeom>
        </p:spPr>
        <p:txBody>
          <a:bodyPr vert="horz" lIns="50400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de-DE" sz="2800" b="1" i="0" u="none" strike="noStrike" kern="1200" cap="none" spc="0" normalizeH="0" baseline="0" noProof="0" dirty="0">
                <a:ln>
                  <a:noFill/>
                </a:ln>
                <a:solidFill>
                  <a:prstClr val="white"/>
                </a:solidFill>
                <a:effectLst/>
                <a:uLnTx/>
                <a:uFillTx/>
                <a:latin typeface="Fago Pro"/>
                <a:ea typeface="+mj-ea"/>
                <a:cs typeface="+mj-cs"/>
              </a:rPr>
              <a:t>100 </a:t>
            </a:r>
            <a:r>
              <a:rPr kumimoji="0" lang="de-DE" sz="2800" b="1" i="0" u="none" strike="noStrike" kern="1200" cap="none" spc="0" normalizeH="0" baseline="0" noProof="0" dirty="0" err="1">
                <a:ln>
                  <a:noFill/>
                </a:ln>
                <a:solidFill>
                  <a:prstClr val="white"/>
                </a:solidFill>
                <a:effectLst/>
                <a:uLnTx/>
                <a:uFillTx/>
                <a:latin typeface="Fago Pro"/>
                <a:ea typeface="+mj-ea"/>
                <a:cs typeface="+mj-cs"/>
              </a:rPr>
              <a:t>customers</a:t>
            </a:r>
            <a:endParaRPr kumimoji="0" lang="de-DE" sz="2800" b="1" i="0" u="none" strike="noStrike" kern="1200" cap="none" spc="0" normalizeH="0" baseline="0" noProof="0" dirty="0">
              <a:ln>
                <a:noFill/>
              </a:ln>
              <a:solidFill>
                <a:prstClr val="white"/>
              </a:solidFill>
              <a:effectLst/>
              <a:uLnTx/>
              <a:uFillTx/>
              <a:latin typeface="Fago Pro"/>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defRPr/>
            </a:pPr>
            <a:r>
              <a:rPr kumimoji="0" lang="de-DE" sz="2800" b="1" i="0" u="none" strike="noStrike" kern="1200" cap="none" spc="0" normalizeH="0" baseline="0" noProof="0" dirty="0">
                <a:ln>
                  <a:noFill/>
                </a:ln>
                <a:solidFill>
                  <a:prstClr val="white"/>
                </a:solidFill>
                <a:effectLst/>
                <a:uLnTx/>
                <a:uFillTx/>
                <a:latin typeface="Fago Pro"/>
                <a:ea typeface="+mj-ea"/>
                <a:cs typeface="+mj-cs"/>
              </a:rPr>
              <a:t>100 </a:t>
            </a:r>
            <a:r>
              <a:rPr kumimoji="0" lang="de-DE" sz="2800" b="1" i="0" u="none" strike="noStrike" kern="1200" cap="none" spc="0" normalizeH="0" baseline="0" noProof="0" dirty="0" err="1">
                <a:ln>
                  <a:noFill/>
                </a:ln>
                <a:solidFill>
                  <a:prstClr val="white"/>
                </a:solidFill>
                <a:effectLst/>
                <a:uLnTx/>
                <a:uFillTx/>
                <a:latin typeface="Fago Pro"/>
                <a:ea typeface="+mj-ea"/>
                <a:cs typeface="+mj-cs"/>
              </a:rPr>
              <a:t>production</a:t>
            </a:r>
            <a:r>
              <a:rPr kumimoji="0" lang="de-DE" sz="2800" b="1" i="0" u="none" strike="noStrike" kern="1200" cap="none" spc="0" normalizeH="0" baseline="0" noProof="0" dirty="0">
                <a:ln>
                  <a:noFill/>
                </a:ln>
                <a:solidFill>
                  <a:prstClr val="white"/>
                </a:solidFill>
                <a:effectLst/>
                <a:uLnTx/>
                <a:uFillTx/>
                <a:latin typeface="Fago Pro"/>
                <a:ea typeface="+mj-ea"/>
                <a:cs typeface="+mj-cs"/>
              </a:rPr>
              <a:t> </a:t>
            </a:r>
            <a:r>
              <a:rPr kumimoji="0" lang="de-DE" sz="2800" b="1" i="0" u="none" strike="noStrike" kern="1200" cap="none" spc="0" normalizeH="0" baseline="0" noProof="0" dirty="0" err="1">
                <a:ln>
                  <a:noFill/>
                </a:ln>
                <a:solidFill>
                  <a:prstClr val="white"/>
                </a:solidFill>
                <a:effectLst/>
                <a:uLnTx/>
                <a:uFillTx/>
                <a:latin typeface="Fago Pro"/>
                <a:ea typeface="+mj-ea"/>
                <a:cs typeface="+mj-cs"/>
              </a:rPr>
              <a:t>situations</a:t>
            </a:r>
            <a:endParaRPr kumimoji="0" lang="de-DE" sz="2800" b="1" i="0" u="none" strike="noStrike" kern="1200" cap="none" spc="0" normalizeH="0" baseline="0" noProof="0" dirty="0">
              <a:ln>
                <a:noFill/>
              </a:ln>
              <a:solidFill>
                <a:prstClr val="white"/>
              </a:solidFill>
              <a:effectLst/>
              <a:uLnTx/>
              <a:uFillTx/>
              <a:latin typeface="Fago Pro"/>
              <a:ea typeface="+mj-ea"/>
              <a:cs typeface="+mj-cs"/>
            </a:endParaRPr>
          </a:p>
        </p:txBody>
      </p:sp>
      <p:sp>
        <p:nvSpPr>
          <p:cNvPr id="2" name="Foliennummernplatzhalt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34</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pic>
        <p:nvPicPr>
          <p:cNvPr id="5" name="Grafik 12" descr="Ein Bild, das drinnen, mehrere enthält.&#10;&#10;Automatisch generierte Beschreibu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0079" y="1082250"/>
            <a:ext cx="2752259" cy="183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p:cNvPicPr>
            <a:picLocks noChangeAspect="1"/>
          </p:cNvPicPr>
          <p:nvPr/>
        </p:nvPicPr>
        <p:blipFill>
          <a:blip r:embed="rId9"/>
          <a:stretch>
            <a:fillRect/>
          </a:stretch>
        </p:blipFill>
        <p:spPr>
          <a:xfrm>
            <a:off x="5540079" y="1070701"/>
            <a:ext cx="3171906" cy="2115120"/>
          </a:xfrm>
          <a:prstGeom prst="rect">
            <a:avLst/>
          </a:prstGeom>
        </p:spPr>
      </p:pic>
      <p:pic>
        <p:nvPicPr>
          <p:cNvPr id="29" name="Grafik 28"/>
          <p:cNvPicPr>
            <a:picLocks noChangeAspect="1"/>
          </p:cNvPicPr>
          <p:nvPr/>
        </p:nvPicPr>
        <p:blipFill rotWithShape="1">
          <a:blip r:embed="rId10"/>
          <a:srcRect b="11184"/>
          <a:stretch>
            <a:fillRect/>
          </a:stretch>
        </p:blipFill>
        <p:spPr>
          <a:xfrm>
            <a:off x="8531533" y="1070701"/>
            <a:ext cx="2636192" cy="155191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Grafik 5"/>
          <p:cNvSpPr/>
          <p:nvPr/>
        </p:nvSpPr>
        <p:spPr>
          <a:xfrm>
            <a:off x="0" y="1095756"/>
            <a:ext cx="12192000" cy="5178331"/>
          </a:xfrm>
          <a:custGeom>
            <a:avLst/>
            <a:gdLst>
              <a:gd name="connsiteX0" fmla="*/ 2905125 w 6858000"/>
              <a:gd name="connsiteY0" fmla="*/ 2912812 h 2912811"/>
              <a:gd name="connsiteX1" fmla="*/ 0 w 6858000"/>
              <a:gd name="connsiteY1" fmla="*/ 2912812 h 2912811"/>
              <a:gd name="connsiteX2" fmla="*/ 0 w 6858000"/>
              <a:gd name="connsiteY2" fmla="*/ 1484062 h 2912811"/>
              <a:gd name="connsiteX3" fmla="*/ 2548271 w 6858000"/>
              <a:gd name="connsiteY3" fmla="*/ 1484062 h 2912811"/>
              <a:gd name="connsiteX4" fmla="*/ 5333810 w 6858000"/>
              <a:gd name="connsiteY4" fmla="*/ 0 h 2912811"/>
              <a:gd name="connsiteX5" fmla="*/ 6858000 w 6858000"/>
              <a:gd name="connsiteY5" fmla="*/ 0 h 2912811"/>
              <a:gd name="connsiteX6" fmla="*/ 6858000 w 6858000"/>
              <a:gd name="connsiteY6" fmla="*/ 1428750 h 2912811"/>
              <a:gd name="connsiteX7" fmla="*/ 5690664 w 6858000"/>
              <a:gd name="connsiteY7" fmla="*/ 1428750 h 291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2912811">
                <a:moveTo>
                  <a:pt x="2905125" y="2912812"/>
                </a:moveTo>
                <a:lnTo>
                  <a:pt x="0" y="2912812"/>
                </a:lnTo>
                <a:lnTo>
                  <a:pt x="0" y="1484062"/>
                </a:lnTo>
                <a:lnTo>
                  <a:pt x="2548271" y="1484062"/>
                </a:lnTo>
                <a:lnTo>
                  <a:pt x="5333810" y="0"/>
                </a:lnTo>
                <a:lnTo>
                  <a:pt x="6858000" y="0"/>
                </a:lnTo>
                <a:lnTo>
                  <a:pt x="6858000" y="1428750"/>
                </a:lnTo>
                <a:lnTo>
                  <a:pt x="5690664" y="1428750"/>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4" name="Titel 13"/>
          <p:cNvSpPr>
            <a:spLocks noGrp="1"/>
          </p:cNvSpPr>
          <p:nvPr>
            <p:ph type="title"/>
          </p:nvPr>
        </p:nvSpPr>
        <p:spPr>
          <a:xfrm>
            <a:off x="658814" y="666751"/>
            <a:ext cx="6148386" cy="1020318"/>
          </a:xfrm>
        </p:spPr>
        <p:txBody>
          <a:bodyPr/>
          <a:lstStyle/>
          <a:p>
            <a:r>
              <a:rPr lang="en-US" dirty="0"/>
              <a:t>SCHUNK - Your partner for productivity</a:t>
            </a:r>
            <a:endParaRPr lang="de-DE" dirty="0"/>
          </a:p>
        </p:txBody>
      </p:sp>
      <p:sp>
        <p:nvSpPr>
          <p:cNvPr id="2" name="Foliennummernplatzhalt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35</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15" name="Textplatzhalter 14"/>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sp>
        <p:nvSpPr>
          <p:cNvPr id="20" name="Titel 11"/>
          <p:cNvSpPr txBox="1"/>
          <p:nvPr/>
        </p:nvSpPr>
        <p:spPr>
          <a:xfrm>
            <a:off x="371476" y="3733800"/>
            <a:ext cx="4587024" cy="2540287"/>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Fago Pro" panose="02000506040000020004" pitchFamily="50" charset="0"/>
                <a:ea typeface="+mj-ea"/>
                <a:cs typeface="+mj-cs"/>
              </a:rPr>
              <a:t>Together with SCHUNK </a:t>
            </a:r>
          </a:p>
          <a:p>
            <a:pPr marL="0" marR="0" lvl="0" indent="0" algn="l" defTabSz="914400" rtl="0" eaLnBrk="1" fontAlgn="auto" latinLnBrk="0" hangingPunct="1">
              <a:lnSpc>
                <a:spcPct val="90000"/>
              </a:lnSpc>
              <a:spcBef>
                <a:spcPct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Fago Pro" panose="02000506040000020004" pitchFamily="50" charset="0"/>
                <a:ea typeface="+mj-ea"/>
                <a:cs typeface="+mj-cs"/>
              </a:rPr>
              <a:t>to the right type of automation for your application!</a:t>
            </a:r>
            <a:endParaRPr kumimoji="0" lang="de-DE" sz="2800" b="1" i="0" u="none" strike="noStrike" kern="1200" cap="none" spc="0" normalizeH="0" baseline="0" noProof="0" dirty="0">
              <a:ln>
                <a:noFill/>
              </a:ln>
              <a:solidFill>
                <a:prstClr val="white"/>
              </a:solidFill>
              <a:effectLst/>
              <a:uLnTx/>
              <a:uFillTx/>
              <a:latin typeface="Fago Pro" panose="02000506040000020004" pitchFamily="50" charset="0"/>
              <a:ea typeface="+mj-ea"/>
              <a:cs typeface="+mj-cs"/>
            </a:endParaRPr>
          </a:p>
        </p:txBody>
      </p:sp>
      <p:pic>
        <p:nvPicPr>
          <p:cNvPr id="8" name="Grafik 7"/>
          <p:cNvPicPr>
            <a:picLocks noChangeAspect="1"/>
          </p:cNvPicPr>
          <p:nvPr/>
        </p:nvPicPr>
        <p:blipFill>
          <a:blip r:embed="rId4"/>
          <a:stretch>
            <a:fillRect/>
          </a:stretch>
        </p:blipFill>
        <p:spPr>
          <a:xfrm>
            <a:off x="4599671" y="2165081"/>
            <a:ext cx="5462480" cy="3060000"/>
          </a:xfrm>
          <a:prstGeom prst="rect">
            <a:avLst/>
          </a:prstGeom>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p:cNvPicPr>
            <a:picLocks noChangeAspect="1"/>
          </p:cNvPicPr>
          <p:nvPr/>
        </p:nvPicPr>
        <p:blipFill>
          <a:blip r:embed="rId4"/>
          <a:stretch>
            <a:fillRect/>
          </a:stretch>
        </p:blipFill>
        <p:spPr>
          <a:xfrm>
            <a:off x="1299639" y="984353"/>
            <a:ext cx="9591473" cy="5400000"/>
          </a:xfrm>
          <a:prstGeom prst="rect">
            <a:avLst/>
          </a:prstGeom>
        </p:spPr>
      </p:pic>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36</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sp>
        <p:nvSpPr>
          <p:cNvPr id="7" name="Rechteck 6"/>
          <p:cNvSpPr/>
          <p:nvPr/>
        </p:nvSpPr>
        <p:spPr>
          <a:xfrm>
            <a:off x="1450110" y="2873950"/>
            <a:ext cx="4724268" cy="2667000"/>
          </a:xfrm>
          <a:prstGeom prst="rect">
            <a:avLst/>
          </a:prstGeom>
          <a:solidFill>
            <a:srgbClr val="00B0F0"/>
          </a:solidFill>
          <a:ln>
            <a:solidFill>
              <a:srgbClr val="00B0F0"/>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6000206" y="2873950"/>
            <a:ext cx="4724268" cy="2667000"/>
          </a:xfrm>
          <a:prstGeom prst="rect">
            <a:avLst/>
          </a:prstGeom>
          <a:solidFill>
            <a:srgbClr val="00B0F0"/>
          </a:solidFill>
          <a:ln>
            <a:solidFill>
              <a:srgbClr val="00B0F0"/>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Gedanken mit einfarbiger Füllung"/>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40206" y="2947194"/>
            <a:ext cx="2520000" cy="2520000"/>
          </a:xfrm>
          <a:prstGeom prst="rect">
            <a:avLst/>
          </a:prstGeom>
        </p:spPr>
      </p:pic>
      <p:pic>
        <p:nvPicPr>
          <p:cNvPr id="11" name="Grafik 10" descr="Glühbirne und Zahnrad Silhouette"/>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94911" y="3189578"/>
            <a:ext cx="914400" cy="914400"/>
          </a:xfrm>
          <a:prstGeom prst="rect">
            <a:avLst/>
          </a:prstGeom>
        </p:spPr>
      </p:pic>
      <p:pic>
        <p:nvPicPr>
          <p:cNvPr id="12" name="Grafik 11" descr="Gehirn mit einfarbiger Füllung"/>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4840262" y="4406469"/>
            <a:ext cx="712756" cy="720000"/>
          </a:xfrm>
          <a:prstGeom prst="rect">
            <a:avLst/>
          </a:prstGeom>
        </p:spPr>
      </p:pic>
      <p:pic>
        <p:nvPicPr>
          <p:cNvPr id="13" name="Grafik 12"/>
          <p:cNvPicPr>
            <a:picLocks noChangeAspect="1"/>
          </p:cNvPicPr>
          <p:nvPr/>
        </p:nvPicPr>
        <p:blipFill rotWithShape="1">
          <a:blip r:embed="rId11"/>
          <a:srcRect b="31743"/>
          <a:stretch>
            <a:fillRect/>
          </a:stretch>
        </p:blipFill>
        <p:spPr>
          <a:xfrm>
            <a:off x="5445248" y="3462051"/>
            <a:ext cx="1413725" cy="381385"/>
          </a:xfrm>
          <a:prstGeom prst="rect">
            <a:avLst/>
          </a:prstGeom>
        </p:spPr>
      </p:pic>
      <p:sp>
        <p:nvSpPr>
          <p:cNvPr id="14" name="Textfeld 13"/>
          <p:cNvSpPr txBox="1"/>
          <p:nvPr/>
        </p:nvSpPr>
        <p:spPr>
          <a:xfrm>
            <a:off x="5828838" y="3462051"/>
            <a:ext cx="646546" cy="369455"/>
          </a:xfrm>
          <a:prstGeom prst="rect">
            <a:avLst/>
          </a:prstGeom>
          <a:noFill/>
        </p:spPr>
        <p:txBody>
          <a:bodyPr wrap="square" lIns="0" tIns="0" rIns="0" bIns="0" rtlCol="0" anchor="ctr">
            <a:noAutofit/>
          </a:bodyPr>
          <a:lstStyle/>
          <a:p>
            <a:pPr marR="0" algn="ctr" defTabSz="914400" rtl="0" eaLnBrk="1" fontAlgn="auto" latinLnBrk="0" hangingPunct="1">
              <a:lnSpc>
                <a:spcPct val="90000"/>
              </a:lnSpc>
              <a:spcBef>
                <a:spcPts val="300"/>
              </a:spcBef>
              <a:spcAft>
                <a:spcPts val="0"/>
              </a:spcAft>
              <a:buClr>
                <a:srgbClr val="009EE0"/>
              </a:buClr>
              <a:buSzTx/>
            </a:pPr>
            <a:r>
              <a:rPr kumimoji="0" lang="de-DE" sz="3600" b="1" i="0" u="none" strike="noStrike" kern="1200" cap="none" spc="0" normalizeH="0" baseline="0" noProof="0">
                <a:ln>
                  <a:noFill/>
                </a:ln>
                <a:solidFill>
                  <a:srgbClr val="00B0F0"/>
                </a:solidFill>
                <a:effectLst/>
                <a:uLnTx/>
                <a:uFillTx/>
                <a:ea typeface="+mn-ea"/>
                <a:cs typeface="+mn-cs"/>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6" presetClass="emph" presetSubtype="0" repeatCount="5000" fill="hold" nodeType="afterEffect">
                                  <p:stCondLst>
                                    <p:cond delay="0"/>
                                  </p:stCondLst>
                                  <p:childTnLst>
                                    <p:animEffect transition="out" filter="fade">
                                      <p:cBhvr>
                                        <p:cTn id="9" dur="1000" tmFilter="0, 0; .2, .5; .8, .5; 1, 0"/>
                                        <p:tgtEl>
                                          <p:spTgt spid="12"/>
                                        </p:tgtEl>
                                      </p:cBhvr>
                                    </p:animEffect>
                                    <p:animScale>
                                      <p:cBhvr>
                                        <p:cTn id="10" dur="500" autoRev="1" fill="hold"/>
                                        <p:tgtEl>
                                          <p:spTgt spid="12"/>
                                        </p:tgtEl>
                                      </p:cBhvr>
                                      <p:by x="105000" y="105000"/>
                                    </p:animScale>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3000"/>
                                        <p:tgtEl>
                                          <p:spTgt spid="14"/>
                                        </p:tgtEl>
                                      </p:cBhvr>
                                    </p:animEffect>
                                    <p:set>
                                      <p:cBhvr>
                                        <p:cTn id="14" dur="1" fill="hold">
                                          <p:stCondLst>
                                            <p:cond delay="2999"/>
                                          </p:stCondLst>
                                        </p:cTn>
                                        <p:tgtEl>
                                          <p:spTgt spid="14"/>
                                        </p:tgtEl>
                                        <p:attrNameLst>
                                          <p:attrName>style.visibility</p:attrName>
                                        </p:attrNameLst>
                                      </p:cBhvr>
                                      <p:to>
                                        <p:strVal val="hidden"/>
                                      </p:to>
                                    </p:set>
                                  </p:childTnLst>
                                </p:cTn>
                              </p:par>
                            </p:childTnLst>
                          </p:cTn>
                        </p:par>
                        <p:par>
                          <p:cTn id="15" fill="hold">
                            <p:stCondLst>
                              <p:cond delay="4000"/>
                            </p:stCondLst>
                            <p:childTnLst>
                              <p:par>
                                <p:cTn id="16" presetID="1"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4000"/>
                            </p:stCondLst>
                            <p:childTnLst>
                              <p:par>
                                <p:cTn id="19" presetID="10" presetClass="exit" presetSubtype="0" fill="hold" nodeType="afterEffect">
                                  <p:stCondLst>
                                    <p:cond delay="2000"/>
                                  </p:stCondLst>
                                  <p:childTnLst>
                                    <p:animEffect transition="out" filter="fade">
                                      <p:cBhvr>
                                        <p:cTn id="20" dur="3000"/>
                                        <p:tgtEl>
                                          <p:spTgt spid="11"/>
                                        </p:tgtEl>
                                      </p:cBhvr>
                                    </p:animEffect>
                                    <p:set>
                                      <p:cBhvr>
                                        <p:cTn id="21" dur="1" fill="hold">
                                          <p:stCondLst>
                                            <p:cond delay="2999"/>
                                          </p:stCondLst>
                                        </p:cTn>
                                        <p:tgtEl>
                                          <p:spTgt spid="11"/>
                                        </p:tgtEl>
                                        <p:attrNameLst>
                                          <p:attrName>style.visibility</p:attrName>
                                        </p:attrNameLst>
                                      </p:cBhvr>
                                      <p:to>
                                        <p:strVal val="hidden"/>
                                      </p:to>
                                    </p:set>
                                  </p:childTnLst>
                                </p:cTn>
                              </p:par>
                            </p:childTnLst>
                          </p:cTn>
                        </p:par>
                        <p:par>
                          <p:cTn id="22" fill="hold">
                            <p:stCondLst>
                              <p:cond delay="9000"/>
                            </p:stCondLst>
                            <p:childTnLst>
                              <p:par>
                                <p:cTn id="23" presetID="1"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9000"/>
                            </p:stCondLst>
                            <p:childTnLst>
                              <p:par>
                                <p:cTn id="26" presetID="26" presetClass="emph" presetSubtype="0" repeatCount="5000" fill="hold" nodeType="afterEffect">
                                  <p:stCondLst>
                                    <p:cond delay="0"/>
                                  </p:stCondLst>
                                  <p:childTnLst>
                                    <p:animEffect transition="out" filter="fade">
                                      <p:cBhvr>
                                        <p:cTn id="27" dur="3000" tmFilter="0, 0; .2, .5; .8, .5; 1, 0"/>
                                        <p:tgtEl>
                                          <p:spTgt spid="13"/>
                                        </p:tgtEl>
                                      </p:cBhvr>
                                    </p:animEffect>
                                    <p:animScale>
                                      <p:cBhvr>
                                        <p:cTn id="28" dur="1500" autoRev="1" fill="hold"/>
                                        <p:tgtEl>
                                          <p:spTgt spid="13"/>
                                        </p:tgtEl>
                                      </p:cBhvr>
                                      <p:by x="105000" y="105000"/>
                                    </p:animScale>
                                  </p:childTnLst>
                                </p:cTn>
                              </p:par>
                            </p:childTnLst>
                          </p:cTn>
                        </p:par>
                        <p:par>
                          <p:cTn id="29" fill="hold">
                            <p:stCondLst>
                              <p:cond delay="12000"/>
                            </p:stCondLst>
                            <p:childTnLst>
                              <p:par>
                                <p:cTn id="30" presetID="1" presetClass="exit" presetSubtype="0" fill="hold" nodeType="after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par>
                          <p:cTn id="32" fill="hold">
                            <p:stCondLst>
                              <p:cond delay="12000"/>
                            </p:stCondLst>
                            <p:childTnLst>
                              <p:par>
                                <p:cTn id="33" presetID="1" presetClass="exit" presetSubtype="0" fill="hold" nodeType="after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par>
                          <p:cTn id="35" fill="hold">
                            <p:stCondLst>
                              <p:cond delay="12000"/>
                            </p:stCondLst>
                            <p:childTnLst>
                              <p:par>
                                <p:cTn id="36" presetID="1" presetClass="exit" presetSubtype="0" fill="hold" nodeType="after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12000"/>
                            </p:stCondLst>
                            <p:childTnLst>
                              <p:par>
                                <p:cTn id="39" presetID="1" presetClass="exit" presetSubtype="0" fill="hold" nodeType="after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par>
                          <p:cTn id="41" fill="hold">
                            <p:stCondLst>
                              <p:cond delay="12000"/>
                            </p:stCondLst>
                            <p:childTnLst>
                              <p:par>
                                <p:cTn id="42" presetID="42" presetClass="path" presetSubtype="0" accel="50000" decel="50000" fill="hold" grpId="0" nodeType="afterEffect">
                                  <p:stCondLst>
                                    <p:cond delay="0"/>
                                  </p:stCondLst>
                                  <p:childTnLst>
                                    <p:animMotion origin="layout" path="M -2.08333E-7 4.07407E-6 L -0.51224 -0.00139 " pathEditMode="relative" rAng="0" ptsTypes="AA">
                                      <p:cBhvr>
                                        <p:cTn id="43" dur="3000" fill="hold"/>
                                        <p:tgtEl>
                                          <p:spTgt spid="7"/>
                                        </p:tgtEl>
                                        <p:attrNameLst>
                                          <p:attrName>ppt_x</p:attrName>
                                          <p:attrName>ppt_y</p:attrName>
                                        </p:attrNameLst>
                                      </p:cBhvr>
                                      <p:rCtr x="-25612" y="-69"/>
                                    </p:animMotion>
                                  </p:childTnLst>
                                </p:cTn>
                              </p:par>
                              <p:par>
                                <p:cTn id="44" presetID="42" presetClass="path" presetSubtype="0" accel="50000" decel="50000" fill="hold" grpId="0" nodeType="withEffect">
                                  <p:stCondLst>
                                    <p:cond delay="0"/>
                                  </p:stCondLst>
                                  <p:childTnLst>
                                    <p:animMotion origin="layout" path="M 2.5E-6 4.07407E-6 L 0.5108 4.07407E-6 " pathEditMode="relative" rAng="0" ptsTypes="AA">
                                      <p:cBhvr>
                                        <p:cTn id="45" dur="3000" fill="hold"/>
                                        <p:tgtEl>
                                          <p:spTgt spid="9"/>
                                        </p:tgtEl>
                                        <p:attrNameLst>
                                          <p:attrName>ppt_x</p:attrName>
                                          <p:attrName>ppt_y</p:attrName>
                                        </p:attrNameLst>
                                      </p:cBhvr>
                                      <p:rCtr x="2553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2254192" y="4187576"/>
            <a:ext cx="3390106" cy="2340000"/>
          </a:xfrm>
          <a:prstGeom prst="rect">
            <a:avLst/>
          </a:prstGeom>
          <a:effectLst>
            <a:outerShdw blurRad="50800" dist="38100" dir="2700000" algn="tl" rotWithShape="0">
              <a:prstClr val="black">
                <a:alpha val="40000"/>
              </a:prstClr>
            </a:outerShdw>
          </a:effectLst>
        </p:spPr>
      </p:pic>
      <p:pic>
        <p:nvPicPr>
          <p:cNvPr id="23" name="Grafik 22"/>
          <p:cNvPicPr>
            <a:picLocks noChangeAspect="1"/>
          </p:cNvPicPr>
          <p:nvPr/>
        </p:nvPicPr>
        <p:blipFill>
          <a:blip r:embed="rId3"/>
          <a:stretch>
            <a:fillRect/>
          </a:stretch>
        </p:blipFill>
        <p:spPr>
          <a:xfrm>
            <a:off x="6547703" y="4187576"/>
            <a:ext cx="3391304" cy="2340000"/>
          </a:xfrm>
          <a:prstGeom prst="rect">
            <a:avLst/>
          </a:prstGeom>
          <a:effectLst>
            <a:outerShdw blurRad="50800" dist="38100" dir="2700000" algn="tl" rotWithShape="0">
              <a:prstClr val="black">
                <a:alpha val="40000"/>
              </a:prstClr>
            </a:outerShdw>
          </a:effectLst>
        </p:spPr>
      </p:pic>
      <p:pic>
        <p:nvPicPr>
          <p:cNvPr id="21" name="Grafik 20" descr="Ein Bild, das Wand, Waschbecken, Im Haus, Spiegel enthält.&#10;&#10;Automatisch generierte Beschreibu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282" y="1546962"/>
            <a:ext cx="3120000" cy="2340000"/>
          </a:xfrm>
          <a:prstGeom prst="rect">
            <a:avLst/>
          </a:prstGeom>
          <a:effectLst>
            <a:outerShdw blurRad="50800" dist="38100" dir="2700000" algn="tl" rotWithShape="0">
              <a:prstClr val="black">
                <a:alpha val="40000"/>
              </a:prstClr>
            </a:outerShdw>
          </a:effectLst>
        </p:spPr>
      </p:pic>
      <p:pic>
        <p:nvPicPr>
          <p:cNvPr id="5" name="Grafik 4"/>
          <p:cNvPicPr>
            <a:picLocks noChangeAspect="1"/>
          </p:cNvPicPr>
          <p:nvPr/>
        </p:nvPicPr>
        <p:blipFill>
          <a:blip r:embed="rId5"/>
          <a:stretch>
            <a:fillRect/>
          </a:stretch>
        </p:blipFill>
        <p:spPr>
          <a:xfrm>
            <a:off x="4230966" y="1546962"/>
            <a:ext cx="3391305" cy="2340000"/>
          </a:xfrm>
          <a:prstGeom prst="rect">
            <a:avLst/>
          </a:prstGeom>
          <a:effectLst>
            <a:outerShdw blurRad="50800" dist="38100" dir="2700000" algn="tl" rotWithShape="0">
              <a:prstClr val="black">
                <a:alpha val="40000"/>
              </a:prstClr>
            </a:outerShdw>
          </a:effectLst>
        </p:spPr>
      </p:pic>
      <p:sp>
        <p:nvSpPr>
          <p:cNvPr id="2" name="Titel 1"/>
          <p:cNvSpPr>
            <a:spLocks noGrp="1"/>
          </p:cNvSpPr>
          <p:nvPr>
            <p:ph type="title"/>
          </p:nvPr>
        </p:nvSpPr>
        <p:spPr/>
        <p:txBody>
          <a:bodyPr/>
          <a:lstStyle/>
          <a:p>
            <a:r>
              <a:rPr lang="de-DE" dirty="0" err="1"/>
              <a:t>Types</a:t>
            </a:r>
            <a:r>
              <a:rPr lang="de-DE" dirty="0"/>
              <a:t> </a:t>
            </a:r>
            <a:r>
              <a:rPr lang="de-DE" dirty="0" err="1"/>
              <a:t>of</a:t>
            </a:r>
            <a:r>
              <a:rPr lang="de-DE" dirty="0"/>
              <a:t> </a:t>
            </a:r>
            <a:r>
              <a:rPr lang="de-DE" dirty="0" err="1"/>
              <a:t>automation</a:t>
            </a:r>
            <a:endParaRPr lang="de-DE" dirty="0"/>
          </a:p>
        </p:txBody>
      </p:sp>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en-US"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37</a:t>
            </a:fld>
            <a:endParaRPr kumimoji="0" lang="en-US"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pic>
        <p:nvPicPr>
          <p:cNvPr id="7" name="Grafik 6"/>
          <p:cNvPicPr>
            <a:picLocks noChangeAspect="1"/>
          </p:cNvPicPr>
          <p:nvPr/>
        </p:nvPicPr>
        <p:blipFill>
          <a:blip r:embed="rId6"/>
          <a:stretch>
            <a:fillRect/>
          </a:stretch>
        </p:blipFill>
        <p:spPr>
          <a:xfrm>
            <a:off x="465650" y="1546962"/>
            <a:ext cx="3391305" cy="2340000"/>
          </a:xfrm>
          <a:prstGeom prst="rect">
            <a:avLst/>
          </a:prstGeom>
          <a:effectLst>
            <a:outerShdw blurRad="50800" dist="38100" dir="2700000" algn="tl" rotWithShape="0">
              <a:prstClr val="black">
                <a:alpha val="40000"/>
              </a:prstClr>
            </a:outerShdw>
          </a:effectLst>
        </p:spPr>
      </p:pic>
      <p:sp>
        <p:nvSpPr>
          <p:cNvPr id="13" name="Rechteck 12"/>
          <p:cNvSpPr/>
          <p:nvPr/>
        </p:nvSpPr>
        <p:spPr>
          <a:xfrm>
            <a:off x="658814"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Lean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endParaRPr kumimoji="0" lang="de-DE" sz="1200" b="1" i="0" u="none" strike="noStrike" kern="1200" cap="none" spc="0" normalizeH="0" baseline="0" noProof="0" dirty="0">
              <a:ln>
                <a:noFill/>
              </a:ln>
              <a:solidFill>
                <a:prstClr val="white"/>
              </a:solidFill>
              <a:effectLst/>
              <a:uLnTx/>
              <a:uFillTx/>
              <a:latin typeface="Fago Pro"/>
              <a:ea typeface="+mn-ea"/>
              <a:cs typeface="+mn-cs"/>
            </a:endParaRPr>
          </a:p>
        </p:txBody>
      </p:sp>
      <p:sp>
        <p:nvSpPr>
          <p:cNvPr id="14" name="Rechteck 13"/>
          <p:cNvSpPr/>
          <p:nvPr/>
        </p:nvSpPr>
        <p:spPr>
          <a:xfrm>
            <a:off x="4230966"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Workpiece</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5" name="Rechteck 14"/>
          <p:cNvSpPr/>
          <p:nvPr/>
        </p:nvSpPr>
        <p:spPr>
          <a:xfrm>
            <a:off x="7996282"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Pallet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6" name="Rechteck 15"/>
          <p:cNvSpPr/>
          <p:nvPr/>
        </p:nvSpPr>
        <p:spPr>
          <a:xfrm>
            <a:off x="2241289" y="5987576"/>
            <a:ext cx="1703693"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Workpiece</a:t>
            </a:r>
            <a:r>
              <a:rPr kumimoji="0" lang="de-DE" sz="1200" b="1" i="0" u="none" strike="noStrike" kern="1200" cap="none" spc="0" normalizeH="0" baseline="0" noProof="0" dirty="0">
                <a:ln>
                  <a:noFill/>
                </a:ln>
                <a:solidFill>
                  <a:prstClr val="white"/>
                </a:solidFill>
                <a:effectLst/>
                <a:uLnTx/>
                <a:uFillTx/>
                <a:latin typeface="Fago Pro"/>
                <a:ea typeface="+mn-ea"/>
                <a:cs typeface="+mn-cs"/>
              </a:rPr>
              <a:t> &amp;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pallet</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7" name="Rechteck 16"/>
          <p:cNvSpPr/>
          <p:nvPr/>
        </p:nvSpPr>
        <p:spPr>
          <a:xfrm>
            <a:off x="6547703" y="5987576"/>
            <a:ext cx="1548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Flexible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manufacturing</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system</a:t>
            </a:r>
            <a:endParaRPr kumimoji="0" lang="de-DE" sz="1200" b="1" i="0" u="none" strike="noStrike" kern="1200" cap="none" spc="0" normalizeH="0" baseline="0" noProof="0" dirty="0">
              <a:ln>
                <a:noFill/>
              </a:ln>
              <a:solidFill>
                <a:prstClr val="white"/>
              </a:solidFill>
              <a:effectLst/>
              <a:uLnTx/>
              <a:uFillTx/>
              <a:latin typeface="Fago Pro"/>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Grafik 22"/>
          <p:cNvPicPr>
            <a:picLocks noChangeAspect="1"/>
          </p:cNvPicPr>
          <p:nvPr/>
        </p:nvPicPr>
        <p:blipFill>
          <a:blip r:embed="rId4"/>
          <a:stretch>
            <a:fillRect/>
          </a:stretch>
        </p:blipFill>
        <p:spPr>
          <a:xfrm>
            <a:off x="9464035" y="2191407"/>
            <a:ext cx="2086954" cy="1440000"/>
          </a:xfrm>
          <a:prstGeom prst="rect">
            <a:avLst/>
          </a:prstGeom>
          <a:ln>
            <a:noFill/>
          </a:ln>
          <a:effectLst>
            <a:outerShdw blurRad="50800" dist="38100" dir="2700000" algn="tl" rotWithShape="0">
              <a:prstClr val="black">
                <a:alpha val="40000"/>
              </a:prstClr>
            </a:outerShdw>
          </a:effectLst>
        </p:spPr>
      </p:pic>
      <p:pic>
        <p:nvPicPr>
          <p:cNvPr id="21" name="Grafik 20" descr="Ein Bild, das Wand, Waschbecken, Im Haus, Spiegel enthält.&#10;&#10;Automatisch generierte Beschreib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3548" y="2191407"/>
            <a:ext cx="1920000" cy="1440000"/>
          </a:xfrm>
          <a:prstGeom prst="rect">
            <a:avLst/>
          </a:prstGeom>
          <a:effectLst>
            <a:outerShdw blurRad="50800" dist="38100" dir="2700000" algn="tl" rotWithShape="0">
              <a:prstClr val="black">
                <a:alpha val="40000"/>
              </a:prstClr>
            </a:outerShdw>
          </a:effectLst>
        </p:spPr>
      </p:pic>
      <p:pic>
        <p:nvPicPr>
          <p:cNvPr id="5" name="Grafik 4"/>
          <p:cNvPicPr>
            <a:picLocks noChangeAspect="1"/>
          </p:cNvPicPr>
          <p:nvPr/>
        </p:nvPicPr>
        <p:blipFill>
          <a:blip r:embed="rId6"/>
          <a:stretch>
            <a:fillRect/>
          </a:stretch>
        </p:blipFill>
        <p:spPr>
          <a:xfrm>
            <a:off x="2783429" y="2191407"/>
            <a:ext cx="2086955" cy="1440000"/>
          </a:xfrm>
          <a:prstGeom prst="rect">
            <a:avLst/>
          </a:prstGeom>
          <a:effectLst>
            <a:outerShdw blurRad="50800" dist="38100" dir="2700000" algn="tl" rotWithShape="0">
              <a:prstClr val="black">
                <a:alpha val="40000"/>
              </a:prstClr>
            </a:outerShdw>
          </a:effectLst>
        </p:spPr>
      </p:pic>
      <p:sp>
        <p:nvSpPr>
          <p:cNvPr id="2" name="Titel 1"/>
          <p:cNvSpPr>
            <a:spLocks noGrp="1"/>
          </p:cNvSpPr>
          <p:nvPr>
            <p:ph type="title"/>
          </p:nvPr>
        </p:nvSpPr>
        <p:spPr/>
        <p:txBody>
          <a:bodyPr/>
          <a:lstStyle/>
          <a:p>
            <a:r>
              <a:rPr lang="de-DE" dirty="0" err="1"/>
              <a:t>Types</a:t>
            </a:r>
            <a:r>
              <a:rPr lang="de-DE" dirty="0"/>
              <a:t> </a:t>
            </a:r>
            <a:r>
              <a:rPr lang="de-DE" dirty="0" err="1"/>
              <a:t>of</a:t>
            </a:r>
            <a:r>
              <a:rPr lang="de-DE" dirty="0"/>
              <a:t> </a:t>
            </a:r>
            <a:r>
              <a:rPr lang="de-DE" dirty="0" err="1"/>
              <a:t>automation</a:t>
            </a:r>
            <a:endParaRPr lang="de-DE" dirty="0"/>
          </a:p>
        </p:txBody>
      </p:sp>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en-US"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38</a:t>
            </a:fld>
            <a:endParaRPr kumimoji="0" lang="en-US"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de-DE" b="1" dirty="0" err="1"/>
              <a:t>Automated</a:t>
            </a:r>
            <a:r>
              <a:rPr lang="de-DE" b="1" dirty="0"/>
              <a:t> </a:t>
            </a:r>
            <a:r>
              <a:rPr lang="de-DE" b="1" dirty="0" err="1"/>
              <a:t>machine</a:t>
            </a:r>
            <a:r>
              <a:rPr lang="de-DE" b="1" dirty="0"/>
              <a:t> </a:t>
            </a:r>
            <a:r>
              <a:rPr lang="de-DE" b="1" dirty="0" err="1"/>
              <a:t>tool</a:t>
            </a:r>
            <a:r>
              <a:rPr lang="de-DE" b="1" dirty="0"/>
              <a:t> </a:t>
            </a:r>
            <a:r>
              <a:rPr lang="de-DE" b="1" dirty="0" err="1"/>
              <a:t>loading</a:t>
            </a:r>
            <a:endParaRPr lang="de-DE" b="1" dirty="0"/>
          </a:p>
        </p:txBody>
      </p:sp>
      <p:pic>
        <p:nvPicPr>
          <p:cNvPr id="7" name="Grafik 6"/>
          <p:cNvPicPr>
            <a:picLocks noChangeAspect="1"/>
          </p:cNvPicPr>
          <p:nvPr/>
        </p:nvPicPr>
        <p:blipFill>
          <a:blip r:embed="rId7"/>
          <a:stretch>
            <a:fillRect/>
          </a:stretch>
        </p:blipFill>
        <p:spPr>
          <a:xfrm>
            <a:off x="503310" y="2191407"/>
            <a:ext cx="2086955" cy="1440000"/>
          </a:xfrm>
          <a:prstGeom prst="rect">
            <a:avLst/>
          </a:prstGeom>
          <a:effectLst>
            <a:outerShdw blurRad="50800" dist="38100" dir="2700000" algn="tl" rotWithShape="0">
              <a:prstClr val="black">
                <a:alpha val="40000"/>
              </a:prstClr>
            </a:outerShdw>
          </a:effectLst>
        </p:spPr>
      </p:pic>
      <p:sp>
        <p:nvSpPr>
          <p:cNvPr id="13" name="Rechteck 12"/>
          <p:cNvSpPr/>
          <p:nvPr/>
        </p:nvSpPr>
        <p:spPr>
          <a:xfrm>
            <a:off x="773064" y="1649307"/>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Lean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endParaRPr kumimoji="0" lang="de-DE" sz="1200" b="1" i="0" u="none" strike="noStrike" kern="1200" cap="none" spc="0" normalizeH="0" baseline="0" noProof="0" dirty="0">
              <a:ln>
                <a:noFill/>
              </a:ln>
              <a:solidFill>
                <a:prstClr val="white"/>
              </a:solidFill>
              <a:effectLst/>
              <a:uLnTx/>
              <a:uFillTx/>
              <a:latin typeface="Fago Pro"/>
              <a:ea typeface="+mn-ea"/>
              <a:cs typeface="+mn-cs"/>
            </a:endParaRPr>
          </a:p>
        </p:txBody>
      </p:sp>
      <p:sp>
        <p:nvSpPr>
          <p:cNvPr id="14" name="Rechteck 13"/>
          <p:cNvSpPr/>
          <p:nvPr/>
        </p:nvSpPr>
        <p:spPr>
          <a:xfrm>
            <a:off x="3053183" y="1647760"/>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Workpiece</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5" name="Rechteck 14"/>
          <p:cNvSpPr/>
          <p:nvPr/>
        </p:nvSpPr>
        <p:spPr>
          <a:xfrm>
            <a:off x="5249825" y="1647760"/>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Pallet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6" name="Rechteck 15"/>
          <p:cNvSpPr/>
          <p:nvPr/>
        </p:nvSpPr>
        <p:spPr>
          <a:xfrm>
            <a:off x="7374604" y="1647760"/>
            <a:ext cx="1703693"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Workpiece</a:t>
            </a:r>
            <a:r>
              <a:rPr kumimoji="0" lang="de-DE" sz="1200" b="1" i="0" u="none" strike="noStrike" kern="1200" cap="none" spc="0" normalizeH="0" baseline="0" noProof="0" dirty="0">
                <a:ln>
                  <a:noFill/>
                </a:ln>
                <a:solidFill>
                  <a:prstClr val="white"/>
                </a:solidFill>
                <a:effectLst/>
                <a:uLnTx/>
                <a:uFillTx/>
                <a:latin typeface="Fago Pro"/>
                <a:ea typeface="+mn-ea"/>
                <a:cs typeface="+mn-cs"/>
              </a:rPr>
              <a:t> &amp;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pallet</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7" name="Rechteck 16"/>
          <p:cNvSpPr/>
          <p:nvPr/>
        </p:nvSpPr>
        <p:spPr>
          <a:xfrm>
            <a:off x="9733512" y="1647760"/>
            <a:ext cx="1548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Flexible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manufacturing</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system</a:t>
            </a:r>
            <a:endParaRPr kumimoji="0" lang="de-DE" sz="1200" b="1" i="0" u="none" strike="noStrike" kern="1200" cap="none" spc="0" normalizeH="0" baseline="0" noProof="0" dirty="0">
              <a:ln>
                <a:noFill/>
              </a:ln>
              <a:solidFill>
                <a:prstClr val="white"/>
              </a:solidFill>
              <a:effectLst/>
              <a:uLnTx/>
              <a:uFillTx/>
              <a:latin typeface="Fago Pro"/>
              <a:ea typeface="+mn-ea"/>
              <a:cs typeface="+mn-cs"/>
            </a:endParaRPr>
          </a:p>
        </p:txBody>
      </p:sp>
      <p:pic>
        <p:nvPicPr>
          <p:cNvPr id="8" name="Grafik 7"/>
          <p:cNvPicPr>
            <a:picLocks noChangeAspect="1"/>
          </p:cNvPicPr>
          <p:nvPr/>
        </p:nvPicPr>
        <p:blipFill>
          <a:blip r:embed="rId8"/>
          <a:stretch>
            <a:fillRect/>
          </a:stretch>
        </p:blipFill>
        <p:spPr>
          <a:xfrm>
            <a:off x="1802222" y="5175734"/>
            <a:ext cx="587590" cy="1260000"/>
          </a:xfrm>
          <a:prstGeom prst="rect">
            <a:avLst/>
          </a:prstGeom>
        </p:spPr>
      </p:pic>
      <p:pic>
        <p:nvPicPr>
          <p:cNvPr id="9" name="Grafik 8"/>
          <p:cNvPicPr>
            <a:picLocks noChangeAspect="1"/>
          </p:cNvPicPr>
          <p:nvPr/>
        </p:nvPicPr>
        <p:blipFill>
          <a:blip r:embed="rId9"/>
          <a:stretch>
            <a:fillRect/>
          </a:stretch>
        </p:blipFill>
        <p:spPr>
          <a:xfrm>
            <a:off x="6589309" y="5175734"/>
            <a:ext cx="1747631" cy="1260000"/>
          </a:xfrm>
          <a:prstGeom prst="rect">
            <a:avLst/>
          </a:prstGeom>
        </p:spPr>
      </p:pic>
      <p:pic>
        <p:nvPicPr>
          <p:cNvPr id="10" name="Grafik 9"/>
          <p:cNvPicPr>
            <a:picLocks noChangeAspect="1"/>
          </p:cNvPicPr>
          <p:nvPr/>
        </p:nvPicPr>
        <p:blipFill>
          <a:blip r:embed="rId10"/>
          <a:stretch>
            <a:fillRect/>
          </a:stretch>
        </p:blipFill>
        <p:spPr>
          <a:xfrm>
            <a:off x="781127" y="3944554"/>
            <a:ext cx="858644" cy="1260000"/>
          </a:xfrm>
          <a:prstGeom prst="rect">
            <a:avLst/>
          </a:prstGeom>
        </p:spPr>
      </p:pic>
      <p:pic>
        <p:nvPicPr>
          <p:cNvPr id="11" name="Grafik 10"/>
          <p:cNvPicPr>
            <a:picLocks noChangeAspect="1"/>
          </p:cNvPicPr>
          <p:nvPr/>
        </p:nvPicPr>
        <p:blipFill>
          <a:blip r:embed="rId11"/>
          <a:stretch>
            <a:fillRect/>
          </a:stretch>
        </p:blipFill>
        <p:spPr>
          <a:xfrm>
            <a:off x="8028635" y="3944554"/>
            <a:ext cx="1574041" cy="1260000"/>
          </a:xfrm>
          <a:prstGeom prst="rect">
            <a:avLst/>
          </a:prstGeom>
        </p:spPr>
      </p:pic>
      <p:pic>
        <p:nvPicPr>
          <p:cNvPr id="20" name="Grafik 19"/>
          <p:cNvPicPr>
            <a:picLocks noChangeAspect="1"/>
          </p:cNvPicPr>
          <p:nvPr/>
        </p:nvPicPr>
        <p:blipFill>
          <a:blip r:embed="rId12"/>
          <a:stretch>
            <a:fillRect/>
          </a:stretch>
        </p:blipFill>
        <p:spPr>
          <a:xfrm>
            <a:off x="2374604" y="3944554"/>
            <a:ext cx="1049036" cy="1260000"/>
          </a:xfrm>
          <a:prstGeom prst="rect">
            <a:avLst/>
          </a:prstGeom>
        </p:spPr>
      </p:pic>
      <p:pic>
        <p:nvPicPr>
          <p:cNvPr id="24" name="Grafik 23"/>
          <p:cNvPicPr>
            <a:picLocks noChangeAspect="1"/>
          </p:cNvPicPr>
          <p:nvPr/>
        </p:nvPicPr>
        <p:blipFill>
          <a:blip r:embed="rId13"/>
          <a:stretch>
            <a:fillRect/>
          </a:stretch>
        </p:blipFill>
        <p:spPr>
          <a:xfrm>
            <a:off x="4665457" y="4034554"/>
            <a:ext cx="2034545" cy="1080000"/>
          </a:xfrm>
          <a:prstGeom prst="rect">
            <a:avLst/>
          </a:prstGeom>
        </p:spPr>
      </p:pic>
      <p:pic>
        <p:nvPicPr>
          <p:cNvPr id="26" name="Grafik 25"/>
          <p:cNvPicPr>
            <a:picLocks noChangeAspect="1"/>
          </p:cNvPicPr>
          <p:nvPr/>
        </p:nvPicPr>
        <p:blipFill>
          <a:blip r:embed="rId14"/>
          <a:stretch>
            <a:fillRect/>
          </a:stretch>
        </p:blipFill>
        <p:spPr>
          <a:xfrm>
            <a:off x="9519349" y="5175734"/>
            <a:ext cx="1222574" cy="1260000"/>
          </a:xfrm>
          <a:prstGeom prst="rect">
            <a:avLst/>
          </a:prstGeom>
        </p:spPr>
      </p:pic>
      <p:pic>
        <p:nvPicPr>
          <p:cNvPr id="28" name="Grafik 27"/>
          <p:cNvPicPr>
            <a:picLocks noChangeAspect="1"/>
          </p:cNvPicPr>
          <p:nvPr/>
        </p:nvPicPr>
        <p:blipFill>
          <a:blip r:embed="rId15"/>
          <a:stretch>
            <a:fillRect/>
          </a:stretch>
        </p:blipFill>
        <p:spPr>
          <a:xfrm>
            <a:off x="10690244" y="3944554"/>
            <a:ext cx="735482" cy="1260000"/>
          </a:xfrm>
          <a:prstGeom prst="rect">
            <a:avLst/>
          </a:prstGeom>
        </p:spPr>
      </p:pic>
      <p:pic>
        <p:nvPicPr>
          <p:cNvPr id="30" name="Grafik 29"/>
          <p:cNvPicPr>
            <a:picLocks noChangeAspect="1"/>
          </p:cNvPicPr>
          <p:nvPr/>
        </p:nvPicPr>
        <p:blipFill>
          <a:blip r:embed="rId16"/>
          <a:stretch>
            <a:fillRect/>
          </a:stretch>
        </p:blipFill>
        <p:spPr>
          <a:xfrm>
            <a:off x="3395236" y="5175734"/>
            <a:ext cx="1256935" cy="1260000"/>
          </a:xfrm>
          <a:prstGeom prst="rect">
            <a:avLst/>
          </a:prstGeom>
        </p:spPr>
      </p:pic>
      <p:pic>
        <p:nvPicPr>
          <p:cNvPr id="6" name="Grafik 5"/>
          <p:cNvPicPr>
            <a:picLocks noChangeAspect="1"/>
          </p:cNvPicPr>
          <p:nvPr/>
        </p:nvPicPr>
        <p:blipFill>
          <a:blip r:embed="rId17"/>
          <a:stretch>
            <a:fillRect/>
          </a:stretch>
        </p:blipFill>
        <p:spPr>
          <a:xfrm>
            <a:off x="7184652" y="2187760"/>
            <a:ext cx="2086219" cy="1440000"/>
          </a:xfrm>
          <a:prstGeom prst="rect">
            <a:avLst/>
          </a:prstGeom>
          <a:effectLst>
            <a:outerShdw blurRad="50800" dist="38100" dir="2700000" algn="tl" rotWithShape="0">
              <a:prstClr val="black">
                <a:alpha val="40000"/>
              </a:prstClr>
            </a:outerShdw>
          </a:effectLst>
        </p:spPr>
      </p:pic>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p:cNvPicPr>
            <a:picLocks noChangeAspect="1"/>
          </p:cNvPicPr>
          <p:nvPr/>
        </p:nvPicPr>
        <p:blipFill>
          <a:blip r:embed="rId4"/>
          <a:stretch>
            <a:fillRect/>
          </a:stretch>
        </p:blipFill>
        <p:spPr>
          <a:xfrm>
            <a:off x="3669300" y="3966721"/>
            <a:ext cx="3855870" cy="2160000"/>
          </a:xfrm>
          <a:prstGeom prst="rect">
            <a:avLst/>
          </a:prstGeom>
        </p:spPr>
      </p:pic>
      <p:sp>
        <p:nvSpPr>
          <p:cNvPr id="7" name="Freihandform: Form 6"/>
          <p:cNvSpPr/>
          <p:nvPr/>
        </p:nvSpPr>
        <p:spPr>
          <a:xfrm rot="10800000">
            <a:off x="6244512" y="3262170"/>
            <a:ext cx="1098973" cy="1775354"/>
          </a:xfrm>
          <a:custGeom>
            <a:avLst/>
            <a:gdLst>
              <a:gd name="connsiteX0" fmla="*/ 238072 w 1098973"/>
              <a:gd name="connsiteY0" fmla="*/ 1720056 h 1775354"/>
              <a:gd name="connsiteX1" fmla="*/ 232833 w 1098973"/>
              <a:gd name="connsiteY1" fmla="*/ 1600729 h 1775354"/>
              <a:gd name="connsiteX2" fmla="*/ 1098973 w 1098973"/>
              <a:gd name="connsiteY2" fmla="*/ 232833 h 1775354"/>
              <a:gd name="connsiteX3" fmla="*/ 1049496 w 1098973"/>
              <a:gd name="connsiteY3" fmla="*/ 0 h 1775354"/>
              <a:gd name="connsiteX4" fmla="*/ 0 w 1098973"/>
              <a:gd name="connsiteY4" fmla="*/ 1600729 h 1775354"/>
              <a:gd name="connsiteX5" fmla="*/ 8731 w 1098973"/>
              <a:gd name="connsiteY5" fmla="*/ 1775354 h 1775354"/>
              <a:gd name="connsiteX6" fmla="*/ 238072 w 1098973"/>
              <a:gd name="connsiteY6" fmla="*/ 1720056 h 177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973" h="1775354">
                <a:moveTo>
                  <a:pt x="238072" y="1720056"/>
                </a:moveTo>
                <a:cubicBezTo>
                  <a:pt x="232833" y="1680475"/>
                  <a:pt x="232833" y="1640893"/>
                  <a:pt x="232833" y="1600729"/>
                </a:cubicBezTo>
                <a:cubicBezTo>
                  <a:pt x="232880" y="1015677"/>
                  <a:pt x="570133" y="483054"/>
                  <a:pt x="1098973" y="232833"/>
                </a:cubicBezTo>
                <a:cubicBezTo>
                  <a:pt x="1069066" y="158688"/>
                  <a:pt x="1052325" y="79897"/>
                  <a:pt x="1049496" y="0"/>
                </a:cubicBezTo>
                <a:cubicBezTo>
                  <a:pt x="412342" y="277246"/>
                  <a:pt x="198" y="905873"/>
                  <a:pt x="0" y="1600729"/>
                </a:cubicBezTo>
                <a:cubicBezTo>
                  <a:pt x="0" y="1660102"/>
                  <a:pt x="2910" y="1718310"/>
                  <a:pt x="8731" y="1775354"/>
                </a:cubicBezTo>
                <a:cubicBezTo>
                  <a:pt x="81428" y="1743863"/>
                  <a:pt x="159014" y="1725161"/>
                  <a:pt x="238072" y="1720056"/>
                </a:cubicBezTo>
                <a:close/>
              </a:path>
            </a:pathLst>
          </a:custGeom>
          <a:solidFill>
            <a:srgbClr val="BCCF00"/>
          </a:solidFill>
          <a:ln w="58142" cap="flat">
            <a:noFill/>
            <a:prstDash val="solid"/>
            <a:miter/>
          </a:ln>
        </p:spPr>
        <p:txBody>
          <a:bodyPr rtlCol="0" anchor="ctr"/>
          <a:lstStyle/>
          <a:p>
            <a:endParaRPr lang="de-DE"/>
          </a:p>
        </p:txBody>
      </p:sp>
      <p:sp>
        <p:nvSpPr>
          <p:cNvPr id="8" name="Freihandform: Form 7"/>
          <p:cNvSpPr/>
          <p:nvPr/>
        </p:nvSpPr>
        <p:spPr>
          <a:xfrm rot="10800000">
            <a:off x="3850985" y="3262170"/>
            <a:ext cx="1097227" cy="1775354"/>
          </a:xfrm>
          <a:custGeom>
            <a:avLst/>
            <a:gdLst>
              <a:gd name="connsiteX0" fmla="*/ 864394 w 1097227"/>
              <a:gd name="connsiteY0" fmla="*/ 1600729 h 1775354"/>
              <a:gd name="connsiteX1" fmla="*/ 859155 w 1097227"/>
              <a:gd name="connsiteY1" fmla="*/ 1717146 h 1775354"/>
              <a:gd name="connsiteX2" fmla="*/ 1088496 w 1097227"/>
              <a:gd name="connsiteY2" fmla="*/ 1775354 h 1775354"/>
              <a:gd name="connsiteX3" fmla="*/ 1097227 w 1097227"/>
              <a:gd name="connsiteY3" fmla="*/ 1600729 h 1775354"/>
              <a:gd name="connsiteX4" fmla="*/ 49477 w 1097227"/>
              <a:gd name="connsiteY4" fmla="*/ 0 h 1775354"/>
              <a:gd name="connsiteX5" fmla="*/ 0 w 1097227"/>
              <a:gd name="connsiteY5" fmla="*/ 232833 h 1775354"/>
              <a:gd name="connsiteX6" fmla="*/ 864394 w 1097227"/>
              <a:gd name="connsiteY6" fmla="*/ 1600729 h 177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27" h="1775354">
                <a:moveTo>
                  <a:pt x="864394" y="1600729"/>
                </a:moveTo>
                <a:cubicBezTo>
                  <a:pt x="864394" y="1640893"/>
                  <a:pt x="864394" y="1680475"/>
                  <a:pt x="859155" y="1717146"/>
                </a:cubicBezTo>
                <a:cubicBezTo>
                  <a:pt x="938388" y="1723170"/>
                  <a:pt x="1015980" y="1742862"/>
                  <a:pt x="1088496" y="1775354"/>
                </a:cubicBezTo>
                <a:cubicBezTo>
                  <a:pt x="1094316" y="1717146"/>
                  <a:pt x="1097227" y="1658938"/>
                  <a:pt x="1097227" y="1600729"/>
                </a:cubicBezTo>
                <a:cubicBezTo>
                  <a:pt x="1097332" y="906286"/>
                  <a:pt x="685945" y="277776"/>
                  <a:pt x="49477" y="0"/>
                </a:cubicBezTo>
                <a:cubicBezTo>
                  <a:pt x="46648" y="79897"/>
                  <a:pt x="29907" y="158688"/>
                  <a:pt x="0" y="232833"/>
                </a:cubicBezTo>
                <a:cubicBezTo>
                  <a:pt x="528159" y="483560"/>
                  <a:pt x="864667" y="1016079"/>
                  <a:pt x="864394" y="1600729"/>
                </a:cubicBezTo>
                <a:close/>
              </a:path>
            </a:pathLst>
          </a:custGeom>
          <a:solidFill>
            <a:srgbClr val="BCCF00"/>
          </a:solidFill>
          <a:ln w="58142" cap="flat">
            <a:noFill/>
            <a:prstDash val="solid"/>
            <a:miter/>
          </a:ln>
        </p:spPr>
        <p:txBody>
          <a:bodyPr rtlCol="0" anchor="ctr"/>
          <a:lstStyle/>
          <a:p>
            <a:endParaRPr lang="de-DE"/>
          </a:p>
        </p:txBody>
      </p:sp>
      <p:sp>
        <p:nvSpPr>
          <p:cNvPr id="14" name="Freihandform: Form 13"/>
          <p:cNvSpPr/>
          <p:nvPr/>
        </p:nvSpPr>
        <p:spPr>
          <a:xfrm rot="10800000">
            <a:off x="4539591" y="1691184"/>
            <a:ext cx="2115290" cy="523235"/>
          </a:xfrm>
          <a:custGeom>
            <a:avLst/>
            <a:gdLst>
              <a:gd name="connsiteX0" fmla="*/ 1947069 w 2115290"/>
              <a:gd name="connsiteY0" fmla="*/ 0 h 523235"/>
              <a:gd name="connsiteX1" fmla="*/ 168222 w 2115290"/>
              <a:gd name="connsiteY1" fmla="*/ 0 h 523235"/>
              <a:gd name="connsiteX2" fmla="*/ 0 w 2115290"/>
              <a:gd name="connsiteY2" fmla="*/ 165311 h 523235"/>
              <a:gd name="connsiteX3" fmla="*/ 2115291 w 2115290"/>
              <a:gd name="connsiteY3" fmla="*/ 165311 h 523235"/>
              <a:gd name="connsiteX4" fmla="*/ 1947069 w 2115290"/>
              <a:gd name="connsiteY4" fmla="*/ 0 h 523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290" h="523235">
                <a:moveTo>
                  <a:pt x="1947069" y="0"/>
                </a:moveTo>
                <a:cubicBezTo>
                  <a:pt x="1417355" y="387272"/>
                  <a:pt x="697935" y="387272"/>
                  <a:pt x="168222" y="0"/>
                </a:cubicBezTo>
                <a:cubicBezTo>
                  <a:pt x="121923" y="64239"/>
                  <a:pt x="65036" y="120142"/>
                  <a:pt x="0" y="165311"/>
                </a:cubicBezTo>
                <a:cubicBezTo>
                  <a:pt x="624343" y="642544"/>
                  <a:pt x="1490948" y="642544"/>
                  <a:pt x="2115291" y="165311"/>
                </a:cubicBezTo>
                <a:cubicBezTo>
                  <a:pt x="2050255" y="120142"/>
                  <a:pt x="1993368" y="64239"/>
                  <a:pt x="1947069" y="0"/>
                </a:cubicBezTo>
                <a:close/>
              </a:path>
            </a:pathLst>
          </a:custGeom>
          <a:solidFill>
            <a:srgbClr val="BCCF00"/>
          </a:solidFill>
          <a:ln w="58142" cap="flat">
            <a:noFill/>
            <a:prstDash val="solid"/>
            <a:miter/>
          </a:ln>
        </p:spPr>
        <p:txBody>
          <a:bodyPr rtlCol="0" anchor="ctr"/>
          <a:lstStyle/>
          <a:p>
            <a:endParaRPr lang="de-DE"/>
          </a:p>
        </p:txBody>
      </p:sp>
      <p:sp>
        <p:nvSpPr>
          <p:cNvPr id="21" name="Freihandform: Form 20"/>
          <p:cNvSpPr/>
          <p:nvPr/>
        </p:nvSpPr>
        <p:spPr>
          <a:xfrm rot="10800000">
            <a:off x="3676361" y="2156211"/>
            <a:ext cx="931333" cy="931333"/>
          </a:xfrm>
          <a:custGeom>
            <a:avLst/>
            <a:gdLst>
              <a:gd name="connsiteX0" fmla="*/ 931333 w 931333"/>
              <a:gd name="connsiteY0" fmla="*/ 465667 h 931333"/>
              <a:gd name="connsiteX1" fmla="*/ 465667 w 931333"/>
              <a:gd name="connsiteY1" fmla="*/ 931333 h 931333"/>
              <a:gd name="connsiteX2" fmla="*/ 0 w 931333"/>
              <a:gd name="connsiteY2" fmla="*/ 465667 h 931333"/>
              <a:gd name="connsiteX3" fmla="*/ 465667 w 931333"/>
              <a:gd name="connsiteY3" fmla="*/ 0 h 931333"/>
              <a:gd name="connsiteX4" fmla="*/ 931333 w 931333"/>
              <a:gd name="connsiteY4" fmla="*/ 465667 h 9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33" h="931333">
                <a:moveTo>
                  <a:pt x="931333" y="465667"/>
                </a:moveTo>
                <a:cubicBezTo>
                  <a:pt x="931333" y="722848"/>
                  <a:pt x="722848" y="931333"/>
                  <a:pt x="465667" y="931333"/>
                </a:cubicBezTo>
                <a:cubicBezTo>
                  <a:pt x="208486" y="931333"/>
                  <a:pt x="0" y="722848"/>
                  <a:pt x="0" y="465667"/>
                </a:cubicBezTo>
                <a:cubicBezTo>
                  <a:pt x="0" y="208486"/>
                  <a:pt x="208486" y="0"/>
                  <a:pt x="465667" y="0"/>
                </a:cubicBezTo>
                <a:cubicBezTo>
                  <a:pt x="722848" y="0"/>
                  <a:pt x="931333" y="208486"/>
                  <a:pt x="931333" y="465667"/>
                </a:cubicBezTo>
                <a:close/>
              </a:path>
            </a:pathLst>
          </a:custGeom>
          <a:solidFill>
            <a:srgbClr val="BCCF00"/>
          </a:solidFill>
          <a:ln w="58142" cap="flat">
            <a:noFill/>
            <a:prstDash val="solid"/>
            <a:miter/>
          </a:ln>
        </p:spPr>
        <p:txBody>
          <a:bodyPr rtlCol="0" anchor="ctr"/>
          <a:lstStyle/>
          <a:p>
            <a:endParaRPr lang="de-DE"/>
          </a:p>
        </p:txBody>
      </p:sp>
      <p:sp>
        <p:nvSpPr>
          <p:cNvPr id="22" name="Freihandform: Form 21"/>
          <p:cNvSpPr/>
          <p:nvPr/>
        </p:nvSpPr>
        <p:spPr>
          <a:xfrm rot="10800000">
            <a:off x="6586777" y="2156211"/>
            <a:ext cx="931333" cy="931333"/>
          </a:xfrm>
          <a:custGeom>
            <a:avLst/>
            <a:gdLst>
              <a:gd name="connsiteX0" fmla="*/ 931333 w 931333"/>
              <a:gd name="connsiteY0" fmla="*/ 465667 h 931333"/>
              <a:gd name="connsiteX1" fmla="*/ 465667 w 931333"/>
              <a:gd name="connsiteY1" fmla="*/ 931333 h 931333"/>
              <a:gd name="connsiteX2" fmla="*/ 0 w 931333"/>
              <a:gd name="connsiteY2" fmla="*/ 465667 h 931333"/>
              <a:gd name="connsiteX3" fmla="*/ 465667 w 931333"/>
              <a:gd name="connsiteY3" fmla="*/ 0 h 931333"/>
              <a:gd name="connsiteX4" fmla="*/ 931333 w 931333"/>
              <a:gd name="connsiteY4" fmla="*/ 465667 h 9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33" h="931333">
                <a:moveTo>
                  <a:pt x="931333" y="465667"/>
                </a:moveTo>
                <a:cubicBezTo>
                  <a:pt x="931333" y="722848"/>
                  <a:pt x="722847" y="931333"/>
                  <a:pt x="465667" y="931333"/>
                </a:cubicBezTo>
                <a:cubicBezTo>
                  <a:pt x="208486" y="931333"/>
                  <a:pt x="0" y="722848"/>
                  <a:pt x="0" y="465667"/>
                </a:cubicBezTo>
                <a:cubicBezTo>
                  <a:pt x="0" y="208486"/>
                  <a:pt x="208486" y="0"/>
                  <a:pt x="465667" y="0"/>
                </a:cubicBezTo>
                <a:cubicBezTo>
                  <a:pt x="722847" y="0"/>
                  <a:pt x="931333" y="208486"/>
                  <a:pt x="931333" y="465667"/>
                </a:cubicBezTo>
                <a:close/>
              </a:path>
            </a:pathLst>
          </a:custGeom>
          <a:solidFill>
            <a:srgbClr val="BCCF00"/>
          </a:solidFill>
          <a:ln w="58142" cap="flat">
            <a:noFill/>
            <a:prstDash val="solid"/>
            <a:miter/>
          </a:ln>
        </p:spPr>
        <p:txBody>
          <a:bodyPr rtlCol="0" anchor="ctr"/>
          <a:lstStyle/>
          <a:p>
            <a:endParaRPr lang="de-DE"/>
          </a:p>
        </p:txBody>
      </p:sp>
      <p:sp>
        <p:nvSpPr>
          <p:cNvPr id="16" name="Ellipse 15"/>
          <p:cNvSpPr/>
          <p:nvPr/>
        </p:nvSpPr>
        <p:spPr>
          <a:xfrm>
            <a:off x="3546106" y="2096654"/>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6488153" y="2096654"/>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p:cNvSpPr>
            <a:spLocks noGrp="1"/>
          </p:cNvSpPr>
          <p:nvPr>
            <p:ph type="sldNum" sz="quarter" idx="10"/>
          </p:nvPr>
        </p:nvSpPr>
        <p:spPr/>
        <p:txBody>
          <a:bodyPr/>
          <a:lstStyle/>
          <a:p>
            <a:fld id="{73F7D4EC-FAF2-48D2-B8E5-457915FC50F3}" type="slidenum">
              <a:rPr lang="de-DE" smtClean="0"/>
              <a:t>39</a:t>
            </a:fld>
            <a:endParaRPr lang="de-DE"/>
          </a:p>
        </p:txBody>
      </p:sp>
      <p:sp>
        <p:nvSpPr>
          <p:cNvPr id="4" name="Textplatzhalter 3"/>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sp>
        <p:nvSpPr>
          <p:cNvPr id="5" name="Rechteck 4"/>
          <p:cNvSpPr/>
          <p:nvPr/>
        </p:nvSpPr>
        <p:spPr>
          <a:xfrm>
            <a:off x="6670777" y="1973053"/>
            <a:ext cx="4013265" cy="12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End </a:t>
            </a:r>
            <a:r>
              <a:rPr lang="de-DE" dirty="0" err="1"/>
              <a:t>customer</a:t>
            </a:r>
            <a:r>
              <a:rPr lang="de-DE" dirty="0"/>
              <a:t> Logo</a:t>
            </a:r>
          </a:p>
          <a:p>
            <a:pPr algn="ctr"/>
            <a:r>
              <a:rPr lang="de-DE" dirty="0" err="1"/>
              <a:t>height</a:t>
            </a:r>
            <a:r>
              <a:rPr lang="de-DE" dirty="0"/>
              <a:t> 3,5 cm</a:t>
            </a:r>
          </a:p>
        </p:txBody>
      </p:sp>
      <p:pic>
        <p:nvPicPr>
          <p:cNvPr id="9" name="Grafik 8"/>
          <p:cNvPicPr>
            <a:picLocks noChangeAspect="1"/>
          </p:cNvPicPr>
          <p:nvPr/>
        </p:nvPicPr>
        <p:blipFill>
          <a:blip r:embed="rId5"/>
          <a:stretch>
            <a:fillRect/>
          </a:stretch>
        </p:blipFill>
        <p:spPr>
          <a:xfrm>
            <a:off x="1365655" y="1981220"/>
            <a:ext cx="3211559" cy="1260000"/>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üche, drinnen, Ausrüstung, Haushaltsgerät enthält.&#10;&#10;Automatisch generierte Beschreibung"/>
          <p:cNvPicPr>
            <a:picLocks noChangeAspect="1"/>
          </p:cNvPicPr>
          <p:nvPr/>
        </p:nvPicPr>
        <p:blipFill rotWithShape="1">
          <a:blip r:embed="rId4">
            <a:extLst>
              <a:ext uri="{28A0092B-C50C-407E-A947-70E740481C1C}">
                <a14:useLocalDpi xmlns:a14="http://schemas.microsoft.com/office/drawing/2010/main" val="0"/>
              </a:ext>
            </a:extLst>
          </a:blip>
          <a:srcRect t="17810" r="3572" b="929"/>
          <a:stretch>
            <a:fillRect/>
          </a:stretch>
        </p:blipFill>
        <p:spPr>
          <a:xfrm>
            <a:off x="0" y="0"/>
            <a:ext cx="12192000" cy="6858000"/>
          </a:xfrm>
          <a:prstGeom prst="rect">
            <a:avLst/>
          </a:prstGeom>
        </p:spPr>
      </p:pic>
      <p:pic>
        <p:nvPicPr>
          <p:cNvPr id="5" name="Grafik 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20200" y="330418"/>
            <a:ext cx="2636837" cy="672663"/>
          </a:xfrm>
          <a:prstGeom prst="rect">
            <a:avLst/>
          </a:prstGeom>
        </p:spPr>
      </p:pic>
      <p:sp>
        <p:nvSpPr>
          <p:cNvPr id="8" name="Grafik 6"/>
          <p:cNvSpPr/>
          <p:nvPr/>
        </p:nvSpPr>
        <p:spPr>
          <a:xfrm>
            <a:off x="265787" y="3804632"/>
            <a:ext cx="6437312" cy="2520000"/>
          </a:xfrm>
          <a:custGeom>
            <a:avLst/>
            <a:gdLst>
              <a:gd name="connsiteX0" fmla="*/ 0 w 4855321"/>
              <a:gd name="connsiteY0" fmla="*/ 0 h 1386001"/>
              <a:gd name="connsiteX1" fmla="*/ 0 w 4855321"/>
              <a:gd name="connsiteY1" fmla="*/ 1386002 h 1386001"/>
              <a:gd name="connsiteX2" fmla="*/ 4358231 w 4855321"/>
              <a:gd name="connsiteY2" fmla="*/ 1386002 h 1386001"/>
              <a:gd name="connsiteX3" fmla="*/ 4855321 w 4855321"/>
              <a:gd name="connsiteY3" fmla="*/ 1125007 h 1386001"/>
              <a:gd name="connsiteX4" fmla="*/ 4855321 w 4855321"/>
              <a:gd name="connsiteY4" fmla="*/ 0 h 138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321" h="1386001">
                <a:moveTo>
                  <a:pt x="0" y="0"/>
                </a:moveTo>
                <a:lnTo>
                  <a:pt x="0" y="1386002"/>
                </a:lnTo>
                <a:lnTo>
                  <a:pt x="4358231" y="1386002"/>
                </a:lnTo>
                <a:lnTo>
                  <a:pt x="4855321" y="1125007"/>
                </a:lnTo>
                <a:lnTo>
                  <a:pt x="4855321" y="0"/>
                </a:lnTo>
                <a:close/>
              </a:path>
            </a:pathLst>
          </a:custGeom>
          <a:solidFill>
            <a:schemeClr val="bg2">
              <a:alpha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2" name="Titel 11"/>
          <p:cNvSpPr>
            <a:spLocks noGrp="1"/>
          </p:cNvSpPr>
          <p:nvPr>
            <p:ph type="title"/>
          </p:nvPr>
        </p:nvSpPr>
        <p:spPr>
          <a:xfrm>
            <a:off x="348459" y="3802556"/>
            <a:ext cx="5677808" cy="1715052"/>
          </a:xfrm>
        </p:spPr>
        <p:txBody>
          <a:bodyPr lIns="504000" anchor="ctr"/>
          <a:lstStyle/>
          <a:p>
            <a:r>
              <a:rPr lang="zh-CN" altLang="en-US" dirty="0">
                <a:solidFill>
                  <a:schemeClr val="bg1"/>
                </a:solidFill>
                <a:latin typeface="黑体" panose="02010609060101010101" pitchFamily="49" charset="-122"/>
                <a:ea typeface="黑体" panose="02010609060101010101" pitchFamily="49" charset="-122"/>
              </a:rPr>
              <a:t>雄克机床自动化方案</a:t>
            </a:r>
            <a:endParaRPr lang="de-DE" dirty="0">
              <a:solidFill>
                <a:schemeClr val="bg1"/>
              </a:solidFill>
              <a:latin typeface="黑体" panose="02010609060101010101" pitchFamily="49" charset="-122"/>
              <a:ea typeface="黑体" panose="02010609060101010101" pitchFamily="49" charset="-122"/>
            </a:endParaRPr>
          </a:p>
        </p:txBody>
      </p:sp>
      <p:sp>
        <p:nvSpPr>
          <p:cNvPr id="13" name="Textplatzhalter 12"/>
          <p:cNvSpPr>
            <a:spLocks noGrp="1"/>
          </p:cNvSpPr>
          <p:nvPr>
            <p:ph type="body" sz="quarter" idx="12"/>
          </p:nvPr>
        </p:nvSpPr>
        <p:spPr>
          <a:xfrm>
            <a:off x="348459" y="5517608"/>
            <a:ext cx="5951538" cy="756192"/>
          </a:xfrm>
        </p:spPr>
        <p:txBody>
          <a:bodyPr lIns="504000" anchor="ctr"/>
          <a:lstStyle/>
          <a:p>
            <a:pPr marL="0" indent="0">
              <a:buNone/>
            </a:pPr>
            <a:r>
              <a:rPr lang="zh-CN" altLang="en-US" b="1" dirty="0">
                <a:latin typeface="黑体" panose="02010609060101010101" pitchFamily="49" charset="-122"/>
                <a:ea typeface="黑体" panose="02010609060101010101" pitchFamily="49" charset="-122"/>
              </a:rPr>
              <a:t>合适的抓取和夹持系统助您提高生产率！</a:t>
            </a:r>
            <a:endParaRPr lang="de-DE" b="1" dirty="0">
              <a:latin typeface="黑体" panose="02010609060101010101" pitchFamily="49" charset="-122"/>
              <a:ea typeface="黑体" panose="02010609060101010101" pitchFamily="49" charset="-122"/>
            </a:endParaRPr>
          </a:p>
        </p:txBody>
      </p:sp>
      <p:grpSp>
        <p:nvGrpSpPr>
          <p:cNvPr id="35" name="Grafik 6"/>
          <p:cNvGrpSpPr>
            <a:grpSpLocks noChangeAspect="1"/>
          </p:cNvGrpSpPr>
          <p:nvPr/>
        </p:nvGrpSpPr>
        <p:grpSpPr>
          <a:xfrm>
            <a:off x="678561" y="638375"/>
            <a:ext cx="2631282" cy="162000"/>
            <a:chOff x="4381500" y="3324234"/>
            <a:chExt cx="3430676" cy="211216"/>
          </a:xfrm>
          <a:solidFill>
            <a:schemeClr val="tx2"/>
          </a:solidFill>
        </p:grpSpPr>
        <p:sp>
          <p:nvSpPr>
            <p:cNvPr id="36" name="Freihandform: Form 35"/>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7" name="Freihandform: Form 36"/>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8" name="Freihandform: Form 37"/>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9" name="Freihandform: Form 38"/>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0" name="Freihandform: Form 39"/>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1" name="Freihandform: Form 40"/>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2" name="Freihandform: Form 41"/>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3" name="Freihandform: Form 42"/>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4" name="Freihandform: Form 43"/>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5" name="Freihandform: Form 44"/>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6" name="Freihandform: Form 45"/>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7" name="Freihandform: Form 46"/>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8" name="Freihandform: Form 47"/>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9" name="Freihandform: Form 48"/>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0" name="Freihandform: Form 49"/>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1" name="Freihandform: Form 50"/>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2" name="Freihandform: Form 51"/>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3" name="Freihandform: Form 52"/>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4" name="Freihandform: Form 53"/>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5" name="Freihandform: Form 54"/>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6" name="Freihandform: Form 55"/>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grpSp>
      <p:sp>
        <p:nvSpPr>
          <p:cNvPr id="4" name="Rechteck 3"/>
          <p:cNvSpPr/>
          <p:nvPr/>
        </p:nvSpPr>
        <p:spPr>
          <a:xfrm>
            <a:off x="6883882" y="3802556"/>
            <a:ext cx="5040000" cy="252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终端用户或集成商</a:t>
            </a:r>
            <a:r>
              <a:rPr lang="en-US" altLang="zh-CN" dirty="0"/>
              <a:t>logo</a:t>
            </a:r>
          </a:p>
          <a:p>
            <a:pPr algn="ctr"/>
            <a:r>
              <a:rPr lang="de-DE" dirty="0"/>
              <a:t>7 cm x 14 cm</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自我介绍</a:t>
            </a:r>
            <a:endParaRPr lang="de-DE" dirty="0">
              <a:latin typeface="黑体" panose="02010609060101010101" pitchFamily="49" charset="-122"/>
              <a:ea typeface="黑体" panose="02010609060101010101" pitchFamily="49" charset="-122"/>
            </a:endParaRPr>
          </a:p>
        </p:txBody>
      </p:sp>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5</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9" name="Textfeld 8"/>
          <p:cNvSpPr txBox="1"/>
          <p:nvPr/>
        </p:nvSpPr>
        <p:spPr>
          <a:xfrm>
            <a:off x="5032445" y="4769029"/>
            <a:ext cx="6574098" cy="153888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009EE0"/>
                </a:solidFill>
                <a:latin typeface="黑体" panose="02010609060101010101" pitchFamily="49" charset="-122"/>
                <a:ea typeface="黑体" panose="02010609060101010101" pitchFamily="49" charset="-122"/>
              </a:rPr>
              <a:t>姓名</a:t>
            </a:r>
            <a:endParaRPr kumimoji="0" lang="de-DE" sz="2800" b="1" i="0" u="none" strike="noStrike" kern="1200" cap="none" spc="0" normalizeH="0" baseline="0" noProof="0" dirty="0">
              <a:ln>
                <a:noFill/>
              </a:ln>
              <a:solidFill>
                <a:srgbClr val="009EE0"/>
              </a:solidFill>
              <a:effectLst/>
              <a:uLnTx/>
              <a:uFillTx/>
              <a:latin typeface="黑体" panose="02010609060101010101" pitchFamily="49" charset="-122"/>
              <a:ea typeface="黑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de-DE" sz="2200" b="1" i="0" u="none" strike="noStrike" kern="1200" cap="none" spc="0" normalizeH="0" baseline="0" noProof="0" dirty="0">
              <a:ln>
                <a:noFill/>
              </a:ln>
              <a:solidFill>
                <a:srgbClr val="009EE0"/>
              </a:solidFill>
              <a:effectLst/>
              <a:uLnTx/>
              <a:uFillTx/>
              <a:latin typeface="黑体" panose="02010609060101010101" pitchFamily="49" charset="-122"/>
              <a:ea typeface="黑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200" dirty="0">
                <a:solidFill>
                  <a:srgbClr val="00446B"/>
                </a:solidFill>
                <a:latin typeface="黑体" panose="02010609060101010101" pitchFamily="49" charset="-122"/>
                <a:ea typeface="黑体" panose="02010609060101010101" pitchFamily="49" charset="-122"/>
              </a:rPr>
              <a:t>职位</a:t>
            </a:r>
            <a:endParaRPr kumimoji="0" lang="de-DE" sz="2200" b="0" i="0" u="none" strike="noStrike" kern="1200" cap="none" spc="0" normalizeH="0" baseline="0" noProof="0" dirty="0">
              <a:ln>
                <a:noFill/>
              </a:ln>
              <a:solidFill>
                <a:srgbClr val="00446B"/>
              </a:solidFill>
              <a:effectLst/>
              <a:uLnTx/>
              <a:uFillTx/>
              <a:latin typeface="黑体" panose="02010609060101010101" pitchFamily="49" charset="-122"/>
              <a:ea typeface="黑体" panose="02010609060101010101" pitchFamily="49" charset="-122"/>
            </a:endParaRPr>
          </a:p>
          <a:p>
            <a:pPr marL="0" marR="0" lvl="0" indent="0" algn="l" defTabSz="914400" rtl="0" eaLnBrk="1" fontAlgn="auto" latinLnBrk="0" hangingPunct="1">
              <a:lnSpc>
                <a:spcPct val="100000"/>
              </a:lnSpc>
              <a:spcBef>
                <a:spcPts val="0"/>
              </a:spcBef>
              <a:spcAft>
                <a:spcPts val="1200"/>
              </a:spcAft>
              <a:buClrTx/>
              <a:buSzTx/>
              <a:buFontTx/>
              <a:buNone/>
              <a:defRPr/>
            </a:pPr>
            <a:r>
              <a:rPr lang="zh-CN" altLang="en-US" sz="2200" dirty="0">
                <a:solidFill>
                  <a:srgbClr val="00446B"/>
                </a:solidFill>
                <a:latin typeface="黑体" panose="02010609060101010101" pitchFamily="49" charset="-122"/>
                <a:ea typeface="黑体" panose="02010609060101010101" pitchFamily="49" charset="-122"/>
              </a:rPr>
              <a:t>部门</a:t>
            </a:r>
            <a:endParaRPr kumimoji="0" lang="de-DE" sz="2200" b="0" i="0" u="none" strike="noStrike" kern="1200" cap="none" spc="0" normalizeH="0" baseline="0" noProof="0" dirty="0">
              <a:ln>
                <a:noFill/>
              </a:ln>
              <a:solidFill>
                <a:srgbClr val="00446B"/>
              </a:solidFill>
              <a:effectLst/>
              <a:uLnTx/>
              <a:uFillTx/>
              <a:latin typeface="黑体" panose="02010609060101010101" pitchFamily="49" charset="-122"/>
              <a:ea typeface="黑体" panose="02010609060101010101" pitchFamily="49" charset="-122"/>
            </a:endParaRPr>
          </a:p>
        </p:txBody>
      </p:sp>
      <p:pic>
        <p:nvPicPr>
          <p:cNvPr id="5" name="Grafik 4" descr="Ein Bild, das Text, drinnen, zugemüllt enthält.&#10;&#10;Automatisch generierte Beschreibu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6226"/>
            <a:ext cx="12192000" cy="3048000"/>
          </a:xfrm>
          <a:prstGeom prst="rect">
            <a:avLst/>
          </a:prstGeom>
        </p:spPr>
      </p:pic>
      <p:sp>
        <p:nvSpPr>
          <p:cNvPr id="4" name="Rechteck 3"/>
          <p:cNvSpPr/>
          <p:nvPr/>
        </p:nvSpPr>
        <p:spPr>
          <a:xfrm>
            <a:off x="1443061" y="3580383"/>
            <a:ext cx="3240000" cy="28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照片</a:t>
            </a:r>
            <a:endParaRPr lang="en-US" altLang="zh-CN" dirty="0"/>
          </a:p>
          <a:p>
            <a:pPr algn="ctr"/>
            <a:r>
              <a:rPr lang="de-DE" dirty="0"/>
              <a:t>8 cm x 9 cm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sz="1200" b="0" i="0" u="none" strike="noStrike" kern="1200" cap="none" spc="0" normalizeH="0" baseline="0">
                <a:ln>
                  <a:noFill/>
                </a:ln>
                <a:solidFill>
                  <a:srgbClr val="003D6A"/>
                </a:solidFill>
                <a:effectLst/>
                <a:uLnTx/>
                <a:uFillTx/>
                <a:latin typeface="Fago Pro" panose="02000506040000020004" pitchFamily="50" charset="0"/>
                <a:ea typeface="+mn-ea"/>
                <a:cs typeface="+mn-cs"/>
              </a:rPr>
              <a:t>6</a:t>
            </a:fld>
            <a:endParaRPr kumimoji="0" sz="1200" b="0" i="0" u="none" strike="noStrike" kern="1200" cap="none" spc="0" normalizeH="0" baseline="0">
              <a:ln>
                <a:noFill/>
              </a:ln>
              <a:solidFill>
                <a:srgbClr val="003D6A"/>
              </a:solidFill>
              <a:effectLst/>
              <a:uLnTx/>
              <a:uFillTx/>
              <a:latin typeface="Fago Pro" panose="02000506040000020004" pitchFamily="50" charset="0"/>
              <a:ea typeface="+mn-ea"/>
              <a:cs typeface="+mn-cs"/>
            </a:endParaRPr>
          </a:p>
        </p:txBody>
      </p:sp>
      <p:sp>
        <p:nvSpPr>
          <p:cNvPr id="77" name="Foliennummernplatzhalter 1">
            <a:extLst>
              <a:ext uri="{FF2B5EF4-FFF2-40B4-BE49-F238E27FC236}">
                <a16:creationId xmlns:a16="http://schemas.microsoft.com/office/drawing/2014/main" id="{1B339663-625F-4635-897E-C4661268347A}"/>
              </a:ext>
            </a:extLst>
          </p:cNvPr>
          <p:cNvSpPr txBox="1">
            <a:spLocks/>
          </p:cNvSpPr>
          <p:nvPr/>
        </p:nvSpPr>
        <p:spPr>
          <a:xfrm>
            <a:off x="11244942" y="6384353"/>
            <a:ext cx="612095" cy="365125"/>
          </a:xfrm>
          <a:prstGeom prst="rect">
            <a:avLst/>
          </a:prstGeom>
        </p:spPr>
        <p:txBody>
          <a:bodyPr vert="horz" lIns="0" tIns="0" rIns="0" bIns="0" rtlCol="0" anchor="ctr">
            <a:noAutofit/>
          </a:bodyPr>
          <a:lstStyle>
            <a:defPPr>
              <a:defRPr lang="de-DE"/>
            </a:defPPr>
            <a:lvl1pPr marL="0" algn="r" defTabSz="914400" rtl="0" eaLnBrk="1" latinLnBrk="0" hangingPunct="1">
              <a:defRPr sz="1200" kern="1200">
                <a:solidFill>
                  <a:schemeClr val="tx2"/>
                </a:solidFill>
                <a:latin typeface="Fago Pro" panose="0200050604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3F7D4EC-FAF2-48D2-B8E5-457915FC50F3}" type="slidenum">
              <a:rPr lang="en-US" altLang="zh-CN" smtClean="0">
                <a:solidFill>
                  <a:srgbClr val="003D6A"/>
                </a:solidFill>
              </a:rPr>
              <a:pPr>
                <a:defRPr/>
              </a:pPr>
              <a:t>6</a:t>
            </a:fld>
            <a:endParaRPr lang="en-US" altLang="zh-CN">
              <a:solidFill>
                <a:srgbClr val="003D6A"/>
              </a:solidFill>
            </a:endParaRPr>
          </a:p>
        </p:txBody>
      </p:sp>
      <p:sp>
        <p:nvSpPr>
          <p:cNvPr id="78" name="Text Placeholder 4">
            <a:extLst>
              <a:ext uri="{FF2B5EF4-FFF2-40B4-BE49-F238E27FC236}">
                <a16:creationId xmlns:a16="http://schemas.microsoft.com/office/drawing/2014/main" id="{AA64013B-6AC1-4994-87DE-9265DB3333DC}"/>
              </a:ext>
            </a:extLst>
          </p:cNvPr>
          <p:cNvSpPr>
            <a:spLocks noGrp="1"/>
          </p:cNvSpPr>
          <p:nvPr>
            <p:ph type="body" sz="quarter" idx="11"/>
          </p:nvPr>
        </p:nvSpPr>
        <p:spPr>
          <a:xfrm>
            <a:off x="658814" y="271887"/>
            <a:ext cx="8996816" cy="338554"/>
          </a:xfrm>
        </p:spPr>
        <p:txBody>
          <a:bodyPr/>
          <a:lstStyle/>
          <a:p>
            <a:pPr rtl="0"/>
            <a:r>
              <a:rPr lang="zh-CN" altLang="en-US" dirty="0">
                <a:latin typeface="黑体" panose="02010609060101010101" pitchFamily="49" charset="-122"/>
                <a:ea typeface="黑体" panose="02010609060101010101" pitchFamily="49" charset="-122"/>
              </a:rPr>
              <a:t>我们的历史</a:t>
            </a:r>
            <a:endParaRPr lang="en-US" dirty="0">
              <a:latin typeface="黑体" panose="02010609060101010101" pitchFamily="49" charset="-122"/>
              <a:ea typeface="黑体" panose="02010609060101010101" pitchFamily="49" charset="-122"/>
            </a:endParaRPr>
          </a:p>
        </p:txBody>
      </p:sp>
      <p:sp>
        <p:nvSpPr>
          <p:cNvPr id="79" name="Titel 5">
            <a:extLst>
              <a:ext uri="{FF2B5EF4-FFF2-40B4-BE49-F238E27FC236}">
                <a16:creationId xmlns:a16="http://schemas.microsoft.com/office/drawing/2014/main" id="{1E9CC3BE-EC8C-4E04-B0DC-023F70023C60}"/>
              </a:ext>
            </a:extLst>
          </p:cNvPr>
          <p:cNvSpPr>
            <a:spLocks noGrp="1"/>
          </p:cNvSpPr>
          <p:nvPr>
            <p:ph type="title"/>
          </p:nvPr>
        </p:nvSpPr>
        <p:spPr>
          <a:xfrm>
            <a:off x="658814" y="666751"/>
            <a:ext cx="6908773" cy="847811"/>
          </a:xfrm>
        </p:spPr>
        <p:txBody>
          <a:bodyPr/>
          <a:lstStyle/>
          <a:p>
            <a:r>
              <a:rPr lang="zh-CN" altLang="en-US" dirty="0">
                <a:solidFill>
                  <a:srgbClr val="003D6A"/>
                </a:solidFill>
                <a:latin typeface="黑体" panose="02010609060101010101" pitchFamily="49" charset="-122"/>
                <a:ea typeface="黑体" panose="02010609060101010101" pitchFamily="49" charset="-122"/>
              </a:rPr>
              <a:t>从机械工坊到生产力合作伙伴</a:t>
            </a:r>
            <a:br>
              <a:rPr lang="en-US" altLang="zh-CN" dirty="0">
                <a:solidFill>
                  <a:srgbClr val="003D6A"/>
                </a:solidFill>
                <a:latin typeface="黑体" panose="02010609060101010101" pitchFamily="49" charset="-122"/>
                <a:ea typeface="黑体" panose="02010609060101010101" pitchFamily="49" charset="-122"/>
              </a:rPr>
            </a:br>
            <a:r>
              <a:rPr lang="zh-CN" altLang="en-US" dirty="0">
                <a:solidFill>
                  <a:srgbClr val="003D6A"/>
                </a:solidFill>
                <a:latin typeface="黑体" panose="02010609060101010101" pitchFamily="49" charset="-122"/>
                <a:ea typeface="黑体" panose="02010609060101010101" pitchFamily="49" charset="-122"/>
              </a:rPr>
              <a:t>与专家</a:t>
            </a:r>
            <a:br>
              <a:rPr lang="de-DE" dirty="0">
                <a:solidFill>
                  <a:srgbClr val="003D6A"/>
                </a:solidFill>
                <a:latin typeface="黑体" panose="02010609060101010101" pitchFamily="49" charset="-122"/>
                <a:ea typeface="黑体" panose="02010609060101010101" pitchFamily="49" charset="-122"/>
              </a:rPr>
            </a:br>
            <a:endParaRPr lang="de-DE" dirty="0">
              <a:solidFill>
                <a:srgbClr val="003D6A"/>
              </a:solidFill>
              <a:latin typeface="黑体" panose="02010609060101010101" pitchFamily="49" charset="-122"/>
              <a:ea typeface="黑体" panose="02010609060101010101" pitchFamily="49" charset="-122"/>
            </a:endParaRPr>
          </a:p>
        </p:txBody>
      </p:sp>
      <p:sp>
        <p:nvSpPr>
          <p:cNvPr id="80" name="Textfeld 20">
            <a:extLst>
              <a:ext uri="{FF2B5EF4-FFF2-40B4-BE49-F238E27FC236}">
                <a16:creationId xmlns:a16="http://schemas.microsoft.com/office/drawing/2014/main" id="{E66A894B-EA6B-4416-9D8E-1814CA36FA9A}"/>
              </a:ext>
            </a:extLst>
          </p:cNvPr>
          <p:cNvSpPr txBox="1"/>
          <p:nvPr/>
        </p:nvSpPr>
        <p:spPr>
          <a:xfrm>
            <a:off x="1713401" y="5391047"/>
            <a:ext cx="1266904" cy="169277"/>
          </a:xfrm>
          <a:prstGeom prst="rect">
            <a:avLst/>
          </a:prstGeom>
          <a:noFill/>
        </p:spPr>
        <p:txBody>
          <a:bodyPr wrap="square" lIns="72000" tIns="0" rIns="72000" bIns="0" rtlCol="0">
            <a:spAutoFit/>
          </a:bodyPr>
          <a:lstStyle/>
          <a:p>
            <a:r>
              <a:rPr lang="zh-CN" altLang="en-US" sz="1100" dirty="0">
                <a:solidFill>
                  <a:schemeClr val="tx1">
                    <a:lumMod val="85000"/>
                    <a:lumOff val="15000"/>
                  </a:schemeClr>
                </a:solidFill>
                <a:latin typeface="黑体" panose="02010609060101010101" pitchFamily="49" charset="-122"/>
                <a:ea typeface="黑体" panose="02010609060101010101" pitchFamily="49" charset="-122"/>
              </a:rPr>
              <a:t>卡爪产品领域</a:t>
            </a:r>
            <a:endParaRPr lang="en-US" altLang="zh-CN" sz="1100"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1" name="Textfeld 21">
            <a:extLst>
              <a:ext uri="{FF2B5EF4-FFF2-40B4-BE49-F238E27FC236}">
                <a16:creationId xmlns:a16="http://schemas.microsoft.com/office/drawing/2014/main" id="{2C07CDDB-7695-449F-AE9D-04CA9F5DD3A6}"/>
              </a:ext>
            </a:extLst>
          </p:cNvPr>
          <p:cNvSpPr txBox="1"/>
          <p:nvPr/>
        </p:nvSpPr>
        <p:spPr>
          <a:xfrm>
            <a:off x="4655861" y="3388777"/>
            <a:ext cx="1607108" cy="169277"/>
          </a:xfrm>
          <a:prstGeom prst="rect">
            <a:avLst/>
          </a:prstGeom>
          <a:noFill/>
        </p:spPr>
        <p:txBody>
          <a:bodyPr wrap="square" lIns="72000" tIns="0" rIns="72000" bIns="0" rtlCol="0">
            <a:spAutoFit/>
          </a:bodyPr>
          <a:lstStyle/>
          <a:p>
            <a:pPr rtl="0"/>
            <a:r>
              <a:rPr lang="zh-CN" altLang="en-US" sz="1100" dirty="0">
                <a:solidFill>
                  <a:schemeClr val="tx1">
                    <a:lumMod val="85000"/>
                    <a:lumOff val="15000"/>
                  </a:schemeClr>
                </a:solidFill>
                <a:latin typeface="黑体" panose="02010609060101010101" pitchFamily="49" charset="-122"/>
                <a:ea typeface="黑体" panose="02010609060101010101" pitchFamily="49" charset="-122"/>
              </a:rPr>
              <a:t>模块化工件夹持系统</a:t>
            </a:r>
            <a:endParaRPr lang="en-US" sz="1100"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2" name="Textfeld 22">
            <a:extLst>
              <a:ext uri="{FF2B5EF4-FFF2-40B4-BE49-F238E27FC236}">
                <a16:creationId xmlns:a16="http://schemas.microsoft.com/office/drawing/2014/main" id="{13926D01-2247-432E-B1A0-86FAB544A208}"/>
              </a:ext>
            </a:extLst>
          </p:cNvPr>
          <p:cNvSpPr txBox="1"/>
          <p:nvPr/>
        </p:nvSpPr>
        <p:spPr>
          <a:xfrm>
            <a:off x="6764625" y="3385658"/>
            <a:ext cx="1621543" cy="169277"/>
          </a:xfrm>
          <a:prstGeom prst="rect">
            <a:avLst/>
          </a:prstGeom>
          <a:noFill/>
        </p:spPr>
        <p:txBody>
          <a:bodyPr wrap="square" lIns="72000" tIns="0" rIns="72000" bIns="0" rtlCol="0">
            <a:spAutoFit/>
          </a:bodyPr>
          <a:lstStyle/>
          <a:p>
            <a:pPr rtl="0"/>
            <a:r>
              <a:rPr lang="zh-CN" altLang="en-US" sz="1100" dirty="0">
                <a:solidFill>
                  <a:schemeClr val="tx1">
                    <a:lumMod val="85000"/>
                    <a:lumOff val="15000"/>
                  </a:schemeClr>
                </a:solidFill>
                <a:latin typeface="黑体" panose="02010609060101010101" pitchFamily="49" charset="-122"/>
                <a:ea typeface="黑体" panose="02010609060101010101" pitchFamily="49" charset="-122"/>
              </a:rPr>
              <a:t>分板技术</a:t>
            </a:r>
            <a:endParaRPr lang="en-US" sz="1100"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5" name="Textfeld 23">
            <a:extLst>
              <a:ext uri="{FF2B5EF4-FFF2-40B4-BE49-F238E27FC236}">
                <a16:creationId xmlns:a16="http://schemas.microsoft.com/office/drawing/2014/main" id="{ACB8FE92-53C4-435E-BB6C-C8667E13F065}"/>
              </a:ext>
            </a:extLst>
          </p:cNvPr>
          <p:cNvSpPr txBox="1"/>
          <p:nvPr/>
        </p:nvSpPr>
        <p:spPr>
          <a:xfrm>
            <a:off x="7866988" y="5002554"/>
            <a:ext cx="1187168" cy="338554"/>
          </a:xfrm>
          <a:prstGeom prst="rect">
            <a:avLst/>
          </a:prstGeom>
          <a:noFill/>
        </p:spPr>
        <p:txBody>
          <a:bodyPr wrap="square" lIns="72000" tIns="0" rIns="72000" bIns="0" rtlCol="0">
            <a:spAutoFit/>
          </a:bodyPr>
          <a:lstStyle/>
          <a:p>
            <a:r>
              <a:rPr lang="zh-CN" altLang="en-US" sz="1100" dirty="0">
                <a:solidFill>
                  <a:schemeClr val="tx1">
                    <a:lumMod val="85000"/>
                    <a:lumOff val="15000"/>
                  </a:schemeClr>
                </a:solidFill>
                <a:latin typeface="黑体" panose="02010609060101010101" pitchFamily="49" charset="-122"/>
                <a:ea typeface="黑体" panose="02010609060101010101" pitchFamily="49" charset="-122"/>
              </a:rPr>
              <a:t>用于协作应用的机械手</a:t>
            </a:r>
            <a:endParaRPr lang="en-US" altLang="zh-CN" sz="1100"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7" name="Textfeld 25">
            <a:extLst>
              <a:ext uri="{FF2B5EF4-FFF2-40B4-BE49-F238E27FC236}">
                <a16:creationId xmlns:a16="http://schemas.microsoft.com/office/drawing/2014/main" id="{D3A72C28-41B9-4846-BACD-67F507130F9A}"/>
              </a:ext>
            </a:extLst>
          </p:cNvPr>
          <p:cNvSpPr txBox="1"/>
          <p:nvPr/>
        </p:nvSpPr>
        <p:spPr>
          <a:xfrm>
            <a:off x="3676266" y="5890232"/>
            <a:ext cx="1427162" cy="338554"/>
          </a:xfrm>
          <a:prstGeom prst="rect">
            <a:avLst/>
          </a:prstGeom>
          <a:noFill/>
        </p:spPr>
        <p:txBody>
          <a:bodyPr wrap="square" lIns="72000" tIns="0" rIns="72000" bIns="0" rtlCol="0">
            <a:spAutoFit/>
          </a:bodyPr>
          <a:lstStyle/>
          <a:p>
            <a:r>
              <a:rPr lang="zh-CN" altLang="en-US" sz="1100" dirty="0">
                <a:solidFill>
                  <a:schemeClr val="tx1">
                    <a:lumMod val="85000"/>
                    <a:lumOff val="15000"/>
                  </a:schemeClr>
                </a:solidFill>
                <a:latin typeface="黑体" panose="02010609060101010101" pitchFamily="49" charset="-122"/>
                <a:ea typeface="黑体" panose="02010609060101010101" pitchFamily="49" charset="-122"/>
              </a:rPr>
              <a:t>抓取系统</a:t>
            </a:r>
            <a:endParaRPr lang="en-US" altLang="zh-CN" sz="1100" dirty="0">
              <a:solidFill>
                <a:schemeClr val="tx1">
                  <a:lumMod val="85000"/>
                  <a:lumOff val="15000"/>
                </a:schemeClr>
              </a:solidFill>
              <a:latin typeface="黑体" panose="02010609060101010101" pitchFamily="49" charset="-122"/>
              <a:ea typeface="黑体" panose="02010609060101010101" pitchFamily="49" charset="-122"/>
            </a:endParaRPr>
          </a:p>
          <a:p>
            <a:r>
              <a:rPr lang="zh-CN" altLang="en-US" sz="1100" dirty="0">
                <a:solidFill>
                  <a:schemeClr val="tx1">
                    <a:lumMod val="85000"/>
                    <a:lumOff val="15000"/>
                  </a:schemeClr>
                </a:solidFill>
                <a:latin typeface="黑体" panose="02010609060101010101" pitchFamily="49" charset="-122"/>
                <a:ea typeface="黑体" panose="02010609060101010101" pitchFamily="49" charset="-122"/>
              </a:rPr>
              <a:t>系列产品</a:t>
            </a:r>
            <a:endParaRPr lang="en-US" sz="1100"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8" name="Textfeld 103">
            <a:extLst>
              <a:ext uri="{FF2B5EF4-FFF2-40B4-BE49-F238E27FC236}">
                <a16:creationId xmlns:a16="http://schemas.microsoft.com/office/drawing/2014/main" id="{042D26D3-6AD4-4E47-B1F3-C1E39790B14F}"/>
              </a:ext>
            </a:extLst>
          </p:cNvPr>
          <p:cNvSpPr txBox="1"/>
          <p:nvPr/>
        </p:nvSpPr>
        <p:spPr>
          <a:xfrm>
            <a:off x="8962137" y="3311518"/>
            <a:ext cx="1249697" cy="338554"/>
          </a:xfrm>
          <a:prstGeom prst="rect">
            <a:avLst/>
          </a:prstGeom>
          <a:noFill/>
        </p:spPr>
        <p:txBody>
          <a:bodyPr wrap="square" lIns="72000" tIns="0" rIns="72000" bIns="0" rtlCol="0">
            <a:spAutoFit/>
          </a:bodyPr>
          <a:lstStyle/>
          <a:p>
            <a:r>
              <a:rPr lang="en-US" altLang="zh-CN" sz="1100" dirty="0" err="1">
                <a:solidFill>
                  <a:schemeClr val="tx1">
                    <a:lumMod val="85000"/>
                    <a:lumOff val="15000"/>
                  </a:schemeClr>
                </a:solidFill>
              </a:rPr>
              <a:t>iTENDO</a:t>
            </a:r>
            <a:r>
              <a:rPr lang="en-US" altLang="zh-CN" sz="1100" dirty="0">
                <a:solidFill>
                  <a:schemeClr val="tx1">
                    <a:lumMod val="85000"/>
                    <a:lumOff val="15000"/>
                  </a:schemeClr>
                </a:solidFill>
              </a:rPr>
              <a:t> – </a:t>
            </a:r>
          </a:p>
          <a:p>
            <a:r>
              <a:rPr lang="zh-CN" altLang="en-US" sz="1100" dirty="0">
                <a:solidFill>
                  <a:schemeClr val="tx1">
                    <a:lumMod val="85000"/>
                    <a:lumOff val="15000"/>
                  </a:schemeClr>
                </a:solidFill>
                <a:latin typeface="黑体" panose="02010609060101010101" pitchFamily="49" charset="-122"/>
                <a:ea typeface="黑体" panose="02010609060101010101" pitchFamily="49" charset="-122"/>
              </a:rPr>
              <a:t>首款智能刀柄</a:t>
            </a:r>
            <a:endParaRPr lang="en-US" altLang="zh-CN" sz="1100"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9" name="Textfeld 132">
            <a:extLst>
              <a:ext uri="{FF2B5EF4-FFF2-40B4-BE49-F238E27FC236}">
                <a16:creationId xmlns:a16="http://schemas.microsoft.com/office/drawing/2014/main" id="{ADB16025-112A-4C4E-8076-FE4563EB24B8}"/>
              </a:ext>
            </a:extLst>
          </p:cNvPr>
          <p:cNvSpPr txBox="1"/>
          <p:nvPr/>
        </p:nvSpPr>
        <p:spPr>
          <a:xfrm>
            <a:off x="9987883" y="4982445"/>
            <a:ext cx="907417" cy="507831"/>
          </a:xfrm>
          <a:prstGeom prst="rect">
            <a:avLst/>
          </a:prstGeom>
          <a:noFill/>
        </p:spPr>
        <p:txBody>
          <a:bodyPr wrap="square" lIns="72000" tIns="0" rIns="72000" bIns="0" rtlCol="0">
            <a:spAutoFit/>
          </a:bodyPr>
          <a:lstStyle/>
          <a:p>
            <a:r>
              <a:rPr lang="en-US" altLang="zh-CN" sz="1100" dirty="0">
                <a:solidFill>
                  <a:schemeClr val="tx1">
                    <a:lumMod val="85000"/>
                    <a:lumOff val="15000"/>
                  </a:schemeClr>
                </a:solidFill>
              </a:rPr>
              <a:t>ADHESO </a:t>
            </a:r>
            <a:br>
              <a:rPr lang="en-US" altLang="zh-CN" sz="1100" dirty="0">
                <a:solidFill>
                  <a:schemeClr val="tx1">
                    <a:lumMod val="85000"/>
                    <a:lumOff val="15000"/>
                  </a:schemeClr>
                </a:solidFill>
              </a:rPr>
            </a:br>
            <a:r>
              <a:rPr lang="zh-CN" altLang="en-US" sz="1100" dirty="0">
                <a:solidFill>
                  <a:schemeClr val="tx1">
                    <a:lumMod val="85000"/>
                    <a:lumOff val="15000"/>
                  </a:schemeClr>
                </a:solidFill>
                <a:latin typeface="黑体" panose="02010609060101010101" pitchFamily="49" charset="-122"/>
                <a:ea typeface="黑体" panose="02010609060101010101" pitchFamily="49" charset="-122"/>
              </a:rPr>
              <a:t>无源吸附式机械手</a:t>
            </a:r>
            <a:endParaRPr lang="en-US" altLang="zh-CN" sz="1100"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90" name="Textfeld 147">
            <a:extLst>
              <a:ext uri="{FF2B5EF4-FFF2-40B4-BE49-F238E27FC236}">
                <a16:creationId xmlns:a16="http://schemas.microsoft.com/office/drawing/2014/main" id="{D565B19F-3105-4FCE-A61A-051E80DAF12D}"/>
              </a:ext>
            </a:extLst>
          </p:cNvPr>
          <p:cNvSpPr txBox="1"/>
          <p:nvPr/>
        </p:nvSpPr>
        <p:spPr>
          <a:xfrm>
            <a:off x="10964380" y="2740402"/>
            <a:ext cx="1598186" cy="169277"/>
          </a:xfrm>
          <a:prstGeom prst="rect">
            <a:avLst/>
          </a:prstGeom>
          <a:noFill/>
        </p:spPr>
        <p:txBody>
          <a:bodyPr wrap="square" lIns="72000" tIns="0" rIns="72000" bIns="0" rtlCol="0">
            <a:spAutoFit/>
          </a:bodyPr>
          <a:lstStyle/>
          <a:p>
            <a:pPr rtl="0"/>
            <a:r>
              <a:rPr lang="zh-CN" altLang="en-US" sz="1100" dirty="0">
                <a:solidFill>
                  <a:schemeClr val="tx1">
                    <a:lumMod val="85000"/>
                    <a:lumOff val="15000"/>
                  </a:schemeClr>
                </a:solidFill>
                <a:latin typeface="黑体" panose="02010609060101010101" pitchFamily="49" charset="-122"/>
                <a:ea typeface="黑体" panose="02010609060101010101" pitchFamily="49" charset="-122"/>
              </a:rPr>
              <a:t>联合实验室</a:t>
            </a:r>
            <a:endParaRPr lang="en-US" sz="1100"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91" name="Textfeld 2">
            <a:extLst>
              <a:ext uri="{FF2B5EF4-FFF2-40B4-BE49-F238E27FC236}">
                <a16:creationId xmlns:a16="http://schemas.microsoft.com/office/drawing/2014/main" id="{A76467BD-D6CD-45E1-932F-486908BEF4C9}"/>
              </a:ext>
            </a:extLst>
          </p:cNvPr>
          <p:cNvSpPr txBox="1"/>
          <p:nvPr/>
        </p:nvSpPr>
        <p:spPr>
          <a:xfrm>
            <a:off x="804470" y="3547948"/>
            <a:ext cx="1880397" cy="338554"/>
          </a:xfrm>
          <a:prstGeom prst="rect">
            <a:avLst/>
          </a:prstGeom>
          <a:noFill/>
        </p:spPr>
        <p:txBody>
          <a:bodyPr wrap="square" lIns="72000" tIns="0" rIns="72000" bIns="0" rtlCol="0">
            <a:spAutoFit/>
          </a:bodyPr>
          <a:lstStyle/>
          <a:p>
            <a:r>
              <a:rPr lang="en-US" altLang="zh-CN" sz="1100" dirty="0">
                <a:solidFill>
                  <a:schemeClr val="tx1">
                    <a:lumMod val="85000"/>
                    <a:lumOff val="15000"/>
                  </a:schemeClr>
                </a:solidFill>
              </a:rPr>
              <a:t>Friedrich Schunk </a:t>
            </a:r>
          </a:p>
          <a:p>
            <a:r>
              <a:rPr lang="zh-CN" altLang="en-US" sz="1100" dirty="0">
                <a:solidFill>
                  <a:schemeClr val="tx1">
                    <a:lumMod val="85000"/>
                    <a:lumOff val="15000"/>
                  </a:schemeClr>
                </a:solidFill>
                <a:latin typeface="黑体" panose="02010609060101010101" pitchFamily="49" charset="-122"/>
                <a:ea typeface="黑体" panose="02010609060101010101" pitchFamily="49" charset="-122"/>
              </a:rPr>
              <a:t>创立自己的机械工坊</a:t>
            </a:r>
            <a:endParaRPr lang="en-US" altLang="zh-CN" sz="1100"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92" name="Rectangle 5">
            <a:extLst>
              <a:ext uri="{FF2B5EF4-FFF2-40B4-BE49-F238E27FC236}">
                <a16:creationId xmlns:a16="http://schemas.microsoft.com/office/drawing/2014/main" id="{50DCAF0C-205A-430D-ADA8-15D989162228}"/>
              </a:ext>
            </a:extLst>
          </p:cNvPr>
          <p:cNvSpPr>
            <a:spLocks noChangeArrowheads="1"/>
          </p:cNvSpPr>
          <p:nvPr/>
        </p:nvSpPr>
        <p:spPr bwMode="auto">
          <a:xfrm>
            <a:off x="788495" y="4489310"/>
            <a:ext cx="10921971" cy="45719"/>
          </a:xfrm>
          <a:prstGeom prst="rect">
            <a:avLst/>
          </a:prstGeom>
          <a:solidFill>
            <a:srgbClr val="009EE0"/>
          </a:solidFill>
          <a:ln>
            <a:noFill/>
          </a:ln>
        </p:spPr>
        <p:txBody>
          <a:bodyPr vert="horz" wrap="square" lIns="91440" tIns="45720" rIns="91440" bIns="45720" numCol="1" anchor="t" anchorCtr="0" compatLnSpc="1"/>
          <a:lstStyle/>
          <a:p>
            <a:endParaRPr lang="de-DE"/>
          </a:p>
        </p:txBody>
      </p:sp>
      <p:sp>
        <p:nvSpPr>
          <p:cNvPr id="93" name="Oval 31">
            <a:extLst>
              <a:ext uri="{FF2B5EF4-FFF2-40B4-BE49-F238E27FC236}">
                <a16:creationId xmlns:a16="http://schemas.microsoft.com/office/drawing/2014/main" id="{3D6253C4-75C1-41E4-B075-F6E86D25508B}"/>
              </a:ext>
            </a:extLst>
          </p:cNvPr>
          <p:cNvSpPr>
            <a:spLocks noChangeArrowheads="1"/>
          </p:cNvSpPr>
          <p:nvPr/>
        </p:nvSpPr>
        <p:spPr bwMode="auto">
          <a:xfrm>
            <a:off x="1618588" y="4445495"/>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94" name="Oval 31">
            <a:extLst>
              <a:ext uri="{FF2B5EF4-FFF2-40B4-BE49-F238E27FC236}">
                <a16:creationId xmlns:a16="http://schemas.microsoft.com/office/drawing/2014/main" id="{6AD75003-4FBD-4044-AF9D-6BB217F1AEED}"/>
              </a:ext>
            </a:extLst>
          </p:cNvPr>
          <p:cNvSpPr>
            <a:spLocks noChangeArrowheads="1"/>
          </p:cNvSpPr>
          <p:nvPr/>
        </p:nvSpPr>
        <p:spPr bwMode="auto">
          <a:xfrm>
            <a:off x="737795"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95" name="Oval 31">
            <a:extLst>
              <a:ext uri="{FF2B5EF4-FFF2-40B4-BE49-F238E27FC236}">
                <a16:creationId xmlns:a16="http://schemas.microsoft.com/office/drawing/2014/main" id="{73AA469E-8C89-46E4-9650-38E481B9121A}"/>
              </a:ext>
            </a:extLst>
          </p:cNvPr>
          <p:cNvSpPr>
            <a:spLocks noChangeArrowheads="1"/>
          </p:cNvSpPr>
          <p:nvPr/>
        </p:nvSpPr>
        <p:spPr bwMode="auto">
          <a:xfrm>
            <a:off x="3573235" y="4445494"/>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96" name="Oval 31">
            <a:extLst>
              <a:ext uri="{FF2B5EF4-FFF2-40B4-BE49-F238E27FC236}">
                <a16:creationId xmlns:a16="http://schemas.microsoft.com/office/drawing/2014/main" id="{FAEDB453-D380-4557-A692-3B791C71E3C1}"/>
              </a:ext>
            </a:extLst>
          </p:cNvPr>
          <p:cNvSpPr>
            <a:spLocks noChangeArrowheads="1"/>
          </p:cNvSpPr>
          <p:nvPr/>
        </p:nvSpPr>
        <p:spPr bwMode="auto">
          <a:xfrm>
            <a:off x="4571953" y="4445494"/>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97" name="Oval 31">
            <a:extLst>
              <a:ext uri="{FF2B5EF4-FFF2-40B4-BE49-F238E27FC236}">
                <a16:creationId xmlns:a16="http://schemas.microsoft.com/office/drawing/2014/main" id="{4D45D4D9-6085-485F-A7F3-EBC262D199E3}"/>
              </a:ext>
            </a:extLst>
          </p:cNvPr>
          <p:cNvSpPr>
            <a:spLocks noChangeArrowheads="1"/>
          </p:cNvSpPr>
          <p:nvPr/>
        </p:nvSpPr>
        <p:spPr bwMode="auto">
          <a:xfrm>
            <a:off x="5655288" y="4442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98" name="Oval 31">
            <a:extLst>
              <a:ext uri="{FF2B5EF4-FFF2-40B4-BE49-F238E27FC236}">
                <a16:creationId xmlns:a16="http://schemas.microsoft.com/office/drawing/2014/main" id="{06390B3A-08D8-45FF-B06A-901B7FC8F064}"/>
              </a:ext>
            </a:extLst>
          </p:cNvPr>
          <p:cNvSpPr>
            <a:spLocks noChangeArrowheads="1"/>
          </p:cNvSpPr>
          <p:nvPr/>
        </p:nvSpPr>
        <p:spPr bwMode="auto">
          <a:xfrm>
            <a:off x="6711312" y="4444595"/>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99" name="Oval 31">
            <a:extLst>
              <a:ext uri="{FF2B5EF4-FFF2-40B4-BE49-F238E27FC236}">
                <a16:creationId xmlns:a16="http://schemas.microsoft.com/office/drawing/2014/main" id="{B5568749-2C5F-4234-A395-9DB4C0A65BF7}"/>
              </a:ext>
            </a:extLst>
          </p:cNvPr>
          <p:cNvSpPr>
            <a:spLocks noChangeArrowheads="1"/>
          </p:cNvSpPr>
          <p:nvPr/>
        </p:nvSpPr>
        <p:spPr bwMode="auto">
          <a:xfrm>
            <a:off x="7797171"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100" name="Oval 31">
            <a:extLst>
              <a:ext uri="{FF2B5EF4-FFF2-40B4-BE49-F238E27FC236}">
                <a16:creationId xmlns:a16="http://schemas.microsoft.com/office/drawing/2014/main" id="{91C54532-9939-4ADE-8261-15043B96AF6E}"/>
              </a:ext>
            </a:extLst>
          </p:cNvPr>
          <p:cNvSpPr>
            <a:spLocks noChangeArrowheads="1"/>
          </p:cNvSpPr>
          <p:nvPr/>
        </p:nvSpPr>
        <p:spPr bwMode="auto">
          <a:xfrm>
            <a:off x="8868826"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101" name="Oval 31">
            <a:extLst>
              <a:ext uri="{FF2B5EF4-FFF2-40B4-BE49-F238E27FC236}">
                <a16:creationId xmlns:a16="http://schemas.microsoft.com/office/drawing/2014/main" id="{B51EB14B-8612-4B54-AFE0-981ABF42BF9D}"/>
              </a:ext>
            </a:extLst>
          </p:cNvPr>
          <p:cNvSpPr>
            <a:spLocks noChangeArrowheads="1"/>
          </p:cNvSpPr>
          <p:nvPr/>
        </p:nvSpPr>
        <p:spPr bwMode="auto">
          <a:xfrm>
            <a:off x="9921208" y="4425409"/>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102" name="Oval 31">
            <a:extLst>
              <a:ext uri="{FF2B5EF4-FFF2-40B4-BE49-F238E27FC236}">
                <a16:creationId xmlns:a16="http://schemas.microsoft.com/office/drawing/2014/main" id="{1ED4A6DD-0FCD-4593-82F6-AB8932D61F5B}"/>
              </a:ext>
            </a:extLst>
          </p:cNvPr>
          <p:cNvSpPr>
            <a:spLocks noChangeArrowheads="1"/>
          </p:cNvSpPr>
          <p:nvPr/>
        </p:nvSpPr>
        <p:spPr bwMode="auto">
          <a:xfrm>
            <a:off x="10886938" y="4443476"/>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sp>
        <p:nvSpPr>
          <p:cNvPr id="103" name="Oval 31">
            <a:extLst>
              <a:ext uri="{FF2B5EF4-FFF2-40B4-BE49-F238E27FC236}">
                <a16:creationId xmlns:a16="http://schemas.microsoft.com/office/drawing/2014/main" id="{3059199A-E619-43E2-A9D9-F686588FFC56}"/>
              </a:ext>
            </a:extLst>
          </p:cNvPr>
          <p:cNvSpPr>
            <a:spLocks noChangeArrowheads="1"/>
          </p:cNvSpPr>
          <p:nvPr/>
        </p:nvSpPr>
        <p:spPr bwMode="auto">
          <a:xfrm>
            <a:off x="2591788" y="4447280"/>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lstStyle/>
          <a:p>
            <a:endParaRPr lang="de-DE"/>
          </a:p>
        </p:txBody>
      </p:sp>
      <p:pic>
        <p:nvPicPr>
          <p:cNvPr id="105" name="Grafik 43">
            <a:extLst>
              <a:ext uri="{FF2B5EF4-FFF2-40B4-BE49-F238E27FC236}">
                <a16:creationId xmlns:a16="http://schemas.microsoft.com/office/drawing/2014/main" id="{8A3007A2-CFA2-43FB-B343-403CAFFFEDE4}"/>
              </a:ext>
            </a:extLst>
          </p:cNvPr>
          <p:cNvPicPr>
            <a:picLocks noChangeAspect="1"/>
          </p:cNvPicPr>
          <p:nvPr/>
        </p:nvPicPr>
        <p:blipFill rotWithShape="1">
          <a:blip r:embed="rId3" cstate="screen"/>
          <a:srcRect l="1739" r="-447"/>
          <a:stretch>
            <a:fillRect/>
          </a:stretch>
        </p:blipFill>
        <p:spPr>
          <a:xfrm>
            <a:off x="871145" y="2484146"/>
            <a:ext cx="1009317" cy="944327"/>
          </a:xfrm>
          <a:prstGeom prst="rect">
            <a:avLst/>
          </a:prstGeom>
          <a:ln w="3175">
            <a:noFill/>
          </a:ln>
        </p:spPr>
      </p:pic>
      <p:cxnSp>
        <p:nvCxnSpPr>
          <p:cNvPr id="106" name="Gerade Verbindung 151">
            <a:extLst>
              <a:ext uri="{FF2B5EF4-FFF2-40B4-BE49-F238E27FC236}">
                <a16:creationId xmlns:a16="http://schemas.microsoft.com/office/drawing/2014/main" id="{EA35F85C-5A65-446F-B270-BD817155B82F}"/>
              </a:ext>
            </a:extLst>
          </p:cNvPr>
          <p:cNvCxnSpPr/>
          <p:nvPr/>
        </p:nvCxnSpPr>
        <p:spPr>
          <a:xfrm>
            <a:off x="808451" y="3582720"/>
            <a:ext cx="0" cy="78657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sp>
        <p:nvSpPr>
          <p:cNvPr id="107" name="Textfeld 46">
            <a:extLst>
              <a:ext uri="{FF2B5EF4-FFF2-40B4-BE49-F238E27FC236}">
                <a16:creationId xmlns:a16="http://schemas.microsoft.com/office/drawing/2014/main" id="{AB761C35-313A-4FEE-A81E-783FC5E2F982}"/>
              </a:ext>
            </a:extLst>
          </p:cNvPr>
          <p:cNvSpPr txBox="1"/>
          <p:nvPr/>
        </p:nvSpPr>
        <p:spPr>
          <a:xfrm>
            <a:off x="400861" y="4591545"/>
            <a:ext cx="812974" cy="369332"/>
          </a:xfrm>
          <a:prstGeom prst="rect">
            <a:avLst/>
          </a:prstGeom>
          <a:noFill/>
        </p:spPr>
        <p:txBody>
          <a:bodyPr wrap="square" rtlCol="0">
            <a:spAutoFit/>
          </a:bodyPr>
          <a:lstStyle/>
          <a:p>
            <a:pPr algn="ctr"/>
            <a:r>
              <a:rPr lang="de-DE" b="1" dirty="0">
                <a:solidFill>
                  <a:srgbClr val="003C6A"/>
                </a:solidFill>
              </a:rPr>
              <a:t>1945</a:t>
            </a:r>
          </a:p>
        </p:txBody>
      </p:sp>
      <p:sp>
        <p:nvSpPr>
          <p:cNvPr id="108" name="Textfeld 47">
            <a:extLst>
              <a:ext uri="{FF2B5EF4-FFF2-40B4-BE49-F238E27FC236}">
                <a16:creationId xmlns:a16="http://schemas.microsoft.com/office/drawing/2014/main" id="{F694B1E8-2452-457D-BE21-1DD705F97866}"/>
              </a:ext>
            </a:extLst>
          </p:cNvPr>
          <p:cNvSpPr txBox="1"/>
          <p:nvPr/>
        </p:nvSpPr>
        <p:spPr>
          <a:xfrm>
            <a:off x="3227073" y="4061676"/>
            <a:ext cx="812974" cy="369332"/>
          </a:xfrm>
          <a:prstGeom prst="rect">
            <a:avLst/>
          </a:prstGeom>
          <a:noFill/>
        </p:spPr>
        <p:txBody>
          <a:bodyPr wrap="square" rtlCol="0">
            <a:spAutoFit/>
          </a:bodyPr>
          <a:lstStyle/>
          <a:p>
            <a:pPr algn="ctr"/>
            <a:r>
              <a:rPr lang="de-DE" b="1" dirty="0">
                <a:solidFill>
                  <a:srgbClr val="003C6A"/>
                </a:solidFill>
              </a:rPr>
              <a:t>1983</a:t>
            </a:r>
          </a:p>
        </p:txBody>
      </p:sp>
      <p:sp>
        <p:nvSpPr>
          <p:cNvPr id="109" name="Textfeld 48">
            <a:extLst>
              <a:ext uri="{FF2B5EF4-FFF2-40B4-BE49-F238E27FC236}">
                <a16:creationId xmlns:a16="http://schemas.microsoft.com/office/drawing/2014/main" id="{67EC0285-E91C-42A1-8CA1-0207EB87C038}"/>
              </a:ext>
            </a:extLst>
          </p:cNvPr>
          <p:cNvSpPr txBox="1"/>
          <p:nvPr/>
        </p:nvSpPr>
        <p:spPr>
          <a:xfrm>
            <a:off x="5307280" y="4068572"/>
            <a:ext cx="812974" cy="369332"/>
          </a:xfrm>
          <a:prstGeom prst="rect">
            <a:avLst/>
          </a:prstGeom>
          <a:noFill/>
        </p:spPr>
        <p:txBody>
          <a:bodyPr wrap="square" rtlCol="0">
            <a:spAutoFit/>
          </a:bodyPr>
          <a:lstStyle/>
          <a:p>
            <a:pPr algn="ctr"/>
            <a:r>
              <a:rPr lang="de-DE" b="1" dirty="0">
                <a:solidFill>
                  <a:srgbClr val="003C6A"/>
                </a:solidFill>
              </a:rPr>
              <a:t>1994</a:t>
            </a:r>
          </a:p>
        </p:txBody>
      </p:sp>
      <p:sp>
        <p:nvSpPr>
          <p:cNvPr id="110" name="Textfeld 49">
            <a:extLst>
              <a:ext uri="{FF2B5EF4-FFF2-40B4-BE49-F238E27FC236}">
                <a16:creationId xmlns:a16="http://schemas.microsoft.com/office/drawing/2014/main" id="{4116E7B2-DEC1-4A32-9ED5-842F635107A2}"/>
              </a:ext>
            </a:extLst>
          </p:cNvPr>
          <p:cNvSpPr txBox="1"/>
          <p:nvPr/>
        </p:nvSpPr>
        <p:spPr>
          <a:xfrm>
            <a:off x="7462123" y="4040520"/>
            <a:ext cx="812974" cy="369332"/>
          </a:xfrm>
          <a:prstGeom prst="rect">
            <a:avLst/>
          </a:prstGeom>
          <a:noFill/>
        </p:spPr>
        <p:txBody>
          <a:bodyPr wrap="square" rtlCol="0">
            <a:spAutoFit/>
          </a:bodyPr>
          <a:lstStyle/>
          <a:p>
            <a:pPr algn="ctr"/>
            <a:r>
              <a:rPr lang="de-DE" b="1" dirty="0">
                <a:solidFill>
                  <a:srgbClr val="003C6A"/>
                </a:solidFill>
              </a:rPr>
              <a:t>2016</a:t>
            </a:r>
          </a:p>
        </p:txBody>
      </p:sp>
      <p:sp>
        <p:nvSpPr>
          <p:cNvPr id="111" name="Textfeld 50">
            <a:extLst>
              <a:ext uri="{FF2B5EF4-FFF2-40B4-BE49-F238E27FC236}">
                <a16:creationId xmlns:a16="http://schemas.microsoft.com/office/drawing/2014/main" id="{B221322A-19B7-4E87-911C-2F8A4DC29AE3}"/>
              </a:ext>
            </a:extLst>
          </p:cNvPr>
          <p:cNvSpPr txBox="1"/>
          <p:nvPr/>
        </p:nvSpPr>
        <p:spPr>
          <a:xfrm>
            <a:off x="1305091" y="4057629"/>
            <a:ext cx="812974" cy="369332"/>
          </a:xfrm>
          <a:prstGeom prst="rect">
            <a:avLst/>
          </a:prstGeom>
          <a:noFill/>
        </p:spPr>
        <p:txBody>
          <a:bodyPr wrap="square" rtlCol="0">
            <a:spAutoFit/>
          </a:bodyPr>
          <a:lstStyle/>
          <a:p>
            <a:pPr algn="ctr"/>
            <a:r>
              <a:rPr lang="de-DE" b="1" dirty="0">
                <a:solidFill>
                  <a:srgbClr val="003C6A"/>
                </a:solidFill>
              </a:rPr>
              <a:t>1966</a:t>
            </a:r>
          </a:p>
        </p:txBody>
      </p:sp>
      <p:sp>
        <p:nvSpPr>
          <p:cNvPr id="112" name="Textfeld 51">
            <a:extLst>
              <a:ext uri="{FF2B5EF4-FFF2-40B4-BE49-F238E27FC236}">
                <a16:creationId xmlns:a16="http://schemas.microsoft.com/office/drawing/2014/main" id="{EBEF6C30-BF1E-4960-94D5-40344C82C9D0}"/>
              </a:ext>
            </a:extLst>
          </p:cNvPr>
          <p:cNvSpPr txBox="1"/>
          <p:nvPr/>
        </p:nvSpPr>
        <p:spPr>
          <a:xfrm>
            <a:off x="4237885" y="4616310"/>
            <a:ext cx="812974" cy="369332"/>
          </a:xfrm>
          <a:prstGeom prst="rect">
            <a:avLst/>
          </a:prstGeom>
          <a:noFill/>
        </p:spPr>
        <p:txBody>
          <a:bodyPr wrap="square" rtlCol="0">
            <a:spAutoFit/>
          </a:bodyPr>
          <a:lstStyle/>
          <a:p>
            <a:pPr algn="ctr"/>
            <a:r>
              <a:rPr lang="de-DE" b="1" dirty="0">
                <a:solidFill>
                  <a:srgbClr val="003C6A"/>
                </a:solidFill>
              </a:rPr>
              <a:t>1988</a:t>
            </a:r>
          </a:p>
        </p:txBody>
      </p:sp>
      <p:sp>
        <p:nvSpPr>
          <p:cNvPr id="113" name="Textfeld 52">
            <a:extLst>
              <a:ext uri="{FF2B5EF4-FFF2-40B4-BE49-F238E27FC236}">
                <a16:creationId xmlns:a16="http://schemas.microsoft.com/office/drawing/2014/main" id="{3234618A-3B7B-4953-8946-DF1BDECFC7C9}"/>
              </a:ext>
            </a:extLst>
          </p:cNvPr>
          <p:cNvSpPr txBox="1"/>
          <p:nvPr/>
        </p:nvSpPr>
        <p:spPr>
          <a:xfrm>
            <a:off x="6427320" y="4566984"/>
            <a:ext cx="812974" cy="369332"/>
          </a:xfrm>
          <a:prstGeom prst="rect">
            <a:avLst/>
          </a:prstGeom>
          <a:noFill/>
        </p:spPr>
        <p:txBody>
          <a:bodyPr wrap="square" rtlCol="0">
            <a:spAutoFit/>
          </a:bodyPr>
          <a:lstStyle/>
          <a:p>
            <a:pPr algn="ctr"/>
            <a:r>
              <a:rPr lang="de-DE" b="1" dirty="0">
                <a:solidFill>
                  <a:srgbClr val="003C6A"/>
                </a:solidFill>
              </a:rPr>
              <a:t>2013</a:t>
            </a:r>
          </a:p>
        </p:txBody>
      </p:sp>
      <p:sp>
        <p:nvSpPr>
          <p:cNvPr id="114" name="Textfeld 53">
            <a:extLst>
              <a:ext uri="{FF2B5EF4-FFF2-40B4-BE49-F238E27FC236}">
                <a16:creationId xmlns:a16="http://schemas.microsoft.com/office/drawing/2014/main" id="{F63FDA06-61E6-4FF2-BC73-A17720D28C04}"/>
              </a:ext>
            </a:extLst>
          </p:cNvPr>
          <p:cNvSpPr txBox="1"/>
          <p:nvPr/>
        </p:nvSpPr>
        <p:spPr>
          <a:xfrm>
            <a:off x="8523959" y="4579395"/>
            <a:ext cx="812974" cy="369332"/>
          </a:xfrm>
          <a:prstGeom prst="rect">
            <a:avLst/>
          </a:prstGeom>
          <a:noFill/>
        </p:spPr>
        <p:txBody>
          <a:bodyPr wrap="square" rtlCol="0">
            <a:spAutoFit/>
          </a:bodyPr>
          <a:lstStyle/>
          <a:p>
            <a:pPr algn="ctr"/>
            <a:r>
              <a:rPr lang="de-DE" b="1" dirty="0">
                <a:solidFill>
                  <a:srgbClr val="003C6A"/>
                </a:solidFill>
              </a:rPr>
              <a:t>2018</a:t>
            </a:r>
          </a:p>
        </p:txBody>
      </p:sp>
      <p:sp>
        <p:nvSpPr>
          <p:cNvPr id="115" name="Textfeld 54">
            <a:extLst>
              <a:ext uri="{FF2B5EF4-FFF2-40B4-BE49-F238E27FC236}">
                <a16:creationId xmlns:a16="http://schemas.microsoft.com/office/drawing/2014/main" id="{91716426-48B3-43AF-A443-AA06C59303EA}"/>
              </a:ext>
            </a:extLst>
          </p:cNvPr>
          <p:cNvSpPr txBox="1"/>
          <p:nvPr/>
        </p:nvSpPr>
        <p:spPr>
          <a:xfrm>
            <a:off x="9586986" y="4054736"/>
            <a:ext cx="812974" cy="369332"/>
          </a:xfrm>
          <a:prstGeom prst="rect">
            <a:avLst/>
          </a:prstGeom>
          <a:noFill/>
        </p:spPr>
        <p:txBody>
          <a:bodyPr wrap="square" rtlCol="0">
            <a:spAutoFit/>
          </a:bodyPr>
          <a:lstStyle/>
          <a:p>
            <a:pPr algn="ctr"/>
            <a:r>
              <a:rPr lang="de-DE" b="1" dirty="0">
                <a:solidFill>
                  <a:srgbClr val="003C6A"/>
                </a:solidFill>
              </a:rPr>
              <a:t>2020</a:t>
            </a:r>
          </a:p>
        </p:txBody>
      </p:sp>
      <p:sp>
        <p:nvSpPr>
          <p:cNvPr id="116" name="Textfeld 55">
            <a:extLst>
              <a:ext uri="{FF2B5EF4-FFF2-40B4-BE49-F238E27FC236}">
                <a16:creationId xmlns:a16="http://schemas.microsoft.com/office/drawing/2014/main" id="{AD34CD06-85C4-41F4-9A6B-46A808EF2CA6}"/>
              </a:ext>
            </a:extLst>
          </p:cNvPr>
          <p:cNvSpPr txBox="1"/>
          <p:nvPr/>
        </p:nvSpPr>
        <p:spPr>
          <a:xfrm>
            <a:off x="10557893" y="4597086"/>
            <a:ext cx="812974" cy="369332"/>
          </a:xfrm>
          <a:prstGeom prst="rect">
            <a:avLst/>
          </a:prstGeom>
          <a:noFill/>
        </p:spPr>
        <p:txBody>
          <a:bodyPr wrap="square" rtlCol="0">
            <a:spAutoFit/>
          </a:bodyPr>
          <a:lstStyle/>
          <a:p>
            <a:pPr algn="ctr"/>
            <a:r>
              <a:rPr lang="de-DE" b="1" dirty="0">
                <a:solidFill>
                  <a:srgbClr val="003C6A"/>
                </a:solidFill>
              </a:rPr>
              <a:t>2021</a:t>
            </a:r>
          </a:p>
        </p:txBody>
      </p:sp>
      <p:sp>
        <p:nvSpPr>
          <p:cNvPr id="117" name="Textfeld 56">
            <a:extLst>
              <a:ext uri="{FF2B5EF4-FFF2-40B4-BE49-F238E27FC236}">
                <a16:creationId xmlns:a16="http://schemas.microsoft.com/office/drawing/2014/main" id="{258C5D72-8838-4A1C-9935-9EEC05FE09F4}"/>
              </a:ext>
            </a:extLst>
          </p:cNvPr>
          <p:cNvSpPr txBox="1"/>
          <p:nvPr/>
        </p:nvSpPr>
        <p:spPr>
          <a:xfrm>
            <a:off x="2245626" y="4593331"/>
            <a:ext cx="812974" cy="369332"/>
          </a:xfrm>
          <a:prstGeom prst="rect">
            <a:avLst/>
          </a:prstGeom>
          <a:noFill/>
        </p:spPr>
        <p:txBody>
          <a:bodyPr wrap="square" rtlCol="0">
            <a:spAutoFit/>
          </a:bodyPr>
          <a:lstStyle/>
          <a:p>
            <a:pPr algn="ctr"/>
            <a:r>
              <a:rPr lang="de-DE" b="1" dirty="0">
                <a:solidFill>
                  <a:srgbClr val="003C6A"/>
                </a:solidFill>
              </a:rPr>
              <a:t>1978</a:t>
            </a:r>
          </a:p>
        </p:txBody>
      </p:sp>
      <p:cxnSp>
        <p:nvCxnSpPr>
          <p:cNvPr id="118" name="Gerade Verbindung 159">
            <a:extLst>
              <a:ext uri="{FF2B5EF4-FFF2-40B4-BE49-F238E27FC236}">
                <a16:creationId xmlns:a16="http://schemas.microsoft.com/office/drawing/2014/main" id="{AEE45DA4-8BBB-4261-B504-8E29A9BD15F6}"/>
              </a:ext>
            </a:extLst>
          </p:cNvPr>
          <p:cNvCxnSpPr/>
          <p:nvPr/>
        </p:nvCxnSpPr>
        <p:spPr>
          <a:xfrm>
            <a:off x="7866639" y="4637056"/>
            <a:ext cx="0" cy="842629"/>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119" name="Gerade Verbindung 7">
            <a:extLst>
              <a:ext uri="{FF2B5EF4-FFF2-40B4-BE49-F238E27FC236}">
                <a16:creationId xmlns:a16="http://schemas.microsoft.com/office/drawing/2014/main" id="{F981E424-2BC0-4505-ADBE-51068F0A5E89}"/>
              </a:ext>
            </a:extLst>
          </p:cNvPr>
          <p:cNvCxnSpPr/>
          <p:nvPr/>
        </p:nvCxnSpPr>
        <p:spPr>
          <a:xfrm flipH="1">
            <a:off x="10953613" y="2498003"/>
            <a:ext cx="1882" cy="1871292"/>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120" name="Gerade Verbindung 165">
            <a:extLst>
              <a:ext uri="{FF2B5EF4-FFF2-40B4-BE49-F238E27FC236}">
                <a16:creationId xmlns:a16="http://schemas.microsoft.com/office/drawing/2014/main" id="{41BAEF9D-D544-4276-A99B-5CC86ABEDC3F}"/>
              </a:ext>
            </a:extLst>
          </p:cNvPr>
          <p:cNvCxnSpPr/>
          <p:nvPr/>
        </p:nvCxnSpPr>
        <p:spPr>
          <a:xfrm>
            <a:off x="1697879" y="4647178"/>
            <a:ext cx="3989" cy="1057656"/>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121" name="Gerade Verbindung 165">
            <a:extLst>
              <a:ext uri="{FF2B5EF4-FFF2-40B4-BE49-F238E27FC236}">
                <a16:creationId xmlns:a16="http://schemas.microsoft.com/office/drawing/2014/main" id="{0BE6142F-39DF-4DBA-ADD7-72F77502863B}"/>
              </a:ext>
            </a:extLst>
          </p:cNvPr>
          <p:cNvCxnSpPr/>
          <p:nvPr/>
        </p:nvCxnSpPr>
        <p:spPr>
          <a:xfrm>
            <a:off x="4655861" y="3410141"/>
            <a:ext cx="0" cy="94337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122" name="Gerade Verbindung 165">
            <a:extLst>
              <a:ext uri="{FF2B5EF4-FFF2-40B4-BE49-F238E27FC236}">
                <a16:creationId xmlns:a16="http://schemas.microsoft.com/office/drawing/2014/main" id="{96E980C9-8743-4571-9D67-DEE0E7128B12}"/>
              </a:ext>
            </a:extLst>
          </p:cNvPr>
          <p:cNvCxnSpPr/>
          <p:nvPr/>
        </p:nvCxnSpPr>
        <p:spPr>
          <a:xfrm>
            <a:off x="6773101" y="3428473"/>
            <a:ext cx="1272" cy="930120"/>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123" name="Gerade Verbindung 165">
            <a:extLst>
              <a:ext uri="{FF2B5EF4-FFF2-40B4-BE49-F238E27FC236}">
                <a16:creationId xmlns:a16="http://schemas.microsoft.com/office/drawing/2014/main" id="{23FD13F8-E913-4C67-8190-E3F5E08E0312}"/>
              </a:ext>
            </a:extLst>
          </p:cNvPr>
          <p:cNvCxnSpPr/>
          <p:nvPr/>
        </p:nvCxnSpPr>
        <p:spPr>
          <a:xfrm>
            <a:off x="8950158" y="3338066"/>
            <a:ext cx="0" cy="1016211"/>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124" name="Gerade Verbindung 157">
            <a:extLst>
              <a:ext uri="{FF2B5EF4-FFF2-40B4-BE49-F238E27FC236}">
                <a16:creationId xmlns:a16="http://schemas.microsoft.com/office/drawing/2014/main" id="{A13A48B7-6628-446F-8664-C321E5E07046}"/>
              </a:ext>
            </a:extLst>
          </p:cNvPr>
          <p:cNvCxnSpPr/>
          <p:nvPr/>
        </p:nvCxnSpPr>
        <p:spPr>
          <a:xfrm>
            <a:off x="3636525" y="4642344"/>
            <a:ext cx="3385" cy="1562924"/>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125" name="Gerade Verbindung 158">
            <a:extLst>
              <a:ext uri="{FF2B5EF4-FFF2-40B4-BE49-F238E27FC236}">
                <a16:creationId xmlns:a16="http://schemas.microsoft.com/office/drawing/2014/main" id="{D9E06B2B-67CF-42E6-BDD9-804C92E3A9F4}"/>
              </a:ext>
            </a:extLst>
          </p:cNvPr>
          <p:cNvCxnSpPr/>
          <p:nvPr/>
        </p:nvCxnSpPr>
        <p:spPr>
          <a:xfrm>
            <a:off x="5716570" y="4637056"/>
            <a:ext cx="0" cy="78172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126" name="Gerade Verbindung 160">
            <a:extLst>
              <a:ext uri="{FF2B5EF4-FFF2-40B4-BE49-F238E27FC236}">
                <a16:creationId xmlns:a16="http://schemas.microsoft.com/office/drawing/2014/main" id="{EA9ABE26-775D-4EAC-BA03-EA18DBEF4B24}"/>
              </a:ext>
            </a:extLst>
          </p:cNvPr>
          <p:cNvCxnSpPr/>
          <p:nvPr/>
        </p:nvCxnSpPr>
        <p:spPr>
          <a:xfrm flipH="1">
            <a:off x="9974711" y="4617966"/>
            <a:ext cx="34" cy="832660"/>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pic>
        <p:nvPicPr>
          <p:cNvPr id="127" name="Grafik 66">
            <a:extLst>
              <a:ext uri="{FF2B5EF4-FFF2-40B4-BE49-F238E27FC236}">
                <a16:creationId xmlns:a16="http://schemas.microsoft.com/office/drawing/2014/main" id="{2D71CA87-0D9C-40AC-BA72-B8C44A15BB50}"/>
              </a:ext>
            </a:extLst>
          </p:cNvPr>
          <p:cNvPicPr>
            <a:picLocks noChangeAspect="1"/>
          </p:cNvPicPr>
          <p:nvPr/>
        </p:nvPicPr>
        <p:blipFill>
          <a:blip r:embed="rId4" cstate="screen"/>
          <a:stretch>
            <a:fillRect/>
          </a:stretch>
        </p:blipFill>
        <p:spPr>
          <a:xfrm>
            <a:off x="6004540" y="5535557"/>
            <a:ext cx="793749" cy="815710"/>
          </a:xfrm>
          <a:prstGeom prst="rect">
            <a:avLst/>
          </a:prstGeom>
        </p:spPr>
      </p:pic>
      <p:pic>
        <p:nvPicPr>
          <p:cNvPr id="128" name="Grafik 67" descr="Ein Bild, das drinnen enthält.&#10;&#10;Automatisch generierte Beschreibung">
            <a:extLst>
              <a:ext uri="{FF2B5EF4-FFF2-40B4-BE49-F238E27FC236}">
                <a16:creationId xmlns:a16="http://schemas.microsoft.com/office/drawing/2014/main" id="{ED399161-EE9A-409E-8E13-56322C0938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4945" y="5566937"/>
            <a:ext cx="499245" cy="983129"/>
          </a:xfrm>
          <a:prstGeom prst="rect">
            <a:avLst/>
          </a:prstGeom>
        </p:spPr>
      </p:pic>
      <p:pic>
        <p:nvPicPr>
          <p:cNvPr id="129" name="Grafik 68">
            <a:extLst>
              <a:ext uri="{FF2B5EF4-FFF2-40B4-BE49-F238E27FC236}">
                <a16:creationId xmlns:a16="http://schemas.microsoft.com/office/drawing/2014/main" id="{8A91F2BB-925F-4E73-B7F0-0B6E40A01498}"/>
              </a:ext>
            </a:extLst>
          </p:cNvPr>
          <p:cNvPicPr>
            <a:picLocks noChangeAspect="1"/>
          </p:cNvPicPr>
          <p:nvPr/>
        </p:nvPicPr>
        <p:blipFill>
          <a:blip r:embed="rId6"/>
          <a:stretch>
            <a:fillRect/>
          </a:stretch>
        </p:blipFill>
        <p:spPr>
          <a:xfrm>
            <a:off x="3623484" y="4986573"/>
            <a:ext cx="780874" cy="928107"/>
          </a:xfrm>
          <a:prstGeom prst="rect">
            <a:avLst/>
          </a:prstGeom>
        </p:spPr>
      </p:pic>
      <p:pic>
        <p:nvPicPr>
          <p:cNvPr id="130" name="Grafik 69" descr="Ein Bild, das Projektor enthält.&#10;&#10;Automatisch generierte Beschreibung">
            <a:extLst>
              <a:ext uri="{FF2B5EF4-FFF2-40B4-BE49-F238E27FC236}">
                <a16:creationId xmlns:a16="http://schemas.microsoft.com/office/drawing/2014/main" id="{23EFF42C-8381-4581-AF72-4CCF0DA32179}"/>
              </a:ext>
            </a:extLst>
          </p:cNvPr>
          <p:cNvPicPr>
            <a:picLocks noChangeAspect="1"/>
          </p:cNvPicPr>
          <p:nvPr/>
        </p:nvPicPr>
        <p:blipFill>
          <a:blip r:embed="rId7"/>
          <a:stretch>
            <a:fillRect/>
          </a:stretch>
        </p:blipFill>
        <p:spPr>
          <a:xfrm>
            <a:off x="10086708" y="5427465"/>
            <a:ext cx="1052046" cy="742305"/>
          </a:xfrm>
          <a:prstGeom prst="rect">
            <a:avLst/>
          </a:prstGeom>
        </p:spPr>
      </p:pic>
      <p:pic>
        <p:nvPicPr>
          <p:cNvPr id="131" name="Grafik 70">
            <a:extLst>
              <a:ext uri="{FF2B5EF4-FFF2-40B4-BE49-F238E27FC236}">
                <a16:creationId xmlns:a16="http://schemas.microsoft.com/office/drawing/2014/main" id="{30D1E7C4-2EF0-4A1F-B5A3-32C9AB97659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8944395" y="2340313"/>
            <a:ext cx="352204" cy="909860"/>
          </a:xfrm>
          <a:prstGeom prst="rect">
            <a:avLst/>
          </a:prstGeom>
        </p:spPr>
      </p:pic>
      <p:pic>
        <p:nvPicPr>
          <p:cNvPr id="132" name="Grafik 71">
            <a:extLst>
              <a:ext uri="{FF2B5EF4-FFF2-40B4-BE49-F238E27FC236}">
                <a16:creationId xmlns:a16="http://schemas.microsoft.com/office/drawing/2014/main" id="{1C2F9C4C-DA83-44CD-8B4B-3E7E307CAF54}"/>
              </a:ext>
            </a:extLst>
          </p:cNvPr>
          <p:cNvPicPr>
            <a:picLocks noChangeAspect="1"/>
          </p:cNvPicPr>
          <p:nvPr/>
        </p:nvPicPr>
        <p:blipFill>
          <a:blip r:embed="rId9"/>
          <a:stretch>
            <a:fillRect/>
          </a:stretch>
        </p:blipFill>
        <p:spPr>
          <a:xfrm>
            <a:off x="11047547" y="2484146"/>
            <a:ext cx="688277" cy="214226"/>
          </a:xfrm>
          <a:prstGeom prst="rect">
            <a:avLst/>
          </a:prstGeom>
        </p:spPr>
      </p:pic>
      <p:pic>
        <p:nvPicPr>
          <p:cNvPr id="134" name="Grafik 72">
            <a:extLst>
              <a:ext uri="{FF2B5EF4-FFF2-40B4-BE49-F238E27FC236}">
                <a16:creationId xmlns:a16="http://schemas.microsoft.com/office/drawing/2014/main" id="{FF14330C-006C-4DF8-8478-4BD44442EFA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7046" t="34878" r="3694"/>
          <a:stretch>
            <a:fillRect/>
          </a:stretch>
        </p:blipFill>
        <p:spPr>
          <a:xfrm>
            <a:off x="1658054" y="4813624"/>
            <a:ext cx="742086" cy="555874"/>
          </a:xfrm>
          <a:prstGeom prst="rect">
            <a:avLst/>
          </a:prstGeom>
        </p:spPr>
      </p:pic>
      <p:cxnSp>
        <p:nvCxnSpPr>
          <p:cNvPr id="135" name="Gerade Verbindung 157">
            <a:extLst>
              <a:ext uri="{FF2B5EF4-FFF2-40B4-BE49-F238E27FC236}">
                <a16:creationId xmlns:a16="http://schemas.microsoft.com/office/drawing/2014/main" id="{5368380F-E54C-4EA3-B0B8-389C0648B2E8}"/>
              </a:ext>
            </a:extLst>
          </p:cNvPr>
          <p:cNvCxnSpPr/>
          <p:nvPr/>
        </p:nvCxnSpPr>
        <p:spPr>
          <a:xfrm flipH="1">
            <a:off x="2655078" y="3428473"/>
            <a:ext cx="1876" cy="942608"/>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pic>
        <p:nvPicPr>
          <p:cNvPr id="136" name="Grafik 74">
            <a:extLst>
              <a:ext uri="{FF2B5EF4-FFF2-40B4-BE49-F238E27FC236}">
                <a16:creationId xmlns:a16="http://schemas.microsoft.com/office/drawing/2014/main" id="{1913334F-F71C-426E-A5D3-8973AE44381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1722" r="32686"/>
          <a:stretch>
            <a:fillRect/>
          </a:stretch>
        </p:blipFill>
        <p:spPr>
          <a:xfrm>
            <a:off x="2641840" y="2366508"/>
            <a:ext cx="579104" cy="1103183"/>
          </a:xfrm>
          <a:prstGeom prst="rect">
            <a:avLst/>
          </a:prstGeom>
        </p:spPr>
      </p:pic>
      <p:sp>
        <p:nvSpPr>
          <p:cNvPr id="137" name="Textfeld 75">
            <a:extLst>
              <a:ext uri="{FF2B5EF4-FFF2-40B4-BE49-F238E27FC236}">
                <a16:creationId xmlns:a16="http://schemas.microsoft.com/office/drawing/2014/main" id="{0BEE92B7-579E-4CC4-B3BF-835C94FD5672}"/>
              </a:ext>
            </a:extLst>
          </p:cNvPr>
          <p:cNvSpPr txBox="1"/>
          <p:nvPr/>
        </p:nvSpPr>
        <p:spPr>
          <a:xfrm>
            <a:off x="2648246" y="3388777"/>
            <a:ext cx="1628696" cy="338554"/>
          </a:xfrm>
          <a:prstGeom prst="rect">
            <a:avLst/>
          </a:prstGeom>
          <a:noFill/>
        </p:spPr>
        <p:txBody>
          <a:bodyPr wrap="square" lIns="72000" tIns="0" rIns="72000" bIns="0" rtlCol="0">
            <a:spAutoFit/>
          </a:bodyPr>
          <a:lstStyle/>
          <a:p>
            <a:r>
              <a:rPr lang="zh-CN" altLang="en-US" sz="1100" dirty="0">
                <a:solidFill>
                  <a:schemeClr val="tx1">
                    <a:lumMod val="85000"/>
                    <a:lumOff val="15000"/>
                  </a:schemeClr>
                </a:solidFill>
                <a:latin typeface="黑体" panose="02010609060101010101" pitchFamily="49" charset="-122"/>
                <a:ea typeface="黑体" panose="02010609060101010101" pitchFamily="49" charset="-122"/>
              </a:rPr>
              <a:t>成功研发并推出</a:t>
            </a:r>
            <a:endParaRPr lang="en-US" altLang="zh-CN" sz="1100" dirty="0">
              <a:solidFill>
                <a:schemeClr val="tx1">
                  <a:lumMod val="85000"/>
                  <a:lumOff val="15000"/>
                </a:schemeClr>
              </a:solidFill>
              <a:latin typeface="黑体" panose="02010609060101010101" pitchFamily="49" charset="-122"/>
              <a:ea typeface="黑体" panose="02010609060101010101" pitchFamily="49" charset="-122"/>
            </a:endParaRPr>
          </a:p>
          <a:p>
            <a:r>
              <a:rPr lang="zh-CN" altLang="en-US" sz="1100" dirty="0">
                <a:solidFill>
                  <a:schemeClr val="tx1">
                    <a:lumMod val="85000"/>
                    <a:lumOff val="15000"/>
                  </a:schemeClr>
                </a:solidFill>
                <a:latin typeface="黑体" panose="02010609060101010101" pitchFamily="49" charset="-122"/>
                <a:ea typeface="黑体" panose="02010609060101010101" pitchFamily="49" charset="-122"/>
              </a:rPr>
              <a:t>液压膨胀夹持技术</a:t>
            </a:r>
            <a:endParaRPr lang="en-US" altLang="zh-CN" sz="1100"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138" name="Textfeld 82">
            <a:extLst>
              <a:ext uri="{FF2B5EF4-FFF2-40B4-BE49-F238E27FC236}">
                <a16:creationId xmlns:a16="http://schemas.microsoft.com/office/drawing/2014/main" id="{0AD98CF6-1251-4066-A745-6554E82D588E}"/>
              </a:ext>
            </a:extLst>
          </p:cNvPr>
          <p:cNvSpPr txBox="1"/>
          <p:nvPr/>
        </p:nvSpPr>
        <p:spPr>
          <a:xfrm>
            <a:off x="5725722" y="5121387"/>
            <a:ext cx="1427162" cy="169277"/>
          </a:xfrm>
          <a:prstGeom prst="rect">
            <a:avLst/>
          </a:prstGeom>
          <a:noFill/>
        </p:spPr>
        <p:txBody>
          <a:bodyPr wrap="square" lIns="72000" tIns="0" rIns="72000" bIns="0" rtlCol="0">
            <a:spAutoFit/>
          </a:bodyPr>
          <a:lstStyle/>
          <a:p>
            <a:pPr rtl="0"/>
            <a:r>
              <a:rPr lang="zh-CN" altLang="en-US" sz="1100" dirty="0">
                <a:solidFill>
                  <a:schemeClr val="tx1">
                    <a:lumMod val="85000"/>
                    <a:lumOff val="15000"/>
                  </a:schemeClr>
                </a:solidFill>
                <a:latin typeface="黑体" panose="02010609060101010101" pitchFamily="49" charset="-122"/>
                <a:ea typeface="黑体" panose="02010609060101010101" pitchFamily="49" charset="-122"/>
              </a:rPr>
              <a:t>卡盘产品</a:t>
            </a:r>
            <a:endParaRPr lang="en-US" sz="1100" dirty="0">
              <a:solidFill>
                <a:schemeClr val="tx1">
                  <a:lumMod val="85000"/>
                  <a:lumOff val="15000"/>
                </a:schemeClr>
              </a:solidFill>
              <a:latin typeface="黑体" panose="02010609060101010101" pitchFamily="49" charset="-122"/>
              <a:ea typeface="黑体" panose="02010609060101010101" pitchFamily="49" charset="-122"/>
            </a:endParaRPr>
          </a:p>
        </p:txBody>
      </p:sp>
      <p:grpSp>
        <p:nvGrpSpPr>
          <p:cNvPr id="139" name="组合 138">
            <a:extLst>
              <a:ext uri="{FF2B5EF4-FFF2-40B4-BE49-F238E27FC236}">
                <a16:creationId xmlns:a16="http://schemas.microsoft.com/office/drawing/2014/main" id="{5C21BF2B-A76C-4B70-B02D-3A668D2B8B00}"/>
              </a:ext>
            </a:extLst>
          </p:cNvPr>
          <p:cNvGrpSpPr/>
          <p:nvPr/>
        </p:nvGrpSpPr>
        <p:grpSpPr>
          <a:xfrm>
            <a:off x="4530574" y="1475960"/>
            <a:ext cx="2622310" cy="1079900"/>
            <a:chOff x="4645980" y="1934488"/>
            <a:chExt cx="2357994" cy="811592"/>
          </a:xfrm>
        </p:grpSpPr>
        <p:sp>
          <p:nvSpPr>
            <p:cNvPr id="140" name="Eine Ecke des Rechtecks schneiden 6">
              <a:extLst>
                <a:ext uri="{FF2B5EF4-FFF2-40B4-BE49-F238E27FC236}">
                  <a16:creationId xmlns:a16="http://schemas.microsoft.com/office/drawing/2014/main" id="{B111D7BB-8B2F-43F1-BBA2-02E55586D9A5}"/>
                </a:ext>
              </a:extLst>
            </p:cNvPr>
            <p:cNvSpPr/>
            <p:nvPr/>
          </p:nvSpPr>
          <p:spPr>
            <a:xfrm flipV="1">
              <a:off x="4645980" y="1934488"/>
              <a:ext cx="2281961" cy="811592"/>
            </a:xfrm>
            <a:custGeom>
              <a:avLst/>
              <a:gdLst>
                <a:gd name="connsiteX0" fmla="*/ 0 w 7150640"/>
                <a:gd name="connsiteY0" fmla="*/ 0 h 2669022"/>
                <a:gd name="connsiteX1" fmla="*/ 6629594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1" fmla="*/ 0 w 7150640"/>
                <a:gd name="connsiteY0-2" fmla="*/ 0 h 2669022"/>
                <a:gd name="connsiteX1-3" fmla="*/ 6214924 w 7150640"/>
                <a:gd name="connsiteY1-4" fmla="*/ 15949 h 2669022"/>
                <a:gd name="connsiteX2-5" fmla="*/ 7150640 w 7150640"/>
                <a:gd name="connsiteY2-6" fmla="*/ 521046 h 2669022"/>
                <a:gd name="connsiteX3-7" fmla="*/ 7150640 w 7150640"/>
                <a:gd name="connsiteY3-8" fmla="*/ 2669022 h 2669022"/>
                <a:gd name="connsiteX4-9" fmla="*/ 0 w 7150640"/>
                <a:gd name="connsiteY4-10" fmla="*/ 2669022 h 2669022"/>
                <a:gd name="connsiteX5-11" fmla="*/ 0 w 7150640"/>
                <a:gd name="connsiteY5-12" fmla="*/ 0 h 2669022"/>
                <a:gd name="connsiteX0-13" fmla="*/ 0 w 7150640"/>
                <a:gd name="connsiteY0-14" fmla="*/ 0 h 2669022"/>
                <a:gd name="connsiteX1-15" fmla="*/ 6140496 w 7150640"/>
                <a:gd name="connsiteY1-16" fmla="*/ 0 h 2669022"/>
                <a:gd name="connsiteX2-17" fmla="*/ 7150640 w 7150640"/>
                <a:gd name="connsiteY2-18" fmla="*/ 521046 h 2669022"/>
                <a:gd name="connsiteX3-19" fmla="*/ 7150640 w 7150640"/>
                <a:gd name="connsiteY3-20" fmla="*/ 2669022 h 2669022"/>
                <a:gd name="connsiteX4-21" fmla="*/ 0 w 7150640"/>
                <a:gd name="connsiteY4-22" fmla="*/ 2669022 h 2669022"/>
                <a:gd name="connsiteX5-23" fmla="*/ 0 w 7150640"/>
                <a:gd name="connsiteY5-24" fmla="*/ 0 h 2669022"/>
                <a:gd name="connsiteX0-25" fmla="*/ 0 w 7150640"/>
                <a:gd name="connsiteY0-26" fmla="*/ 0 h 2669022"/>
                <a:gd name="connsiteX1-27" fmla="*/ 6108599 w 7150640"/>
                <a:gd name="connsiteY1-28" fmla="*/ 0 h 2669022"/>
                <a:gd name="connsiteX2-29" fmla="*/ 7150640 w 7150640"/>
                <a:gd name="connsiteY2-30" fmla="*/ 521046 h 2669022"/>
                <a:gd name="connsiteX3-31" fmla="*/ 7150640 w 7150640"/>
                <a:gd name="connsiteY3-32" fmla="*/ 2669022 h 2669022"/>
                <a:gd name="connsiteX4-33" fmla="*/ 0 w 7150640"/>
                <a:gd name="connsiteY4-34" fmla="*/ 2669022 h 2669022"/>
                <a:gd name="connsiteX5-35" fmla="*/ 0 w 7150640"/>
                <a:gd name="connsiteY5-36" fmla="*/ 0 h 2669022"/>
                <a:gd name="connsiteX0-37" fmla="*/ 0 w 7150640"/>
                <a:gd name="connsiteY0-38" fmla="*/ 15949 h 2684971"/>
                <a:gd name="connsiteX1-39" fmla="*/ 6135180 w 7150640"/>
                <a:gd name="connsiteY1-40" fmla="*/ 0 h 2684971"/>
                <a:gd name="connsiteX2-41" fmla="*/ 7150640 w 7150640"/>
                <a:gd name="connsiteY2-42" fmla="*/ 536995 h 2684971"/>
                <a:gd name="connsiteX3-43" fmla="*/ 7150640 w 7150640"/>
                <a:gd name="connsiteY3-44" fmla="*/ 2684971 h 2684971"/>
                <a:gd name="connsiteX4-45" fmla="*/ 0 w 7150640"/>
                <a:gd name="connsiteY4-46" fmla="*/ 2684971 h 2684971"/>
                <a:gd name="connsiteX5-47" fmla="*/ 0 w 7150640"/>
                <a:gd name="connsiteY5-48" fmla="*/ 15949 h 2684971"/>
                <a:gd name="connsiteX0-49" fmla="*/ 0 w 7150640"/>
                <a:gd name="connsiteY0-50" fmla="*/ 15949 h 2684971"/>
                <a:gd name="connsiteX1-51" fmla="*/ 6135180 w 7150640"/>
                <a:gd name="connsiteY1-52" fmla="*/ 0 h 2684971"/>
                <a:gd name="connsiteX2-53" fmla="*/ 7150640 w 7150640"/>
                <a:gd name="connsiteY2-54" fmla="*/ 536995 h 2684971"/>
                <a:gd name="connsiteX3-55" fmla="*/ 7150640 w 7150640"/>
                <a:gd name="connsiteY3-56" fmla="*/ 2684971 h 2684971"/>
                <a:gd name="connsiteX4-57" fmla="*/ 0 w 7150640"/>
                <a:gd name="connsiteY4-58" fmla="*/ 2513707 h 2684971"/>
                <a:gd name="connsiteX5-59" fmla="*/ 0 w 7150640"/>
                <a:gd name="connsiteY5-60" fmla="*/ 15949 h 2684971"/>
                <a:gd name="connsiteX0-61" fmla="*/ 0 w 7150640"/>
                <a:gd name="connsiteY0-62" fmla="*/ 15949 h 2530019"/>
                <a:gd name="connsiteX1-63" fmla="*/ 6135180 w 7150640"/>
                <a:gd name="connsiteY1-64" fmla="*/ 0 h 2530019"/>
                <a:gd name="connsiteX2-65" fmla="*/ 7150640 w 7150640"/>
                <a:gd name="connsiteY2-66" fmla="*/ 536995 h 2530019"/>
                <a:gd name="connsiteX3-67" fmla="*/ 7142446 w 7150640"/>
                <a:gd name="connsiteY3-68" fmla="*/ 2530019 h 2530019"/>
                <a:gd name="connsiteX4-69" fmla="*/ 0 w 7150640"/>
                <a:gd name="connsiteY4-70" fmla="*/ 2513707 h 2530019"/>
                <a:gd name="connsiteX5-71" fmla="*/ 0 w 7150640"/>
                <a:gd name="connsiteY5-72" fmla="*/ 15949 h 2530019"/>
                <a:gd name="connsiteX0-73" fmla="*/ 0 w 7150640"/>
                <a:gd name="connsiteY0-74" fmla="*/ 15949 h 2513707"/>
                <a:gd name="connsiteX1-75" fmla="*/ 6135180 w 7150640"/>
                <a:gd name="connsiteY1-76" fmla="*/ 0 h 2513707"/>
                <a:gd name="connsiteX2-77" fmla="*/ 7150640 w 7150640"/>
                <a:gd name="connsiteY2-78" fmla="*/ 536995 h 2513707"/>
                <a:gd name="connsiteX3-79" fmla="*/ 7142447 w 7150640"/>
                <a:gd name="connsiteY3-80" fmla="*/ 2505553 h 2513707"/>
                <a:gd name="connsiteX4-81" fmla="*/ 0 w 7150640"/>
                <a:gd name="connsiteY4-82" fmla="*/ 2513707 h 2513707"/>
                <a:gd name="connsiteX5-83" fmla="*/ 0 w 7150640"/>
                <a:gd name="connsiteY5-84" fmla="*/ 15949 h 2513707"/>
                <a:gd name="connsiteX0-85" fmla="*/ 0 w 7150640"/>
                <a:gd name="connsiteY0-86" fmla="*/ 15949 h 2516230"/>
                <a:gd name="connsiteX1-87" fmla="*/ 6135180 w 7150640"/>
                <a:gd name="connsiteY1-88" fmla="*/ 0 h 2516230"/>
                <a:gd name="connsiteX2-89" fmla="*/ 7150640 w 7150640"/>
                <a:gd name="connsiteY2-90" fmla="*/ 536995 h 2516230"/>
                <a:gd name="connsiteX3-91" fmla="*/ 7142448 w 7150640"/>
                <a:gd name="connsiteY3-92" fmla="*/ 2516230 h 2516230"/>
                <a:gd name="connsiteX4-93" fmla="*/ 0 w 7150640"/>
                <a:gd name="connsiteY4-94" fmla="*/ 2513707 h 2516230"/>
                <a:gd name="connsiteX5-95" fmla="*/ 0 w 7150640"/>
                <a:gd name="connsiteY5-96" fmla="*/ 15949 h 2516230"/>
                <a:gd name="connsiteX0-97" fmla="*/ 0 w 7150640"/>
                <a:gd name="connsiteY0-98" fmla="*/ 0 h 2516295"/>
                <a:gd name="connsiteX1-99" fmla="*/ 6135180 w 7150640"/>
                <a:gd name="connsiteY1-100" fmla="*/ 65 h 2516295"/>
                <a:gd name="connsiteX2-101" fmla="*/ 7150640 w 7150640"/>
                <a:gd name="connsiteY2-102" fmla="*/ 537060 h 2516295"/>
                <a:gd name="connsiteX3-103" fmla="*/ 7142448 w 7150640"/>
                <a:gd name="connsiteY3-104" fmla="*/ 2516295 h 2516295"/>
                <a:gd name="connsiteX4-105" fmla="*/ 0 w 7150640"/>
                <a:gd name="connsiteY4-106" fmla="*/ 2513772 h 2516295"/>
                <a:gd name="connsiteX5-107" fmla="*/ 0 w 7150640"/>
                <a:gd name="connsiteY5-108" fmla="*/ 0 h 2516295"/>
                <a:gd name="connsiteX0-109" fmla="*/ 0 w 7153754"/>
                <a:gd name="connsiteY0-110" fmla="*/ 0 h 2516295"/>
                <a:gd name="connsiteX1-111" fmla="*/ 6135180 w 7153754"/>
                <a:gd name="connsiteY1-112" fmla="*/ 65 h 2516295"/>
                <a:gd name="connsiteX2-113" fmla="*/ 7150640 w 7153754"/>
                <a:gd name="connsiteY2-114" fmla="*/ 537060 h 2516295"/>
                <a:gd name="connsiteX3-115" fmla="*/ 7153177 w 7153754"/>
                <a:gd name="connsiteY3-116" fmla="*/ 2516295 h 2516295"/>
                <a:gd name="connsiteX4-117" fmla="*/ 0 w 7153754"/>
                <a:gd name="connsiteY4-118" fmla="*/ 2513772 h 2516295"/>
                <a:gd name="connsiteX5-119" fmla="*/ 0 w 7153754"/>
                <a:gd name="connsiteY5-120" fmla="*/ 0 h 2516295"/>
                <a:gd name="connsiteX0-121" fmla="*/ 0 w 7150640"/>
                <a:gd name="connsiteY0-122" fmla="*/ 0 h 2516295"/>
                <a:gd name="connsiteX1-123" fmla="*/ 6135180 w 7150640"/>
                <a:gd name="connsiteY1-124" fmla="*/ 65 h 2516295"/>
                <a:gd name="connsiteX2-125" fmla="*/ 7150640 w 7150640"/>
                <a:gd name="connsiteY2-126" fmla="*/ 537060 h 2516295"/>
                <a:gd name="connsiteX3-127" fmla="*/ 7142450 w 7150640"/>
                <a:gd name="connsiteY3-128" fmla="*/ 2516295 h 2516295"/>
                <a:gd name="connsiteX4-129" fmla="*/ 0 w 7150640"/>
                <a:gd name="connsiteY4-130" fmla="*/ 2513772 h 2516295"/>
                <a:gd name="connsiteX5-131" fmla="*/ 0 w 7150640"/>
                <a:gd name="connsiteY5-132" fmla="*/ 0 h 2516295"/>
                <a:gd name="connsiteX0-133" fmla="*/ 0 w 7150640"/>
                <a:gd name="connsiteY0-134" fmla="*/ 0 h 2516295"/>
                <a:gd name="connsiteX1-135" fmla="*/ 6135180 w 7150640"/>
                <a:gd name="connsiteY1-136" fmla="*/ 65 h 2516295"/>
                <a:gd name="connsiteX2-137" fmla="*/ 7150640 w 7150640"/>
                <a:gd name="connsiteY2-138" fmla="*/ 537060 h 2516295"/>
                <a:gd name="connsiteX3-139" fmla="*/ 7147815 w 7150640"/>
                <a:gd name="connsiteY3-140" fmla="*/ 2516295 h 2516295"/>
                <a:gd name="connsiteX4-141" fmla="*/ 0 w 7150640"/>
                <a:gd name="connsiteY4-142" fmla="*/ 2513772 h 2516295"/>
                <a:gd name="connsiteX5-143" fmla="*/ 0 w 7150640"/>
                <a:gd name="connsiteY5-144" fmla="*/ 0 h 25162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150640" h="2516295">
                  <a:moveTo>
                    <a:pt x="0" y="0"/>
                  </a:moveTo>
                  <a:lnTo>
                    <a:pt x="6135180" y="65"/>
                  </a:lnTo>
                  <a:lnTo>
                    <a:pt x="7150640" y="537060"/>
                  </a:lnTo>
                  <a:cubicBezTo>
                    <a:pt x="7147909" y="1201401"/>
                    <a:pt x="7150546" y="1851954"/>
                    <a:pt x="7147815" y="2516295"/>
                  </a:cubicBezTo>
                  <a:lnTo>
                    <a:pt x="0" y="2513772"/>
                  </a:lnTo>
                  <a:lnTo>
                    <a:pt x="0" y="0"/>
                  </a:lnTo>
                  <a:close/>
                </a:path>
              </a:pathLst>
            </a:custGeom>
            <a:solidFill>
              <a:srgbClr val="BCCF00"/>
            </a:solidFill>
            <a:ln w="127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800" b="1"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endParaRPr>
            </a:p>
          </p:txBody>
        </p:sp>
        <p:sp>
          <p:nvSpPr>
            <p:cNvPr id="141" name="Textfeld 32">
              <a:extLst>
                <a:ext uri="{FF2B5EF4-FFF2-40B4-BE49-F238E27FC236}">
                  <a16:creationId xmlns:a16="http://schemas.microsoft.com/office/drawing/2014/main" id="{9BA6473D-4433-4583-870B-24A8BEA25A50}"/>
                </a:ext>
              </a:extLst>
            </p:cNvPr>
            <p:cNvSpPr txBox="1"/>
            <p:nvPr/>
          </p:nvSpPr>
          <p:spPr>
            <a:xfrm>
              <a:off x="4780145" y="2053207"/>
              <a:ext cx="2223829" cy="652405"/>
            </a:xfrm>
            <a:prstGeom prst="rect">
              <a:avLst/>
            </a:prstGeom>
            <a:noFill/>
          </p:spPr>
          <p:txBody>
            <a:bodyPr wrap="square" lIns="0" tIns="0" rIns="0" bIns="0" rtlCol="0">
              <a:noAutofit/>
            </a:bodyPr>
            <a:lstStyle/>
            <a:p>
              <a:pPr>
                <a:lnSpc>
                  <a:spcPct val="90000"/>
                </a:lnSpc>
                <a:spcBef>
                  <a:spcPts val="300"/>
                </a:spcBef>
                <a:buClr>
                  <a:srgbClr val="009EE0"/>
                </a:buClr>
              </a:pPr>
              <a:r>
                <a:rPr lang="zh-CN" altLang="en-US" sz="1500" b="1" dirty="0">
                  <a:solidFill>
                    <a:srgbClr val="003D6A"/>
                  </a:solidFill>
                  <a:latin typeface="黑体" panose="02010609060101010101" pitchFamily="49" charset="-122"/>
                  <a:ea typeface="黑体" panose="02010609060101010101" pitchFamily="49" charset="-122"/>
                </a:rPr>
                <a:t>我们的使命</a:t>
              </a:r>
              <a:r>
                <a:rPr lang="en-US" altLang="zh-CN" sz="1500" b="1" dirty="0">
                  <a:solidFill>
                    <a:srgbClr val="003D6A"/>
                  </a:solidFill>
                  <a:latin typeface="黑体" panose="02010609060101010101" pitchFamily="49" charset="-122"/>
                  <a:ea typeface="黑体" panose="02010609060101010101" pitchFamily="49" charset="-122"/>
                </a:rPr>
                <a:t>:</a:t>
              </a:r>
              <a:br>
                <a:rPr lang="de-DE" altLang="zh-CN" sz="1500" b="1" dirty="0">
                  <a:solidFill>
                    <a:srgbClr val="003D6A"/>
                  </a:solidFill>
                  <a:latin typeface="黑体" panose="02010609060101010101" pitchFamily="49" charset="-122"/>
                  <a:ea typeface="黑体" panose="02010609060101010101" pitchFamily="49" charset="-122"/>
                </a:rPr>
              </a:br>
              <a:r>
                <a:rPr lang="zh-CN" altLang="en-US" sz="1500" b="1" dirty="0">
                  <a:solidFill>
                    <a:srgbClr val="003D6A"/>
                  </a:solidFill>
                  <a:latin typeface="黑体" panose="02010609060101010101" pitchFamily="49" charset="-122"/>
                  <a:ea typeface="黑体" panose="02010609060101010101" pitchFamily="49" charset="-122"/>
                </a:rPr>
                <a:t>帮助我们的客户伙伴不断</a:t>
              </a:r>
              <a:endParaRPr lang="en-US" altLang="zh-CN" sz="1500" b="1" dirty="0">
                <a:solidFill>
                  <a:srgbClr val="003D6A"/>
                </a:solidFill>
                <a:latin typeface="黑体" panose="02010609060101010101" pitchFamily="49" charset="-122"/>
                <a:ea typeface="黑体" panose="02010609060101010101" pitchFamily="49" charset="-122"/>
              </a:endParaRPr>
            </a:p>
            <a:p>
              <a:pPr>
                <a:lnSpc>
                  <a:spcPct val="90000"/>
                </a:lnSpc>
                <a:spcBef>
                  <a:spcPts val="300"/>
                </a:spcBef>
                <a:buClr>
                  <a:srgbClr val="009EE0"/>
                </a:buClr>
              </a:pPr>
              <a:r>
                <a:rPr lang="zh-CN" altLang="en-US" sz="1500" b="1" dirty="0">
                  <a:solidFill>
                    <a:srgbClr val="003D6A"/>
                  </a:solidFill>
                  <a:latin typeface="黑体" panose="02010609060101010101" pitchFamily="49" charset="-122"/>
                  <a:ea typeface="黑体" panose="02010609060101010101" pitchFamily="49" charset="-122"/>
                </a:rPr>
                <a:t>提升生产力。</a:t>
              </a:r>
              <a:endParaRPr lang="en-US" altLang="zh-CN" sz="1500" b="1" dirty="0">
                <a:solidFill>
                  <a:srgbClr val="003D6A"/>
                </a:solidFill>
                <a:latin typeface="黑体" panose="02010609060101010101" pitchFamily="49" charset="-122"/>
                <a:ea typeface="黑体" panose="02010609060101010101" pitchFamily="49" charset="-122"/>
              </a:endParaRPr>
            </a:p>
          </p:txBody>
        </p:sp>
      </p:grpSp>
      <p:sp>
        <p:nvSpPr>
          <p:cNvPr id="142" name="Rechteck 85">
            <a:extLst>
              <a:ext uri="{FF2B5EF4-FFF2-40B4-BE49-F238E27FC236}">
                <a16:creationId xmlns:a16="http://schemas.microsoft.com/office/drawing/2014/main" id="{ED5AB8A6-BBFB-4073-8C9C-E57A9F1F2852}"/>
              </a:ext>
            </a:extLst>
          </p:cNvPr>
          <p:cNvSpPr/>
          <p:nvPr/>
        </p:nvSpPr>
        <p:spPr>
          <a:xfrm rot="10800000">
            <a:off x="11307218" y="4457356"/>
            <a:ext cx="855538" cy="117796"/>
          </a:xfrm>
          <a:prstGeom prst="rect">
            <a:avLst/>
          </a:prstGeom>
          <a:gradFill>
            <a:gsLst>
              <a:gs pos="0">
                <a:schemeClr val="tx2">
                  <a:alpha val="0"/>
                </a:schemeClr>
              </a:gs>
              <a:gs pos="53000">
                <a:srgbClr val="E3E3E3"/>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3" name="图片 142">
            <a:extLst>
              <a:ext uri="{FF2B5EF4-FFF2-40B4-BE49-F238E27FC236}">
                <a16:creationId xmlns:a16="http://schemas.microsoft.com/office/drawing/2014/main" id="{BD5E29EC-677F-42CA-9644-3B12EBD3DE83}"/>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8250" b="94168" l="9985" r="89862">
                        <a14:foregroundMark x1="23810" y1="89047" x2="54224" y2="90327"/>
                        <a14:foregroundMark x1="21813" y1="93741" x2="32258" y2="93599"/>
                        <a14:foregroundMark x1="32258" y1="93599" x2="41167" y2="93792"/>
                        <a14:foregroundMark x1="55318" y1="93829" x2="56836" y2="93741"/>
                        <a14:foregroundMark x1="55280" y1="93883" x2="57296" y2="93883"/>
                        <a14:foregroundMark x1="65284" y1="9673" x2="65591" y2="15220"/>
                        <a14:foregroundMark x1="65438" y1="9246" x2="67281" y2="11380"/>
                        <a14:foregroundMark x1="64977" y1="8819" x2="67127" y2="10242"/>
                        <a14:foregroundMark x1="12903" y1="8393" x2="14593" y2="15220"/>
                        <a14:foregroundMark x1="13825" y1="9104" x2="15207" y2="10242"/>
                        <a14:foregroundMark x1="14900" y1="8250" x2="14900" y2="9815"/>
                        <a14:foregroundMark x1="64209" y1="8393" x2="67127" y2="9246"/>
                        <a14:foregroundMark x1="14593" y1="8250" x2="12596" y2="9246"/>
                        <a14:backgroundMark x1="40707" y1="94452" x2="54685" y2="94737"/>
                        <a14:backgroundMark x1="68356" y1="65434" x2="68356" y2="67568"/>
                        <a14:backgroundMark x1="68049" y1="65007" x2="67896" y2="68279"/>
                      </a14:backgroundRemoval>
                    </a14:imgEffect>
                  </a14:imgLayer>
                </a14:imgProps>
              </a:ext>
              <a:ext uri="{28A0092B-C50C-407E-A947-70E740481C1C}">
                <a14:useLocalDpi xmlns:a14="http://schemas.microsoft.com/office/drawing/2010/main" val="0"/>
              </a:ext>
            </a:extLst>
          </a:blip>
          <a:stretch>
            <a:fillRect/>
          </a:stretch>
        </p:blipFill>
        <p:spPr>
          <a:xfrm>
            <a:off x="6711298" y="2469681"/>
            <a:ext cx="839803" cy="900000"/>
          </a:xfrm>
          <a:prstGeom prst="rect">
            <a:avLst/>
          </a:prstGeom>
        </p:spPr>
      </p:pic>
      <p:pic>
        <p:nvPicPr>
          <p:cNvPr id="144" name="图片 143">
            <a:extLst>
              <a:ext uri="{FF2B5EF4-FFF2-40B4-BE49-F238E27FC236}">
                <a16:creationId xmlns:a16="http://schemas.microsoft.com/office/drawing/2014/main" id="{9FCB1FBA-77CE-46A7-BC0D-B23F97045B58}"/>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97316" y="2595589"/>
            <a:ext cx="947840" cy="900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t>7</a:t>
            </a:fld>
            <a:endParaRPr kumimoji="0"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7" name="Titel 22">
            <a:extLst>
              <a:ext uri="{FF2B5EF4-FFF2-40B4-BE49-F238E27FC236}">
                <a16:creationId xmlns:a16="http://schemas.microsoft.com/office/drawing/2014/main" id="{2DE32D9D-0181-4261-B07D-ED965755E3A9}"/>
              </a:ext>
            </a:extLst>
          </p:cNvPr>
          <p:cNvSpPr>
            <a:spLocks noGrp="1"/>
          </p:cNvSpPr>
          <p:nvPr>
            <p:ph type="title"/>
          </p:nvPr>
        </p:nvSpPr>
        <p:spPr>
          <a:xfrm>
            <a:off x="658814" y="666751"/>
            <a:ext cx="8996816" cy="1020318"/>
          </a:xfrm>
        </p:spPr>
        <p:txBody>
          <a:bodyPr/>
          <a:lstStyle/>
          <a:p>
            <a:pPr rtl="0"/>
            <a:r>
              <a:rPr lang="zh-CN" altLang="en-US" sz="3200" dirty="0">
                <a:solidFill>
                  <a:schemeClr val="bg1"/>
                </a:solidFill>
                <a:latin typeface="黑体" panose="02010609060101010101" pitchFamily="49" charset="-122"/>
                <a:ea typeface="黑体" panose="02010609060101010101" pitchFamily="49" charset="-122"/>
              </a:rPr>
              <a:t>赋能制造业创新升级</a:t>
            </a:r>
            <a:endParaRPr lang="en-US" sz="3200" dirty="0">
              <a:solidFill>
                <a:schemeClr val="bg1"/>
              </a:solidFill>
              <a:latin typeface="黑体" panose="02010609060101010101" pitchFamily="49" charset="-122"/>
              <a:ea typeface="黑体" panose="02010609060101010101" pitchFamily="49" charset="-122"/>
            </a:endParaRPr>
          </a:p>
        </p:txBody>
      </p:sp>
      <p:sp>
        <p:nvSpPr>
          <p:cNvPr id="28" name="Textplatzhalter 23">
            <a:extLst>
              <a:ext uri="{FF2B5EF4-FFF2-40B4-BE49-F238E27FC236}">
                <a16:creationId xmlns:a16="http://schemas.microsoft.com/office/drawing/2014/main" id="{10BFAB61-229F-4F2F-8032-882C5D38F4FA}"/>
              </a:ext>
            </a:extLst>
          </p:cNvPr>
          <p:cNvSpPr>
            <a:spLocks noGrp="1"/>
          </p:cNvSpPr>
          <p:nvPr>
            <p:ph type="body" sz="quarter" idx="11"/>
          </p:nvPr>
        </p:nvSpPr>
        <p:spPr>
          <a:xfrm>
            <a:off x="658814" y="271887"/>
            <a:ext cx="8996816" cy="338554"/>
          </a:xfrm>
        </p:spPr>
        <p:txBody>
          <a:bodyPr/>
          <a:lstStyle/>
          <a:p>
            <a:pPr rtl="0"/>
            <a:r>
              <a:rPr lang="zh-CN" altLang="en-US" dirty="0">
                <a:latin typeface="黑体" panose="02010609060101010101" pitchFamily="49" charset="-122"/>
                <a:ea typeface="黑体" panose="02010609060101010101" pitchFamily="49" charset="-122"/>
              </a:rPr>
              <a:t>我们的方向</a:t>
            </a:r>
            <a:endParaRPr lang="en-US" dirty="0">
              <a:latin typeface="黑体" panose="02010609060101010101" pitchFamily="49" charset="-122"/>
              <a:ea typeface="黑体" panose="02010609060101010101" pitchFamily="49" charset="-122"/>
            </a:endParaRPr>
          </a:p>
        </p:txBody>
      </p:sp>
      <p:cxnSp>
        <p:nvCxnSpPr>
          <p:cNvPr id="29" name="Gerade Verbindung 5">
            <a:extLst>
              <a:ext uri="{FF2B5EF4-FFF2-40B4-BE49-F238E27FC236}">
                <a16:creationId xmlns:a16="http://schemas.microsoft.com/office/drawing/2014/main" id="{A1ECE067-93D9-4454-97BD-AE73932B867E}"/>
              </a:ext>
            </a:extLst>
          </p:cNvPr>
          <p:cNvCxnSpPr/>
          <p:nvPr/>
        </p:nvCxnSpPr>
        <p:spPr>
          <a:xfrm flipV="1">
            <a:off x="2402546" y="4475609"/>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30" name="Textfeld 6">
            <a:extLst>
              <a:ext uri="{FF2B5EF4-FFF2-40B4-BE49-F238E27FC236}">
                <a16:creationId xmlns:a16="http://schemas.microsoft.com/office/drawing/2014/main" id="{9BE124CB-0F54-4EFB-B9C4-7AC90492AA40}"/>
              </a:ext>
            </a:extLst>
          </p:cNvPr>
          <p:cNvSpPr txBox="1"/>
          <p:nvPr/>
        </p:nvSpPr>
        <p:spPr>
          <a:xfrm>
            <a:off x="1112658" y="3469857"/>
            <a:ext cx="2579776" cy="605294"/>
          </a:xfrm>
          <a:prstGeom prst="rect">
            <a:avLst/>
          </a:prstGeom>
          <a:noFill/>
        </p:spPr>
        <p:txBody>
          <a:bodyPr wrap="square" rtlCol="0" anchor="t">
            <a:spAutoFit/>
          </a:bodyPr>
          <a:lstStyle/>
          <a:p>
            <a:pPr algn="ctr" rtl="0">
              <a:lnSpc>
                <a:spcPts val="2000"/>
              </a:lnSpc>
            </a:pPr>
            <a:r>
              <a:rPr lang="zh-CN" altLang="en-US" sz="2000" b="1" dirty="0">
                <a:solidFill>
                  <a:schemeClr val="bg1"/>
                </a:solidFill>
                <a:latin typeface="黑体" panose="02010609060101010101" pitchFamily="49" charset="-122"/>
                <a:ea typeface="黑体" panose="02010609060101010101" pitchFamily="49" charset="-122"/>
              </a:rPr>
              <a:t>高质量的</a:t>
            </a:r>
            <a:endParaRPr lang="en-US" altLang="zh-CN" sz="2000" b="1" dirty="0">
              <a:solidFill>
                <a:schemeClr val="bg1"/>
              </a:solidFill>
              <a:latin typeface="黑体" panose="02010609060101010101" pitchFamily="49" charset="-122"/>
              <a:ea typeface="黑体" panose="02010609060101010101" pitchFamily="49" charset="-122"/>
            </a:endParaRPr>
          </a:p>
          <a:p>
            <a:pPr algn="ctr" rtl="0">
              <a:lnSpc>
                <a:spcPts val="2000"/>
              </a:lnSpc>
            </a:pPr>
            <a:r>
              <a:rPr lang="zh-CN" altLang="en-US" sz="2000" b="1" dirty="0">
                <a:solidFill>
                  <a:schemeClr val="bg1"/>
                </a:solidFill>
                <a:latin typeface="黑体" panose="02010609060101010101" pitchFamily="49" charset="-122"/>
                <a:ea typeface="黑体" panose="02010609060101010101" pitchFamily="49" charset="-122"/>
              </a:rPr>
              <a:t>功能部件</a:t>
            </a:r>
            <a:endParaRPr lang="en-US" sz="2000" b="1" dirty="0">
              <a:solidFill>
                <a:schemeClr val="bg1"/>
              </a:solidFill>
              <a:latin typeface="黑体" panose="02010609060101010101" pitchFamily="49" charset="-122"/>
              <a:ea typeface="黑体" panose="02010609060101010101" pitchFamily="49" charset="-122"/>
            </a:endParaRPr>
          </a:p>
        </p:txBody>
      </p:sp>
      <p:sp>
        <p:nvSpPr>
          <p:cNvPr id="31" name="Oval 7">
            <a:extLst>
              <a:ext uri="{FF2B5EF4-FFF2-40B4-BE49-F238E27FC236}">
                <a16:creationId xmlns:a16="http://schemas.microsoft.com/office/drawing/2014/main" id="{B0459959-B06C-48FF-94ED-84E696662B88}"/>
              </a:ext>
            </a:extLst>
          </p:cNvPr>
          <p:cNvSpPr/>
          <p:nvPr/>
        </p:nvSpPr>
        <p:spPr>
          <a:xfrm>
            <a:off x="2208318" y="4169988"/>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rtl="0"/>
            <a:r>
              <a:rPr lang="en-US" sz="2000" b="1">
                <a:solidFill>
                  <a:srgbClr val="003D6A"/>
                </a:solidFill>
                <a:latin typeface="Fago Pro" panose="02000506040000020004" pitchFamily="2" charset="77"/>
              </a:rPr>
              <a:t>1</a:t>
            </a:r>
          </a:p>
        </p:txBody>
      </p:sp>
      <p:cxnSp>
        <p:nvCxnSpPr>
          <p:cNvPr id="32" name="Gerade Verbindung 8">
            <a:extLst>
              <a:ext uri="{FF2B5EF4-FFF2-40B4-BE49-F238E27FC236}">
                <a16:creationId xmlns:a16="http://schemas.microsoft.com/office/drawing/2014/main" id="{18122E11-B5C3-452E-825F-03BDE1556CE3}"/>
              </a:ext>
            </a:extLst>
          </p:cNvPr>
          <p:cNvCxnSpPr/>
          <p:nvPr/>
        </p:nvCxnSpPr>
        <p:spPr>
          <a:xfrm flipV="1">
            <a:off x="4798746" y="4475609"/>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33" name="Textfeld 9">
            <a:extLst>
              <a:ext uri="{FF2B5EF4-FFF2-40B4-BE49-F238E27FC236}">
                <a16:creationId xmlns:a16="http://schemas.microsoft.com/office/drawing/2014/main" id="{3C151DD1-FA46-4F53-AEA6-C0D25ABA6435}"/>
              </a:ext>
            </a:extLst>
          </p:cNvPr>
          <p:cNvSpPr txBox="1"/>
          <p:nvPr/>
        </p:nvSpPr>
        <p:spPr>
          <a:xfrm>
            <a:off x="3501492" y="3469857"/>
            <a:ext cx="2594508" cy="605294"/>
          </a:xfrm>
          <a:prstGeom prst="rect">
            <a:avLst/>
          </a:prstGeom>
          <a:noFill/>
        </p:spPr>
        <p:txBody>
          <a:bodyPr wrap="square" rtlCol="0" anchor="t">
            <a:spAutoFit/>
          </a:bodyPr>
          <a:lstStyle/>
          <a:p>
            <a:pPr algn="ctr" rtl="0">
              <a:lnSpc>
                <a:spcPts val="2000"/>
              </a:lnSpc>
            </a:pPr>
            <a:r>
              <a:rPr lang="zh-CN" altLang="en-US" sz="2000" b="1" dirty="0">
                <a:solidFill>
                  <a:schemeClr val="bg1"/>
                </a:solidFill>
                <a:latin typeface="黑体" panose="02010609060101010101" pitchFamily="49" charset="-122"/>
                <a:ea typeface="黑体" panose="02010609060101010101" pitchFamily="49" charset="-122"/>
              </a:rPr>
              <a:t>智能化</a:t>
            </a:r>
            <a:endParaRPr lang="en-US" altLang="zh-CN" sz="2000" b="1" dirty="0">
              <a:solidFill>
                <a:schemeClr val="bg1"/>
              </a:solidFill>
              <a:latin typeface="黑体" panose="02010609060101010101" pitchFamily="49" charset="-122"/>
              <a:ea typeface="黑体" panose="02010609060101010101" pitchFamily="49" charset="-122"/>
            </a:endParaRPr>
          </a:p>
          <a:p>
            <a:pPr algn="ctr" rtl="0">
              <a:lnSpc>
                <a:spcPts val="2000"/>
              </a:lnSpc>
            </a:pPr>
            <a:r>
              <a:rPr lang="zh-CN" altLang="en-US" sz="2000" b="1" dirty="0">
                <a:solidFill>
                  <a:schemeClr val="bg1"/>
                </a:solidFill>
                <a:latin typeface="黑体" panose="02010609060101010101" pitchFamily="49" charset="-122"/>
                <a:ea typeface="黑体" panose="02010609060101010101" pitchFamily="49" charset="-122"/>
              </a:rPr>
              <a:t>创新应用</a:t>
            </a:r>
            <a:endParaRPr lang="en-US" sz="2000" b="1" dirty="0">
              <a:solidFill>
                <a:schemeClr val="bg1"/>
              </a:solidFill>
              <a:latin typeface="黑体" panose="02010609060101010101" pitchFamily="49" charset="-122"/>
              <a:ea typeface="黑体" panose="02010609060101010101" pitchFamily="49" charset="-122"/>
            </a:endParaRPr>
          </a:p>
        </p:txBody>
      </p:sp>
      <p:sp>
        <p:nvSpPr>
          <p:cNvPr id="34" name="Oval 10">
            <a:extLst>
              <a:ext uri="{FF2B5EF4-FFF2-40B4-BE49-F238E27FC236}">
                <a16:creationId xmlns:a16="http://schemas.microsoft.com/office/drawing/2014/main" id="{D6A97C9C-A19A-4212-A8D5-7AEE4A9159D6}"/>
              </a:ext>
            </a:extLst>
          </p:cNvPr>
          <p:cNvSpPr/>
          <p:nvPr/>
        </p:nvSpPr>
        <p:spPr>
          <a:xfrm>
            <a:off x="4604518" y="4169988"/>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rtl="0"/>
            <a:r>
              <a:rPr lang="en-US" sz="2000" b="1">
                <a:solidFill>
                  <a:srgbClr val="003D6A"/>
                </a:solidFill>
                <a:latin typeface="Fago Pro" panose="02000506040000020004" pitchFamily="2" charset="77"/>
              </a:rPr>
              <a:t>2</a:t>
            </a:r>
          </a:p>
        </p:txBody>
      </p:sp>
      <p:cxnSp>
        <p:nvCxnSpPr>
          <p:cNvPr id="35" name="Gerade Verbindung 11">
            <a:extLst>
              <a:ext uri="{FF2B5EF4-FFF2-40B4-BE49-F238E27FC236}">
                <a16:creationId xmlns:a16="http://schemas.microsoft.com/office/drawing/2014/main" id="{029F49D5-7AFC-4D4A-96DE-B1653C88B1AA}"/>
              </a:ext>
            </a:extLst>
          </p:cNvPr>
          <p:cNvCxnSpPr/>
          <p:nvPr/>
        </p:nvCxnSpPr>
        <p:spPr>
          <a:xfrm flipV="1">
            <a:off x="7052099" y="3525681"/>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36" name="Textfeld 12">
            <a:extLst>
              <a:ext uri="{FF2B5EF4-FFF2-40B4-BE49-F238E27FC236}">
                <a16:creationId xmlns:a16="http://schemas.microsoft.com/office/drawing/2014/main" id="{D4C6036A-F0B1-479D-8F5B-120427D79358}"/>
              </a:ext>
            </a:extLst>
          </p:cNvPr>
          <p:cNvSpPr txBox="1"/>
          <p:nvPr/>
        </p:nvSpPr>
        <p:spPr>
          <a:xfrm>
            <a:off x="5639467" y="2530672"/>
            <a:ext cx="2825264" cy="605294"/>
          </a:xfrm>
          <a:prstGeom prst="rect">
            <a:avLst/>
          </a:prstGeom>
          <a:noFill/>
        </p:spPr>
        <p:txBody>
          <a:bodyPr wrap="square" rtlCol="0" anchor="t">
            <a:spAutoFit/>
          </a:bodyPr>
          <a:lstStyle/>
          <a:p>
            <a:pPr algn="ctr" rtl="0">
              <a:lnSpc>
                <a:spcPts val="2000"/>
              </a:lnSpc>
            </a:pPr>
            <a:r>
              <a:rPr lang="zh-CN" altLang="en-US" sz="2000" b="1" dirty="0">
                <a:solidFill>
                  <a:schemeClr val="bg1"/>
                </a:solidFill>
                <a:latin typeface="黑体" panose="02010609060101010101" pitchFamily="49" charset="-122"/>
                <a:ea typeface="黑体" panose="02010609060101010101" pitchFamily="49" charset="-122"/>
              </a:rPr>
              <a:t>自动化领域</a:t>
            </a:r>
            <a:endParaRPr lang="en-US" altLang="zh-CN" sz="2000" b="1" dirty="0">
              <a:solidFill>
                <a:schemeClr val="bg1"/>
              </a:solidFill>
              <a:latin typeface="黑体" panose="02010609060101010101" pitchFamily="49" charset="-122"/>
              <a:ea typeface="黑体" panose="02010609060101010101" pitchFamily="49" charset="-122"/>
            </a:endParaRPr>
          </a:p>
          <a:p>
            <a:pPr algn="ctr" rtl="0">
              <a:lnSpc>
                <a:spcPts val="2000"/>
              </a:lnSpc>
            </a:pPr>
            <a:r>
              <a:rPr lang="zh-CN" altLang="en-US" sz="2000" b="1" dirty="0">
                <a:solidFill>
                  <a:schemeClr val="bg1"/>
                </a:solidFill>
                <a:latin typeface="黑体" panose="02010609060101010101" pitchFamily="49" charset="-122"/>
                <a:ea typeface="黑体" panose="02010609060101010101" pitchFamily="49" charset="-122"/>
              </a:rPr>
              <a:t>专业知识</a:t>
            </a:r>
            <a:endParaRPr lang="en-US" sz="2000" b="1" dirty="0">
              <a:solidFill>
                <a:schemeClr val="bg1"/>
              </a:solidFill>
              <a:latin typeface="黑体" panose="02010609060101010101" pitchFamily="49" charset="-122"/>
              <a:ea typeface="黑体" panose="02010609060101010101" pitchFamily="49" charset="-122"/>
            </a:endParaRPr>
          </a:p>
        </p:txBody>
      </p:sp>
      <p:sp>
        <p:nvSpPr>
          <p:cNvPr id="37" name="Oval 13">
            <a:extLst>
              <a:ext uri="{FF2B5EF4-FFF2-40B4-BE49-F238E27FC236}">
                <a16:creationId xmlns:a16="http://schemas.microsoft.com/office/drawing/2014/main" id="{5BD05EA6-AC41-40F3-B269-B4E91C2F208B}"/>
              </a:ext>
            </a:extLst>
          </p:cNvPr>
          <p:cNvSpPr/>
          <p:nvPr/>
        </p:nvSpPr>
        <p:spPr>
          <a:xfrm>
            <a:off x="6857871" y="3220060"/>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rtl="0"/>
            <a:r>
              <a:rPr lang="en-US" sz="2000" b="1">
                <a:solidFill>
                  <a:srgbClr val="003D6A"/>
                </a:solidFill>
                <a:latin typeface="Fago Pro" panose="02000506040000020004" pitchFamily="2" charset="77"/>
              </a:rPr>
              <a:t>3</a:t>
            </a:r>
          </a:p>
        </p:txBody>
      </p:sp>
      <p:cxnSp>
        <p:nvCxnSpPr>
          <p:cNvPr id="38" name="Gerade Verbindung 14">
            <a:extLst>
              <a:ext uri="{FF2B5EF4-FFF2-40B4-BE49-F238E27FC236}">
                <a16:creationId xmlns:a16="http://schemas.microsoft.com/office/drawing/2014/main" id="{C0783B5C-45D5-4783-BF2B-9A6AF57CCBE9}"/>
              </a:ext>
            </a:extLst>
          </p:cNvPr>
          <p:cNvCxnSpPr/>
          <p:nvPr/>
        </p:nvCxnSpPr>
        <p:spPr>
          <a:xfrm flipV="1">
            <a:off x="9019470" y="2600157"/>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39" name="Textfeld 15">
            <a:extLst>
              <a:ext uri="{FF2B5EF4-FFF2-40B4-BE49-F238E27FC236}">
                <a16:creationId xmlns:a16="http://schemas.microsoft.com/office/drawing/2014/main" id="{2E7C07BB-F8BE-4572-A666-1046975ADC15}"/>
              </a:ext>
            </a:extLst>
          </p:cNvPr>
          <p:cNvSpPr txBox="1"/>
          <p:nvPr/>
        </p:nvSpPr>
        <p:spPr>
          <a:xfrm>
            <a:off x="8112134" y="1594405"/>
            <a:ext cx="1798220" cy="605294"/>
          </a:xfrm>
          <a:prstGeom prst="rect">
            <a:avLst/>
          </a:prstGeom>
          <a:noFill/>
        </p:spPr>
        <p:txBody>
          <a:bodyPr wrap="square" rtlCol="0" anchor="t">
            <a:spAutoFit/>
          </a:bodyPr>
          <a:lstStyle/>
          <a:p>
            <a:pPr algn="ctr" rtl="0">
              <a:lnSpc>
                <a:spcPts val="2000"/>
              </a:lnSpc>
            </a:pPr>
            <a:r>
              <a:rPr lang="zh-CN" altLang="en-US" sz="2000" b="1" dirty="0">
                <a:solidFill>
                  <a:schemeClr val="bg1"/>
                </a:solidFill>
                <a:latin typeface="黑体" panose="02010609060101010101" pitchFamily="49" charset="-122"/>
                <a:ea typeface="黑体" panose="02010609060101010101" pitchFamily="49" charset="-122"/>
              </a:rPr>
              <a:t>工艺流程</a:t>
            </a:r>
            <a:endParaRPr lang="en-US" altLang="zh-CN" sz="2000" b="1" dirty="0">
              <a:solidFill>
                <a:schemeClr val="bg1"/>
              </a:solidFill>
              <a:latin typeface="黑体" panose="02010609060101010101" pitchFamily="49" charset="-122"/>
              <a:ea typeface="黑体" panose="02010609060101010101" pitchFamily="49" charset="-122"/>
            </a:endParaRPr>
          </a:p>
          <a:p>
            <a:pPr algn="ctr" rtl="0">
              <a:lnSpc>
                <a:spcPts val="2000"/>
              </a:lnSpc>
            </a:pPr>
            <a:r>
              <a:rPr lang="zh-CN" altLang="en-US" sz="2000" b="1" dirty="0">
                <a:solidFill>
                  <a:schemeClr val="bg1"/>
                </a:solidFill>
                <a:latin typeface="黑体" panose="02010609060101010101" pitchFamily="49" charset="-122"/>
                <a:ea typeface="黑体" panose="02010609060101010101" pitchFamily="49" charset="-122"/>
              </a:rPr>
              <a:t>专有技术</a:t>
            </a:r>
            <a:endParaRPr lang="en-US" sz="2000" b="1" dirty="0">
              <a:solidFill>
                <a:schemeClr val="bg1"/>
              </a:solidFill>
              <a:latin typeface="黑体" panose="02010609060101010101" pitchFamily="49" charset="-122"/>
              <a:ea typeface="黑体" panose="02010609060101010101" pitchFamily="49" charset="-122"/>
            </a:endParaRPr>
          </a:p>
        </p:txBody>
      </p:sp>
      <p:sp>
        <p:nvSpPr>
          <p:cNvPr id="40" name="Oval 16">
            <a:extLst>
              <a:ext uri="{FF2B5EF4-FFF2-40B4-BE49-F238E27FC236}">
                <a16:creationId xmlns:a16="http://schemas.microsoft.com/office/drawing/2014/main" id="{D1F06B59-2D2A-4B64-A54F-1570B641157A}"/>
              </a:ext>
            </a:extLst>
          </p:cNvPr>
          <p:cNvSpPr/>
          <p:nvPr/>
        </p:nvSpPr>
        <p:spPr>
          <a:xfrm>
            <a:off x="8825242" y="2294536"/>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rtl="0"/>
            <a:r>
              <a:rPr lang="en-US" sz="2000" b="1">
                <a:solidFill>
                  <a:srgbClr val="003D6A"/>
                </a:solidFill>
                <a:latin typeface="Fago Pro" panose="02000506040000020004" pitchFamily="2" charset="77"/>
              </a:rPr>
              <a:t>4</a:t>
            </a:r>
          </a:p>
        </p:txBody>
      </p:sp>
      <p:cxnSp>
        <p:nvCxnSpPr>
          <p:cNvPr id="41" name="Gerade Verbindung 17">
            <a:extLst>
              <a:ext uri="{FF2B5EF4-FFF2-40B4-BE49-F238E27FC236}">
                <a16:creationId xmlns:a16="http://schemas.microsoft.com/office/drawing/2014/main" id="{F7D63A14-2A9B-4D7D-8088-0318AE901D02}"/>
              </a:ext>
            </a:extLst>
          </p:cNvPr>
          <p:cNvCxnSpPr/>
          <p:nvPr/>
        </p:nvCxnSpPr>
        <p:spPr>
          <a:xfrm flipV="1">
            <a:off x="11015418" y="2600157"/>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42" name="Textfeld 18">
            <a:extLst>
              <a:ext uri="{FF2B5EF4-FFF2-40B4-BE49-F238E27FC236}">
                <a16:creationId xmlns:a16="http://schemas.microsoft.com/office/drawing/2014/main" id="{99DD88A1-E82E-40C8-BBD6-7DCE2FD6E204}"/>
              </a:ext>
            </a:extLst>
          </p:cNvPr>
          <p:cNvSpPr txBox="1"/>
          <p:nvPr/>
        </p:nvSpPr>
        <p:spPr>
          <a:xfrm>
            <a:off x="10017444" y="1594405"/>
            <a:ext cx="1995948" cy="605294"/>
          </a:xfrm>
          <a:prstGeom prst="rect">
            <a:avLst/>
          </a:prstGeom>
          <a:noFill/>
        </p:spPr>
        <p:txBody>
          <a:bodyPr wrap="square" rtlCol="0" anchor="t">
            <a:spAutoFit/>
          </a:bodyPr>
          <a:lstStyle/>
          <a:p>
            <a:pPr algn="ctr" rtl="0">
              <a:lnSpc>
                <a:spcPts val="2000"/>
              </a:lnSpc>
            </a:pPr>
            <a:r>
              <a:rPr lang="en-US" sz="2000" b="1" dirty="0" err="1">
                <a:solidFill>
                  <a:schemeClr val="bg1"/>
                </a:solidFill>
                <a:latin typeface="Fago Pro" panose="02000506040000020004" pitchFamily="2" charset="77"/>
              </a:rPr>
              <a:t>CoLabs</a:t>
            </a:r>
            <a:endParaRPr lang="en-US" sz="2000" b="1" dirty="0">
              <a:solidFill>
                <a:schemeClr val="bg1"/>
              </a:solidFill>
              <a:latin typeface="Fago Pro" panose="02000506040000020004" pitchFamily="2" charset="77"/>
            </a:endParaRPr>
          </a:p>
          <a:p>
            <a:pPr algn="ctr" rtl="0">
              <a:lnSpc>
                <a:spcPts val="2000"/>
              </a:lnSpc>
            </a:pPr>
            <a:r>
              <a:rPr lang="zh-CN" altLang="en-US" sz="2000" b="1" dirty="0">
                <a:solidFill>
                  <a:schemeClr val="bg1"/>
                </a:solidFill>
                <a:latin typeface="黑体" panose="02010609060101010101" pitchFamily="49" charset="-122"/>
                <a:ea typeface="黑体" panose="02010609060101010101" pitchFamily="49" charset="-122"/>
              </a:rPr>
              <a:t>应用验证</a:t>
            </a:r>
            <a:endParaRPr lang="en-US" sz="2000" b="1" dirty="0">
              <a:solidFill>
                <a:schemeClr val="bg1"/>
              </a:solidFill>
              <a:latin typeface="黑体" panose="02010609060101010101" pitchFamily="49" charset="-122"/>
              <a:ea typeface="黑体" panose="02010609060101010101" pitchFamily="49" charset="-122"/>
            </a:endParaRPr>
          </a:p>
        </p:txBody>
      </p:sp>
      <p:sp>
        <p:nvSpPr>
          <p:cNvPr id="43" name="Oval 19">
            <a:extLst>
              <a:ext uri="{FF2B5EF4-FFF2-40B4-BE49-F238E27FC236}">
                <a16:creationId xmlns:a16="http://schemas.microsoft.com/office/drawing/2014/main" id="{0D7485F6-B6B5-49A7-B15B-1DC5F71A6A24}"/>
              </a:ext>
            </a:extLst>
          </p:cNvPr>
          <p:cNvSpPr/>
          <p:nvPr/>
        </p:nvSpPr>
        <p:spPr>
          <a:xfrm>
            <a:off x="10821190" y="2294536"/>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rtl="0"/>
            <a:r>
              <a:rPr lang="en-US" sz="2000" b="1">
                <a:solidFill>
                  <a:srgbClr val="003D6A"/>
                </a:solidFill>
                <a:latin typeface="Fago Pro" panose="02000506040000020004" pitchFamily="2" charset="77"/>
              </a:rPr>
              <a:t>5</a:t>
            </a:r>
          </a:p>
        </p:txBody>
      </p:sp>
      <p:sp>
        <p:nvSpPr>
          <p:cNvPr id="44" name="Freihandform 20">
            <a:extLst>
              <a:ext uri="{FF2B5EF4-FFF2-40B4-BE49-F238E27FC236}">
                <a16:creationId xmlns:a16="http://schemas.microsoft.com/office/drawing/2014/main" id="{F047C9FE-C103-4B30-ACC9-96AA7ECDE23A}"/>
              </a:ext>
            </a:extLst>
          </p:cNvPr>
          <p:cNvSpPr/>
          <p:nvPr/>
        </p:nvSpPr>
        <p:spPr>
          <a:xfrm>
            <a:off x="-47424" y="3896578"/>
            <a:ext cx="12286848" cy="1870705"/>
          </a:xfrm>
          <a:custGeom>
            <a:avLst/>
            <a:gdLst>
              <a:gd name="connsiteX0" fmla="*/ 0 w 12446000"/>
              <a:gd name="connsiteY0" fmla="*/ 1430867 h 1439333"/>
              <a:gd name="connsiteX1" fmla="*/ 6096000 w 12446000"/>
              <a:gd name="connsiteY1" fmla="*/ 1439333 h 1439333"/>
              <a:gd name="connsiteX2" fmla="*/ 9135533 w 12446000"/>
              <a:gd name="connsiteY2" fmla="*/ 0 h 1439333"/>
              <a:gd name="connsiteX3" fmla="*/ 12217400 w 12446000"/>
              <a:gd name="connsiteY3" fmla="*/ 0 h 1439333"/>
              <a:gd name="connsiteX4" fmla="*/ 12446000 w 12446000"/>
              <a:gd name="connsiteY4" fmla="*/ 76200 h 1439333"/>
              <a:gd name="connsiteX0-1" fmla="*/ 0 w 12496800"/>
              <a:gd name="connsiteY0-2" fmla="*/ 1430867 h 1439333"/>
              <a:gd name="connsiteX1-3" fmla="*/ 6096000 w 12496800"/>
              <a:gd name="connsiteY1-4" fmla="*/ 1439333 h 1439333"/>
              <a:gd name="connsiteX2-5" fmla="*/ 9135533 w 12496800"/>
              <a:gd name="connsiteY2-6" fmla="*/ 0 h 1439333"/>
              <a:gd name="connsiteX3-7" fmla="*/ 12217400 w 12496800"/>
              <a:gd name="connsiteY3-8" fmla="*/ 0 h 1439333"/>
              <a:gd name="connsiteX4-9" fmla="*/ 12496800 w 12496800"/>
              <a:gd name="connsiteY4-10" fmla="*/ 16933 h 1439333"/>
              <a:gd name="connsiteX0-11" fmla="*/ 0 w 12970933"/>
              <a:gd name="connsiteY0-12" fmla="*/ 1430867 h 1439333"/>
              <a:gd name="connsiteX1-13" fmla="*/ 6096000 w 12970933"/>
              <a:gd name="connsiteY1-14" fmla="*/ 1439333 h 1439333"/>
              <a:gd name="connsiteX2-15" fmla="*/ 9135533 w 12970933"/>
              <a:gd name="connsiteY2-16" fmla="*/ 0 h 1439333"/>
              <a:gd name="connsiteX3-17" fmla="*/ 12217400 w 12970933"/>
              <a:gd name="connsiteY3-18" fmla="*/ 0 h 1439333"/>
              <a:gd name="connsiteX4-19" fmla="*/ 12970933 w 12970933"/>
              <a:gd name="connsiteY4-20" fmla="*/ 42333 h 1439333"/>
              <a:gd name="connsiteX0-21" fmla="*/ 0 w 12972104"/>
              <a:gd name="connsiteY0-22" fmla="*/ 1430867 h 1439333"/>
              <a:gd name="connsiteX1-23" fmla="*/ 6096000 w 12972104"/>
              <a:gd name="connsiteY1-24" fmla="*/ 1439333 h 1439333"/>
              <a:gd name="connsiteX2-25" fmla="*/ 9135533 w 12972104"/>
              <a:gd name="connsiteY2-26" fmla="*/ 0 h 1439333"/>
              <a:gd name="connsiteX3-27" fmla="*/ 12217400 w 12972104"/>
              <a:gd name="connsiteY3-28" fmla="*/ 0 h 1439333"/>
              <a:gd name="connsiteX4-29" fmla="*/ 12970933 w 12972104"/>
              <a:gd name="connsiteY4-30" fmla="*/ 42333 h 1439333"/>
              <a:gd name="connsiteX0-31" fmla="*/ 0 w 12217400"/>
              <a:gd name="connsiteY0-32" fmla="*/ 1430867 h 1439333"/>
              <a:gd name="connsiteX1-33" fmla="*/ 6096000 w 12217400"/>
              <a:gd name="connsiteY1-34" fmla="*/ 1439333 h 1439333"/>
              <a:gd name="connsiteX2-35" fmla="*/ 9135533 w 12217400"/>
              <a:gd name="connsiteY2-36" fmla="*/ 0 h 1439333"/>
              <a:gd name="connsiteX3-37" fmla="*/ 12217400 w 12217400"/>
              <a:gd name="connsiteY3-38" fmla="*/ 0 h 1439333"/>
              <a:gd name="connsiteX0-39" fmla="*/ 0 w 12217400"/>
              <a:gd name="connsiteY0-40" fmla="*/ 1430867 h 2388457"/>
              <a:gd name="connsiteX1-41" fmla="*/ 4070430 w 12217400"/>
              <a:gd name="connsiteY1-42" fmla="*/ 2388457 h 2388457"/>
              <a:gd name="connsiteX2-43" fmla="*/ 9135533 w 12217400"/>
              <a:gd name="connsiteY2-44" fmla="*/ 0 h 2388457"/>
              <a:gd name="connsiteX3-45" fmla="*/ 12217400 w 12217400"/>
              <a:gd name="connsiteY3-46" fmla="*/ 0 h 2388457"/>
              <a:gd name="connsiteX0-47" fmla="*/ 0 w 12217400"/>
              <a:gd name="connsiteY0-48" fmla="*/ 1430867 h 1867596"/>
              <a:gd name="connsiteX1-49" fmla="*/ 5181599 w 12217400"/>
              <a:gd name="connsiteY1-50" fmla="*/ 1867596 h 1867596"/>
              <a:gd name="connsiteX2-51" fmla="*/ 9135533 w 12217400"/>
              <a:gd name="connsiteY2-52" fmla="*/ 0 h 1867596"/>
              <a:gd name="connsiteX3-53" fmla="*/ 12217400 w 12217400"/>
              <a:gd name="connsiteY3-54" fmla="*/ 0 h 1867596"/>
              <a:gd name="connsiteX0-55" fmla="*/ 0 w 12275274"/>
              <a:gd name="connsiteY0-56" fmla="*/ 1835981 h 1867596"/>
              <a:gd name="connsiteX1-57" fmla="*/ 5239473 w 12275274"/>
              <a:gd name="connsiteY1-58" fmla="*/ 1867596 h 1867596"/>
              <a:gd name="connsiteX2-59" fmla="*/ 9193407 w 12275274"/>
              <a:gd name="connsiteY2-60" fmla="*/ 0 h 1867596"/>
              <a:gd name="connsiteX3-61" fmla="*/ 12275274 w 12275274"/>
              <a:gd name="connsiteY3-62" fmla="*/ 0 h 1867596"/>
              <a:gd name="connsiteX0-63" fmla="*/ 0 w 12286848"/>
              <a:gd name="connsiteY0-64" fmla="*/ 1870705 h 1870705"/>
              <a:gd name="connsiteX1-65" fmla="*/ 5251047 w 12286848"/>
              <a:gd name="connsiteY1-66" fmla="*/ 1867596 h 1870705"/>
              <a:gd name="connsiteX2-67" fmla="*/ 9204981 w 12286848"/>
              <a:gd name="connsiteY2-68" fmla="*/ 0 h 1870705"/>
              <a:gd name="connsiteX3-69" fmla="*/ 12286848 w 12286848"/>
              <a:gd name="connsiteY3-70" fmla="*/ 0 h 1870705"/>
            </a:gdLst>
            <a:ahLst/>
            <a:cxnLst>
              <a:cxn ang="0">
                <a:pos x="connsiteX0-1" y="connsiteY0-2"/>
              </a:cxn>
              <a:cxn ang="0">
                <a:pos x="connsiteX1-3" y="connsiteY1-4"/>
              </a:cxn>
              <a:cxn ang="0">
                <a:pos x="connsiteX2-5" y="connsiteY2-6"/>
              </a:cxn>
              <a:cxn ang="0">
                <a:pos x="connsiteX3-7" y="connsiteY3-8"/>
              </a:cxn>
            </a:cxnLst>
            <a:rect l="l" t="t" r="r" b="b"/>
            <a:pathLst>
              <a:path w="12286848" h="1870705">
                <a:moveTo>
                  <a:pt x="0" y="1870705"/>
                </a:moveTo>
                <a:lnTo>
                  <a:pt x="5251047" y="1867596"/>
                </a:lnTo>
                <a:lnTo>
                  <a:pt x="9204981" y="0"/>
                </a:lnTo>
                <a:lnTo>
                  <a:pt x="12286848" y="0"/>
                </a:lnTo>
              </a:path>
            </a:pathLst>
          </a:custGeom>
          <a:noFill/>
          <a:ln w="76200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Fago Pro" panose="02000506040000020004" pitchFamily="2" charset="77"/>
            </a:endParaRPr>
          </a:p>
        </p:txBody>
      </p:sp>
      <p:sp>
        <p:nvSpPr>
          <p:cNvPr id="45" name="Textfeld 25">
            <a:extLst>
              <a:ext uri="{FF2B5EF4-FFF2-40B4-BE49-F238E27FC236}">
                <a16:creationId xmlns:a16="http://schemas.microsoft.com/office/drawing/2014/main" id="{99F156A6-7927-45E6-A3DD-C8CBA76D05E0}"/>
              </a:ext>
            </a:extLst>
          </p:cNvPr>
          <p:cNvSpPr txBox="1"/>
          <p:nvPr/>
        </p:nvSpPr>
        <p:spPr>
          <a:xfrm>
            <a:off x="5810583" y="5273517"/>
            <a:ext cx="6029318" cy="1077218"/>
          </a:xfrm>
          <a:prstGeom prst="rect">
            <a:avLst/>
          </a:prstGeom>
          <a:noFill/>
        </p:spPr>
        <p:txBody>
          <a:bodyPr wrap="square" rtlCol="0" anchor="t">
            <a:spAutoFit/>
          </a:bodyPr>
          <a:lstStyle/>
          <a:p>
            <a:pPr algn="r" rtl="0"/>
            <a:r>
              <a:rPr lang="zh-CN" altLang="en-US" sz="3200" b="1" dirty="0">
                <a:solidFill>
                  <a:schemeClr val="bg1"/>
                </a:solidFill>
                <a:latin typeface="黑体" panose="02010609060101010101" pitchFamily="49" charset="-122"/>
                <a:ea typeface="黑体" panose="02010609060101010101" pitchFamily="49" charset="-122"/>
              </a:rPr>
              <a:t>我们是您</a:t>
            </a:r>
            <a:endParaRPr lang="en-US" altLang="zh-CN" sz="3200" b="1" dirty="0">
              <a:solidFill>
                <a:schemeClr val="bg1"/>
              </a:solidFill>
              <a:latin typeface="黑体" panose="02010609060101010101" pitchFamily="49" charset="-122"/>
              <a:ea typeface="黑体" panose="02010609060101010101" pitchFamily="49" charset="-122"/>
            </a:endParaRPr>
          </a:p>
          <a:p>
            <a:pPr algn="r" rtl="0"/>
            <a:r>
              <a:rPr lang="zh-CN" altLang="en-US" sz="3200" b="1" dirty="0">
                <a:solidFill>
                  <a:schemeClr val="bg1"/>
                </a:solidFill>
                <a:latin typeface="黑体" panose="02010609060101010101" pitchFamily="49" charset="-122"/>
                <a:ea typeface="黑体" panose="02010609060101010101" pitchFamily="49" charset="-122"/>
              </a:rPr>
              <a:t>可靠的生产力合作伙伴</a:t>
            </a:r>
            <a:endParaRPr lang="en-US" sz="32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Zwei Sprechblasen"/>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a:fillRect/>
          </a:stretch>
        </p:blipFill>
        <p:spPr>
          <a:xfrm>
            <a:off x="1028700" y="2105025"/>
            <a:ext cx="3579583" cy="2752725"/>
          </a:xfrm>
          <a:prstGeom prst="rect">
            <a:avLst/>
          </a:prstGeom>
        </p:spPr>
      </p:pic>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8</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p:cNvSpPr>
            <a:spLocks noGrp="1"/>
          </p:cNvSpPr>
          <p:nvPr>
            <p:ph type="body" sz="quarter" idx="11"/>
          </p:nvPr>
        </p:nvSpPr>
        <p:spPr/>
        <p:txBody>
          <a:bodyPr/>
          <a:lstStyle/>
          <a:p>
            <a:r>
              <a:rPr lang="zh-CN" altLang="en-US" b="1" dirty="0">
                <a:latin typeface="黑体" panose="02010609060101010101" pitchFamily="49" charset="-122"/>
                <a:ea typeface="黑体" panose="02010609060101010101" pitchFamily="49" charset="-122"/>
              </a:rPr>
              <a:t>机床自动化</a:t>
            </a:r>
            <a:endParaRPr lang="de-DE" b="1" dirty="0">
              <a:latin typeface="黑体" panose="02010609060101010101" pitchFamily="49" charset="-122"/>
              <a:ea typeface="黑体" panose="02010609060101010101" pitchFamily="49" charset="-122"/>
            </a:endParaRPr>
          </a:p>
        </p:txBody>
      </p:sp>
      <p:grpSp>
        <p:nvGrpSpPr>
          <p:cNvPr id="13" name="Gruppieren 12"/>
          <p:cNvGrpSpPr/>
          <p:nvPr/>
        </p:nvGrpSpPr>
        <p:grpSpPr>
          <a:xfrm>
            <a:off x="2417533" y="3083775"/>
            <a:ext cx="8574317" cy="2143125"/>
            <a:chOff x="1998433" y="3036150"/>
            <a:chExt cx="8574317" cy="2143125"/>
          </a:xfrm>
        </p:grpSpPr>
        <p:pic>
          <p:nvPicPr>
            <p:cNvPr id="1026" name="Picture 2" descr="ChatGPT – Wikipedi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4141558" y="3692213"/>
              <a:ext cx="6431192" cy="8299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1"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a:t>
              </a:r>
              <a:r>
                <a:rPr kumimoji="0" lang="zh-CN" altLang="en-US" sz="2400" b="0" i="1"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生成一台机床图片，不要出错，不要出现文字</a:t>
              </a:r>
              <a:r>
                <a:rPr kumimoji="0" lang="en-US" altLang="zh-CN" sz="2400" b="0" i="1"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rPr>
                <a:t>..."</a:t>
              </a:r>
              <a:endParaRPr kumimoji="0" lang="de-DE" sz="2400" b="0" i="1" u="none" strike="noStrike" kern="1200" cap="none" spc="0" normalizeH="0" baseline="0" noProof="0" dirty="0">
                <a:ln>
                  <a:noFill/>
                </a:ln>
                <a:solidFill>
                  <a:srgbClr val="003D6A"/>
                </a:solidFill>
                <a:effectLst/>
                <a:uLnTx/>
                <a:uFillTx/>
                <a:latin typeface="黑体" panose="02010609060101010101" pitchFamily="49" charset="-122"/>
                <a:ea typeface="黑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t>9</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 name="Rechteck 1"/>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8" name="Grafik 7" descr="Ein Bild, das Autoteile, Maschine, Rad, Bautechnik enthält.&#10;&#10;Automatisch generierte Beschreibu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40" y="2431"/>
            <a:ext cx="6855569" cy="6855569"/>
          </a:xfrm>
          <a:prstGeom prst="rect">
            <a:avLst/>
          </a:prstGeom>
        </p:spPr>
      </p:pic>
      <p:sp>
        <p:nvSpPr>
          <p:cNvPr id="5" name="Textplatzhalter 4"/>
          <p:cNvSpPr>
            <a:spLocks noGrp="1"/>
          </p:cNvSpPr>
          <p:nvPr>
            <p:ph type="body" sz="quarter" idx="12"/>
          </p:nvPr>
        </p:nvSpPr>
        <p:spPr>
          <a:xfrm>
            <a:off x="10613010" y="6531007"/>
            <a:ext cx="1578990" cy="326993"/>
          </a:xfrm>
        </p:spPr>
        <p:txBody>
          <a:bodyPr anchor="ctr"/>
          <a:lstStyle/>
          <a:p>
            <a:pPr marL="0" indent="0" algn="ctr">
              <a:buNone/>
            </a:pPr>
            <a:r>
              <a:rPr lang="de-DE" sz="1600" dirty="0"/>
              <a:t>Source: </a:t>
            </a:r>
            <a:r>
              <a:rPr lang="de-DE" sz="1600" dirty="0" err="1"/>
              <a:t>ChatGPT</a:t>
            </a:r>
            <a:endParaRPr lang="de-DE"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Schunk Fago">
      <a:majorFont>
        <a:latin typeface="Fago Pro"/>
        <a:ea typeface=""/>
        <a:cs typeface=""/>
      </a:majorFont>
      <a:minorFont>
        <a:latin typeface="Fago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marR="0" algn="l" defTabSz="914400" rtl="0" eaLnBrk="1" fontAlgn="auto" latinLnBrk="0" hangingPunct="1">
          <a:lnSpc>
            <a:spcPct val="90000"/>
          </a:lnSpc>
          <a:spcBef>
            <a:spcPts val="300"/>
          </a:spcBef>
          <a:spcAft>
            <a:spcPts val="0"/>
          </a:spcAft>
          <a:buClr>
            <a:srgbClr val="009EE0"/>
          </a:buClr>
          <a:buSzTx/>
          <a:defRPr kumimoji="0" sz="2200" b="0" i="0" u="none" strike="noStrike" kern="1200" cap="none" spc="0" normalizeH="0" baseline="0" noProof="0" dirty="0" err="1" smtClean="0">
            <a:ln>
              <a:noFill/>
            </a:ln>
            <a:solidFill>
              <a:srgbClr val="003D6A"/>
            </a:solidFill>
            <a:effectLst/>
            <a:uLnTx/>
            <a:uFillTx/>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Schunk Fago">
      <a:majorFont>
        <a:latin typeface="Fago Pro"/>
        <a:ea typeface=""/>
        <a:cs typeface=""/>
      </a:majorFont>
      <a:minorFont>
        <a:latin typeface="Fago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marL="247650" marR="0" indent="-2476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defRPr kumimoji="0" sz="2200" b="0" i="0" u="none" strike="noStrike" kern="1200" cap="none" spc="0" normalizeH="0" baseline="0" noProof="0" dirty="0" smtClean="0">
            <a:ln>
              <a:noFill/>
            </a:ln>
            <a:solidFill>
              <a:srgbClr val="003D6A"/>
            </a:solidFill>
            <a:effectLst/>
            <a:uLnTx/>
            <a:uFillTx/>
            <a:latin typeface="+mj-l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3101</Words>
  <Application>Microsoft Office PowerPoint</Application>
  <PresentationFormat>Breitbild</PresentationFormat>
  <Paragraphs>375</Paragraphs>
  <Slides>39</Slides>
  <Notes>36</Notes>
  <HiddenSlides>18</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39</vt:i4>
      </vt:variant>
    </vt:vector>
  </HeadingPairs>
  <TitlesOfParts>
    <vt:vector size="48" baseType="lpstr">
      <vt:lpstr>黑体</vt:lpstr>
      <vt:lpstr>Arial</vt:lpstr>
      <vt:lpstr>Calibri</vt:lpstr>
      <vt:lpstr>Courier New</vt:lpstr>
      <vt:lpstr>Fago Pro</vt:lpstr>
      <vt:lpstr>Symbol</vt:lpstr>
      <vt:lpstr>Wingdings</vt:lpstr>
      <vt:lpstr>1_Office</vt:lpstr>
      <vt:lpstr>Office</vt:lpstr>
      <vt:lpstr>Instructions for giving the presentation</vt:lpstr>
      <vt:lpstr>PPT使用说明</vt:lpstr>
      <vt:lpstr>Machine tending with SCHUNK</vt:lpstr>
      <vt:lpstr>雄克机床自动化方案</vt:lpstr>
      <vt:lpstr>自我介绍</vt:lpstr>
      <vt:lpstr>从机械工坊到生产力合作伙伴 与专家 </vt:lpstr>
      <vt:lpstr>赋能制造业创新升级</vt:lpstr>
      <vt:lpstr>PowerPoint-Präsentation</vt:lpstr>
      <vt:lpstr>PowerPoint-Präsentation</vt:lpstr>
      <vt:lpstr>PowerPoint-Präsentation</vt:lpstr>
      <vt:lpstr>PowerPoint-Präsentation</vt:lpstr>
      <vt:lpstr>PowerPoint-Präsentation</vt:lpstr>
      <vt:lpstr>PowerPoint-Präsentation</vt:lpstr>
      <vt:lpstr>实施自动化 – Yes / No？</vt:lpstr>
      <vt:lpstr>如果将一个本就"糟糕"的流程自动化，只能得到一个"糟糕"的自动化流程！</vt:lpstr>
      <vt:lpstr>进行机床自动化上下料的前提条件</vt:lpstr>
      <vt:lpstr>PowerPoint-Präsentation</vt:lpstr>
      <vt:lpstr>雄克—助您提高生产力的合作伙伴</vt:lpstr>
      <vt:lpstr>PowerPoint-Präsentation</vt:lpstr>
      <vt:lpstr>自动化类型</vt:lpstr>
      <vt:lpstr>自动化类型</vt:lpstr>
      <vt:lpstr>PowerPoint-Präsentation</vt:lpstr>
      <vt:lpstr>PowerPoint-Präsentation</vt:lpstr>
      <vt:lpstr>PowerPoint-Präsentation</vt:lpstr>
      <vt:lpstr>About me.</vt:lpstr>
      <vt:lpstr>From a workshop to a partner for productivity </vt:lpstr>
      <vt:lpstr>Next level for our customers</vt:lpstr>
      <vt:lpstr>PowerPoint-Präsentation</vt:lpstr>
      <vt:lpstr>PowerPoint-Präsentation</vt:lpstr>
      <vt:lpstr>PowerPoint-Präsentation</vt:lpstr>
      <vt:lpstr>Automate - Yes / No?</vt:lpstr>
      <vt:lpstr>If a "bad" process is automated, you end up with a "bad" automated process!</vt:lpstr>
      <vt:lpstr>Prerequisite for automated machine tool loading</vt:lpstr>
      <vt:lpstr>PowerPoint-Präsentation</vt:lpstr>
      <vt:lpstr>SCHUNK - Your partner for productivity</vt:lpstr>
      <vt:lpstr>PowerPoint-Präsentation</vt:lpstr>
      <vt:lpstr>Types of automation</vt:lpstr>
      <vt:lpstr>Types of automation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giving the presentation</dc:title>
  <dc:creator>Zuber, Janina</dc:creator>
  <cp:lastModifiedBy>Schoch, Oliver</cp:lastModifiedBy>
  <cp:revision>9</cp:revision>
  <dcterms:created xsi:type="dcterms:W3CDTF">2024-07-10T08:27:21Z</dcterms:created>
  <dcterms:modified xsi:type="dcterms:W3CDTF">2024-07-16T07:51:37Z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0x010100F0085E3148847647A6C894884BAC263B</vt:lpwstr>
  </property>
  <property fmtid="{D5CDD505-2E9C-101B-9397-08002B2CF9AE}" pid="3" name="MediaServiceImageTags">
    <vt:lpwstr/>
  </property>
  <property fmtid="{D5CDD505-2E9C-101B-9397-08002B2CF9AE}" pid="4" name="ArticulateGUID">
    <vt:lpwstr>DF0E4FBC-4293-4144-9FC4-84B7C38F5146</vt:lpwstr>
  </property>
  <property fmtid="{D5CDD505-2E9C-101B-9397-08002B2CF9AE}" pid="5" name="ArticulatePath">
    <vt:lpwstr>https://schunkgmbh.sharepoint.com/sites/MachineTending-O365/Freigegebene Dokumente/General/07_Präsentationen/202402_SCHUNK_Machine_Tending_Pitch_DE</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ICV">
    <vt:lpwstr/>
  </property>
  <property fmtid="{D5CDD505-2E9C-101B-9397-08002B2CF9AE}" pid="13" name="KSOProductBuildVer">
    <vt:lpwstr>2052-0.0.0.0</vt:lpwstr>
  </property>
</Properties>
</file>